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autoCompressPictures="0">
  <p:sldMasterIdLst>
    <p:sldMasterId id="2147483889" r:id="rId1"/>
  </p:sldMasterIdLst>
  <p:notesMasterIdLst>
    <p:notesMasterId r:id="rId34"/>
  </p:notesMasterIdLst>
  <p:handoutMasterIdLst>
    <p:handoutMasterId r:id="rId35"/>
  </p:handoutMasterIdLst>
  <p:sldIdLst>
    <p:sldId id="114262" r:id="rId2"/>
    <p:sldId id="114263" r:id="rId3"/>
    <p:sldId id="114264" r:id="rId4"/>
    <p:sldId id="367" r:id="rId5"/>
    <p:sldId id="114265" r:id="rId6"/>
    <p:sldId id="429" r:id="rId7"/>
    <p:sldId id="114247" r:id="rId8"/>
    <p:sldId id="114267" r:id="rId9"/>
    <p:sldId id="114234" r:id="rId10"/>
    <p:sldId id="114233" r:id="rId11"/>
    <p:sldId id="304" r:id="rId12"/>
    <p:sldId id="114239" r:id="rId13"/>
    <p:sldId id="317" r:id="rId14"/>
    <p:sldId id="318" r:id="rId15"/>
    <p:sldId id="308" r:id="rId16"/>
    <p:sldId id="321" r:id="rId17"/>
    <p:sldId id="356" r:id="rId18"/>
    <p:sldId id="114256" r:id="rId19"/>
    <p:sldId id="114257" r:id="rId20"/>
    <p:sldId id="114258" r:id="rId21"/>
    <p:sldId id="114259" r:id="rId22"/>
    <p:sldId id="449" r:id="rId23"/>
    <p:sldId id="422" r:id="rId24"/>
    <p:sldId id="442" r:id="rId25"/>
    <p:sldId id="448" r:id="rId26"/>
    <p:sldId id="114241" r:id="rId27"/>
    <p:sldId id="114255" r:id="rId28"/>
    <p:sldId id="114268" r:id="rId29"/>
    <p:sldId id="114244" r:id="rId30"/>
    <p:sldId id="114242" r:id="rId31"/>
    <p:sldId id="337" r:id="rId32"/>
    <p:sldId id="114246" r:id="rId33"/>
  </p:sldIdLst>
  <p:sldSz cx="9144000" cy="6858000" type="screen4x3"/>
  <p:notesSz cx="9144000" cy="6858000"/>
  <p:defaultTextStyle>
    <a:defPPr>
      <a:defRPr lang="en-US"/>
    </a:defPPr>
    <a:lvl1pPr algn="l" defTabSz="608013" rtl="0" eaLnBrk="0" fontAlgn="base" hangingPunct="0">
      <a:spcBef>
        <a:spcPct val="0"/>
      </a:spcBef>
      <a:spcAft>
        <a:spcPct val="0"/>
      </a:spcAft>
      <a:defRPr kern="1200">
        <a:solidFill>
          <a:schemeClr val="tx1"/>
        </a:solidFill>
        <a:latin typeface="Trebuchet MS" panose="020B0703020202090204" pitchFamily="34" charset="0"/>
        <a:ea typeface="MS PGothic" panose="020B0600070205080204" pitchFamily="34" charset="-128"/>
        <a:cs typeface="+mn-cs"/>
      </a:defRPr>
    </a:lvl1pPr>
    <a:lvl2pPr marL="608013" indent="-150813" algn="l" defTabSz="608013" rtl="0" eaLnBrk="0" fontAlgn="base" hangingPunct="0">
      <a:spcBef>
        <a:spcPct val="0"/>
      </a:spcBef>
      <a:spcAft>
        <a:spcPct val="0"/>
      </a:spcAft>
      <a:defRPr kern="1200">
        <a:solidFill>
          <a:schemeClr val="tx1"/>
        </a:solidFill>
        <a:latin typeface="Trebuchet MS" panose="020B0703020202090204" pitchFamily="34" charset="0"/>
        <a:ea typeface="MS PGothic" panose="020B0600070205080204" pitchFamily="34" charset="-128"/>
        <a:cs typeface="+mn-cs"/>
      </a:defRPr>
    </a:lvl2pPr>
    <a:lvl3pPr marL="1217613" indent="-303213" algn="l" defTabSz="608013" rtl="0" eaLnBrk="0" fontAlgn="base" hangingPunct="0">
      <a:spcBef>
        <a:spcPct val="0"/>
      </a:spcBef>
      <a:spcAft>
        <a:spcPct val="0"/>
      </a:spcAft>
      <a:defRPr kern="1200">
        <a:solidFill>
          <a:schemeClr val="tx1"/>
        </a:solidFill>
        <a:latin typeface="Trebuchet MS" panose="020B0703020202090204" pitchFamily="34" charset="0"/>
        <a:ea typeface="MS PGothic" panose="020B0600070205080204" pitchFamily="34" charset="-128"/>
        <a:cs typeface="+mn-cs"/>
      </a:defRPr>
    </a:lvl3pPr>
    <a:lvl4pPr marL="1827213" indent="-455613" algn="l" defTabSz="608013" rtl="0" eaLnBrk="0" fontAlgn="base" hangingPunct="0">
      <a:spcBef>
        <a:spcPct val="0"/>
      </a:spcBef>
      <a:spcAft>
        <a:spcPct val="0"/>
      </a:spcAft>
      <a:defRPr kern="1200">
        <a:solidFill>
          <a:schemeClr val="tx1"/>
        </a:solidFill>
        <a:latin typeface="Trebuchet MS" panose="020B0703020202090204" pitchFamily="34" charset="0"/>
        <a:ea typeface="MS PGothic" panose="020B0600070205080204" pitchFamily="34" charset="-128"/>
        <a:cs typeface="+mn-cs"/>
      </a:defRPr>
    </a:lvl4pPr>
    <a:lvl5pPr marL="2436813" indent="-608013" algn="l" defTabSz="608013" rtl="0" eaLnBrk="0" fontAlgn="base" hangingPunct="0">
      <a:spcBef>
        <a:spcPct val="0"/>
      </a:spcBef>
      <a:spcAft>
        <a:spcPct val="0"/>
      </a:spcAft>
      <a:defRPr kern="1200">
        <a:solidFill>
          <a:schemeClr val="tx1"/>
        </a:solidFill>
        <a:latin typeface="Trebuchet MS" panose="020B070302020209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Trebuchet MS" panose="020B070302020209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Trebuchet MS" panose="020B070302020209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Trebuchet MS" panose="020B070302020209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Trebuchet MS" panose="020B0703020202090204" pitchFamily="34" charset="0"/>
        <a:ea typeface="MS PGothic" panose="020B0600070205080204"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61"/>
    <p:restoredTop sz="94720"/>
  </p:normalViewPr>
  <p:slideViewPr>
    <p:cSldViewPr snapToGrid="0" snapToObjects="1">
      <p:cViewPr varScale="1">
        <p:scale>
          <a:sx n="102" d="100"/>
          <a:sy n="102" d="100"/>
        </p:scale>
        <p:origin x="2344" y="176"/>
      </p:cViewPr>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C87C1F-780B-443A-9426-06C3947F093A}" type="doc">
      <dgm:prSet loTypeId="urn:microsoft.com/office/officeart/2016/7/layout/VerticalHollowActionList" loCatId="List" qsTypeId="urn:microsoft.com/office/officeart/2005/8/quickstyle/simple2" qsCatId="simple" csTypeId="urn:microsoft.com/office/officeart/2005/8/colors/accent2_2" csCatId="accent2"/>
      <dgm:spPr/>
      <dgm:t>
        <a:bodyPr/>
        <a:lstStyle/>
        <a:p>
          <a:endParaRPr lang="en-US"/>
        </a:p>
      </dgm:t>
    </dgm:pt>
    <dgm:pt modelId="{A8F05DB3-38F8-48CE-AAE7-3E0E2DF42F46}">
      <dgm:prSet/>
      <dgm:spPr/>
      <dgm:t>
        <a:bodyPr/>
        <a:lstStyle/>
        <a:p>
          <a:r>
            <a:rPr lang="en-US" dirty="0"/>
            <a:t>Define</a:t>
          </a:r>
        </a:p>
      </dgm:t>
    </dgm:pt>
    <dgm:pt modelId="{18F77372-0758-410A-AFD9-364E3A22413E}" type="parTrans" cxnId="{604E0C02-8F13-4120-AE6F-A562C479898B}">
      <dgm:prSet/>
      <dgm:spPr/>
      <dgm:t>
        <a:bodyPr/>
        <a:lstStyle/>
        <a:p>
          <a:endParaRPr lang="en-US"/>
        </a:p>
      </dgm:t>
    </dgm:pt>
    <dgm:pt modelId="{E9F4BC98-636C-4AEC-B074-B149F32A3606}" type="sibTrans" cxnId="{604E0C02-8F13-4120-AE6F-A562C479898B}">
      <dgm:prSet/>
      <dgm:spPr/>
      <dgm:t>
        <a:bodyPr/>
        <a:lstStyle/>
        <a:p>
          <a:endParaRPr lang="en-US"/>
        </a:p>
      </dgm:t>
    </dgm:pt>
    <dgm:pt modelId="{DBB0DE02-7FEB-4830-984A-DBBBC2C6035D}">
      <dgm:prSet/>
      <dgm:spPr/>
      <dgm:t>
        <a:bodyPr/>
        <a:lstStyle/>
        <a:p>
          <a:r>
            <a:rPr lang="en-US" dirty="0"/>
            <a:t>Define refugee resettlement and the creation of the U.S. Refugee Resettlement Program</a:t>
          </a:r>
        </a:p>
      </dgm:t>
    </dgm:pt>
    <dgm:pt modelId="{A2E37CFF-5E94-48E3-8826-31BF304636F9}" type="parTrans" cxnId="{4C4A0301-E474-497D-A38E-5F6177C9A172}">
      <dgm:prSet/>
      <dgm:spPr/>
      <dgm:t>
        <a:bodyPr/>
        <a:lstStyle/>
        <a:p>
          <a:endParaRPr lang="en-US"/>
        </a:p>
      </dgm:t>
    </dgm:pt>
    <dgm:pt modelId="{F1E33B23-BE5F-4CB2-8CE0-7BDA48DC1F33}" type="sibTrans" cxnId="{4C4A0301-E474-497D-A38E-5F6177C9A172}">
      <dgm:prSet/>
      <dgm:spPr/>
      <dgm:t>
        <a:bodyPr/>
        <a:lstStyle/>
        <a:p>
          <a:endParaRPr lang="en-US"/>
        </a:p>
      </dgm:t>
    </dgm:pt>
    <dgm:pt modelId="{F49247BC-82AC-4D9D-9442-685701E277E2}">
      <dgm:prSet/>
      <dgm:spPr/>
      <dgm:t>
        <a:bodyPr/>
        <a:lstStyle/>
        <a:p>
          <a:r>
            <a:rPr lang="en-US" dirty="0"/>
            <a:t>Learn about</a:t>
          </a:r>
        </a:p>
      </dgm:t>
    </dgm:pt>
    <dgm:pt modelId="{6A096BCE-3C3B-49FD-B138-CD5B13262FBB}" type="parTrans" cxnId="{5324C7B2-A66C-441F-924D-3C9122EC6603}">
      <dgm:prSet/>
      <dgm:spPr/>
      <dgm:t>
        <a:bodyPr/>
        <a:lstStyle/>
        <a:p>
          <a:endParaRPr lang="en-US"/>
        </a:p>
      </dgm:t>
    </dgm:pt>
    <dgm:pt modelId="{10A73EFC-944A-4C8B-B338-B0F408AE9D5A}" type="sibTrans" cxnId="{5324C7B2-A66C-441F-924D-3C9122EC6603}">
      <dgm:prSet/>
      <dgm:spPr/>
      <dgm:t>
        <a:bodyPr/>
        <a:lstStyle/>
        <a:p>
          <a:endParaRPr lang="en-US"/>
        </a:p>
      </dgm:t>
    </dgm:pt>
    <dgm:pt modelId="{677F3876-C21D-41F6-9CC1-282E0828A10C}">
      <dgm:prSet/>
      <dgm:spPr/>
      <dgm:t>
        <a:bodyPr/>
        <a:lstStyle/>
        <a:p>
          <a:r>
            <a:rPr lang="en-US" dirty="0"/>
            <a:t>Learn about creation of the Jefferson Center for Refugee Health and the Refugee Health Partners</a:t>
          </a:r>
        </a:p>
      </dgm:t>
    </dgm:pt>
    <dgm:pt modelId="{B40901F4-1B7B-4E9E-907F-7CE15D80D8EA}" type="parTrans" cxnId="{87F5E0C1-7358-472B-9AF4-81CB4A7362E4}">
      <dgm:prSet/>
      <dgm:spPr/>
      <dgm:t>
        <a:bodyPr/>
        <a:lstStyle/>
        <a:p>
          <a:endParaRPr lang="en-US"/>
        </a:p>
      </dgm:t>
    </dgm:pt>
    <dgm:pt modelId="{09AFD04A-384C-4487-8BDF-04B961027058}" type="sibTrans" cxnId="{87F5E0C1-7358-472B-9AF4-81CB4A7362E4}">
      <dgm:prSet/>
      <dgm:spPr/>
      <dgm:t>
        <a:bodyPr/>
        <a:lstStyle/>
        <a:p>
          <a:endParaRPr lang="en-US"/>
        </a:p>
      </dgm:t>
    </dgm:pt>
    <dgm:pt modelId="{E680D609-D2F5-4B96-95ED-3BAC0D47B4A1}">
      <dgm:prSet/>
      <dgm:spPr/>
      <dgm:t>
        <a:bodyPr/>
        <a:lstStyle/>
        <a:p>
          <a:r>
            <a:rPr lang="en-US" dirty="0"/>
            <a:t>Discuss</a:t>
          </a:r>
        </a:p>
      </dgm:t>
    </dgm:pt>
    <dgm:pt modelId="{04151AFB-5040-433D-8C1F-FBA9A0C7BE49}" type="parTrans" cxnId="{441C37D2-4C9E-48BC-8E5B-1CFF0059DF4F}">
      <dgm:prSet/>
      <dgm:spPr/>
      <dgm:t>
        <a:bodyPr/>
        <a:lstStyle/>
        <a:p>
          <a:endParaRPr lang="en-US"/>
        </a:p>
      </dgm:t>
    </dgm:pt>
    <dgm:pt modelId="{EC2A59C0-B52D-4AD7-954C-0867933ADDCA}" type="sibTrans" cxnId="{441C37D2-4C9E-48BC-8E5B-1CFF0059DF4F}">
      <dgm:prSet/>
      <dgm:spPr/>
      <dgm:t>
        <a:bodyPr/>
        <a:lstStyle/>
        <a:p>
          <a:endParaRPr lang="en-US"/>
        </a:p>
      </dgm:t>
    </dgm:pt>
    <dgm:pt modelId="{07110BE1-0751-4987-B18E-7F0B7C49813C}">
      <dgm:prSet/>
      <dgm:spPr/>
      <dgm:t>
        <a:bodyPr/>
        <a:lstStyle/>
        <a:p>
          <a:r>
            <a:rPr lang="en-US" dirty="0"/>
            <a:t>Discuss the current state of refugee resettlement in the U.S.</a:t>
          </a:r>
        </a:p>
      </dgm:t>
    </dgm:pt>
    <dgm:pt modelId="{40141F19-B251-42D4-8226-557168EF5925}" type="parTrans" cxnId="{3E8258EF-DADD-4FEA-A604-9A0BE573700A}">
      <dgm:prSet/>
      <dgm:spPr/>
      <dgm:t>
        <a:bodyPr/>
        <a:lstStyle/>
        <a:p>
          <a:endParaRPr lang="en-US"/>
        </a:p>
      </dgm:t>
    </dgm:pt>
    <dgm:pt modelId="{40830B1C-770C-4D3D-BBF7-1383F635D554}" type="sibTrans" cxnId="{3E8258EF-DADD-4FEA-A604-9A0BE573700A}">
      <dgm:prSet/>
      <dgm:spPr/>
      <dgm:t>
        <a:bodyPr/>
        <a:lstStyle/>
        <a:p>
          <a:endParaRPr lang="en-US"/>
        </a:p>
      </dgm:t>
    </dgm:pt>
    <dgm:pt modelId="{58E4EF12-482F-7049-9997-0B13DC3154E2}" type="pres">
      <dgm:prSet presAssocID="{12C87C1F-780B-443A-9426-06C3947F093A}" presName="Name0" presStyleCnt="0">
        <dgm:presLayoutVars>
          <dgm:dir/>
          <dgm:animLvl val="lvl"/>
          <dgm:resizeHandles val="exact"/>
        </dgm:presLayoutVars>
      </dgm:prSet>
      <dgm:spPr/>
    </dgm:pt>
    <dgm:pt modelId="{26A6F920-9E3A-AB43-AB03-8B85B5C74850}" type="pres">
      <dgm:prSet presAssocID="{A8F05DB3-38F8-48CE-AAE7-3E0E2DF42F46}" presName="linNode" presStyleCnt="0"/>
      <dgm:spPr/>
    </dgm:pt>
    <dgm:pt modelId="{A3762B53-5E06-C449-8EC8-9D840621412A}" type="pres">
      <dgm:prSet presAssocID="{A8F05DB3-38F8-48CE-AAE7-3E0E2DF42F46}" presName="parentText" presStyleLbl="solidFgAcc1" presStyleIdx="0" presStyleCnt="3">
        <dgm:presLayoutVars>
          <dgm:chMax val="1"/>
          <dgm:bulletEnabled/>
        </dgm:presLayoutVars>
      </dgm:prSet>
      <dgm:spPr/>
    </dgm:pt>
    <dgm:pt modelId="{5549DA06-E2B9-1E49-9B1D-DBCA95D3C12A}" type="pres">
      <dgm:prSet presAssocID="{A8F05DB3-38F8-48CE-AAE7-3E0E2DF42F46}" presName="descendantText" presStyleLbl="alignNode1" presStyleIdx="0" presStyleCnt="3">
        <dgm:presLayoutVars>
          <dgm:bulletEnabled/>
        </dgm:presLayoutVars>
      </dgm:prSet>
      <dgm:spPr/>
    </dgm:pt>
    <dgm:pt modelId="{924B975E-5025-2749-9FBA-2F8D443D8096}" type="pres">
      <dgm:prSet presAssocID="{E9F4BC98-636C-4AEC-B074-B149F32A3606}" presName="sp" presStyleCnt="0"/>
      <dgm:spPr/>
    </dgm:pt>
    <dgm:pt modelId="{A8A01548-3262-B94C-BA2B-48B1711FD325}" type="pres">
      <dgm:prSet presAssocID="{F49247BC-82AC-4D9D-9442-685701E277E2}" presName="linNode" presStyleCnt="0"/>
      <dgm:spPr/>
    </dgm:pt>
    <dgm:pt modelId="{024B54CB-4D3A-CC4B-8A0F-CF7E6A06F83F}" type="pres">
      <dgm:prSet presAssocID="{F49247BC-82AC-4D9D-9442-685701E277E2}" presName="parentText" presStyleLbl="solidFgAcc1" presStyleIdx="1" presStyleCnt="3">
        <dgm:presLayoutVars>
          <dgm:chMax val="1"/>
          <dgm:bulletEnabled/>
        </dgm:presLayoutVars>
      </dgm:prSet>
      <dgm:spPr/>
    </dgm:pt>
    <dgm:pt modelId="{92AEE782-532B-0547-B44D-3DF75647C965}" type="pres">
      <dgm:prSet presAssocID="{F49247BC-82AC-4D9D-9442-685701E277E2}" presName="descendantText" presStyleLbl="alignNode1" presStyleIdx="1" presStyleCnt="3">
        <dgm:presLayoutVars>
          <dgm:bulletEnabled/>
        </dgm:presLayoutVars>
      </dgm:prSet>
      <dgm:spPr/>
    </dgm:pt>
    <dgm:pt modelId="{2F92047A-C088-BA4C-A144-EABD97D84D6D}" type="pres">
      <dgm:prSet presAssocID="{10A73EFC-944A-4C8B-B338-B0F408AE9D5A}" presName="sp" presStyleCnt="0"/>
      <dgm:spPr/>
    </dgm:pt>
    <dgm:pt modelId="{757A2DE1-AC75-544B-A0F7-F9C9AA9FE705}" type="pres">
      <dgm:prSet presAssocID="{E680D609-D2F5-4B96-95ED-3BAC0D47B4A1}" presName="linNode" presStyleCnt="0"/>
      <dgm:spPr/>
    </dgm:pt>
    <dgm:pt modelId="{640C75C7-91EA-F843-A201-AF28249CD5C8}" type="pres">
      <dgm:prSet presAssocID="{E680D609-D2F5-4B96-95ED-3BAC0D47B4A1}" presName="parentText" presStyleLbl="solidFgAcc1" presStyleIdx="2" presStyleCnt="3">
        <dgm:presLayoutVars>
          <dgm:chMax val="1"/>
          <dgm:bulletEnabled/>
        </dgm:presLayoutVars>
      </dgm:prSet>
      <dgm:spPr/>
    </dgm:pt>
    <dgm:pt modelId="{A8DAF6E7-5732-D748-B260-B689AFA2CC08}" type="pres">
      <dgm:prSet presAssocID="{E680D609-D2F5-4B96-95ED-3BAC0D47B4A1}" presName="descendantText" presStyleLbl="alignNode1" presStyleIdx="2" presStyleCnt="3">
        <dgm:presLayoutVars>
          <dgm:bulletEnabled/>
        </dgm:presLayoutVars>
      </dgm:prSet>
      <dgm:spPr/>
    </dgm:pt>
  </dgm:ptLst>
  <dgm:cxnLst>
    <dgm:cxn modelId="{4C4A0301-E474-497D-A38E-5F6177C9A172}" srcId="{A8F05DB3-38F8-48CE-AAE7-3E0E2DF42F46}" destId="{DBB0DE02-7FEB-4830-984A-DBBBC2C6035D}" srcOrd="0" destOrd="0" parTransId="{A2E37CFF-5E94-48E3-8826-31BF304636F9}" sibTransId="{F1E33B23-BE5F-4CB2-8CE0-7BDA48DC1F33}"/>
    <dgm:cxn modelId="{604E0C02-8F13-4120-AE6F-A562C479898B}" srcId="{12C87C1F-780B-443A-9426-06C3947F093A}" destId="{A8F05DB3-38F8-48CE-AAE7-3E0E2DF42F46}" srcOrd="0" destOrd="0" parTransId="{18F77372-0758-410A-AFD9-364E3A22413E}" sibTransId="{E9F4BC98-636C-4AEC-B074-B149F32A3606}"/>
    <dgm:cxn modelId="{CD9F8308-F6A8-9946-B77D-4154A41DF2E0}" type="presOf" srcId="{E680D609-D2F5-4B96-95ED-3BAC0D47B4A1}" destId="{640C75C7-91EA-F843-A201-AF28249CD5C8}" srcOrd="0" destOrd="0" presId="urn:microsoft.com/office/officeart/2016/7/layout/VerticalHollowActionList"/>
    <dgm:cxn modelId="{D5A4B60A-43D8-5E41-BE8D-7CFD491A0CF1}" type="presOf" srcId="{F49247BC-82AC-4D9D-9442-685701E277E2}" destId="{024B54CB-4D3A-CC4B-8A0F-CF7E6A06F83F}" srcOrd="0" destOrd="0" presId="urn:microsoft.com/office/officeart/2016/7/layout/VerticalHollowActionList"/>
    <dgm:cxn modelId="{EBB4727C-61A0-3143-9606-0A42E90D98E4}" type="presOf" srcId="{DBB0DE02-7FEB-4830-984A-DBBBC2C6035D}" destId="{5549DA06-E2B9-1E49-9B1D-DBCA95D3C12A}" srcOrd="0" destOrd="0" presId="urn:microsoft.com/office/officeart/2016/7/layout/VerticalHollowActionList"/>
    <dgm:cxn modelId="{5324C7B2-A66C-441F-924D-3C9122EC6603}" srcId="{12C87C1F-780B-443A-9426-06C3947F093A}" destId="{F49247BC-82AC-4D9D-9442-685701E277E2}" srcOrd="1" destOrd="0" parTransId="{6A096BCE-3C3B-49FD-B138-CD5B13262FBB}" sibTransId="{10A73EFC-944A-4C8B-B338-B0F408AE9D5A}"/>
    <dgm:cxn modelId="{87F5E0C1-7358-472B-9AF4-81CB4A7362E4}" srcId="{F49247BC-82AC-4D9D-9442-685701E277E2}" destId="{677F3876-C21D-41F6-9CC1-282E0828A10C}" srcOrd="0" destOrd="0" parTransId="{B40901F4-1B7B-4E9E-907F-7CE15D80D8EA}" sibTransId="{09AFD04A-384C-4487-8BDF-04B961027058}"/>
    <dgm:cxn modelId="{156D0CCB-9515-314F-93C8-7CC85FAF0CE1}" type="presOf" srcId="{07110BE1-0751-4987-B18E-7F0B7C49813C}" destId="{A8DAF6E7-5732-D748-B260-B689AFA2CC08}" srcOrd="0" destOrd="0" presId="urn:microsoft.com/office/officeart/2016/7/layout/VerticalHollowActionList"/>
    <dgm:cxn modelId="{A31C27CC-66E6-0342-A0C7-1DE0A4B7A228}" type="presOf" srcId="{12C87C1F-780B-443A-9426-06C3947F093A}" destId="{58E4EF12-482F-7049-9997-0B13DC3154E2}" srcOrd="0" destOrd="0" presId="urn:microsoft.com/office/officeart/2016/7/layout/VerticalHollowActionList"/>
    <dgm:cxn modelId="{9BBB21CF-352F-104E-B0F0-8F1CA022CD34}" type="presOf" srcId="{A8F05DB3-38F8-48CE-AAE7-3E0E2DF42F46}" destId="{A3762B53-5E06-C449-8EC8-9D840621412A}" srcOrd="0" destOrd="0" presId="urn:microsoft.com/office/officeart/2016/7/layout/VerticalHollowActionList"/>
    <dgm:cxn modelId="{441C37D2-4C9E-48BC-8E5B-1CFF0059DF4F}" srcId="{12C87C1F-780B-443A-9426-06C3947F093A}" destId="{E680D609-D2F5-4B96-95ED-3BAC0D47B4A1}" srcOrd="2" destOrd="0" parTransId="{04151AFB-5040-433D-8C1F-FBA9A0C7BE49}" sibTransId="{EC2A59C0-B52D-4AD7-954C-0867933ADDCA}"/>
    <dgm:cxn modelId="{DDB177EB-F70E-7F49-898C-86A734CD2E10}" type="presOf" srcId="{677F3876-C21D-41F6-9CC1-282E0828A10C}" destId="{92AEE782-532B-0547-B44D-3DF75647C965}" srcOrd="0" destOrd="0" presId="urn:microsoft.com/office/officeart/2016/7/layout/VerticalHollowActionList"/>
    <dgm:cxn modelId="{3E8258EF-DADD-4FEA-A604-9A0BE573700A}" srcId="{E680D609-D2F5-4B96-95ED-3BAC0D47B4A1}" destId="{07110BE1-0751-4987-B18E-7F0B7C49813C}" srcOrd="0" destOrd="0" parTransId="{40141F19-B251-42D4-8226-557168EF5925}" sibTransId="{40830B1C-770C-4D3D-BBF7-1383F635D554}"/>
    <dgm:cxn modelId="{A9E19DC3-8105-7243-A834-06DE40DE75AC}" type="presParOf" srcId="{58E4EF12-482F-7049-9997-0B13DC3154E2}" destId="{26A6F920-9E3A-AB43-AB03-8B85B5C74850}" srcOrd="0" destOrd="0" presId="urn:microsoft.com/office/officeart/2016/7/layout/VerticalHollowActionList"/>
    <dgm:cxn modelId="{AE0BBB43-0946-4E43-A170-ED6443FACDA7}" type="presParOf" srcId="{26A6F920-9E3A-AB43-AB03-8B85B5C74850}" destId="{A3762B53-5E06-C449-8EC8-9D840621412A}" srcOrd="0" destOrd="0" presId="urn:microsoft.com/office/officeart/2016/7/layout/VerticalHollowActionList"/>
    <dgm:cxn modelId="{266E01E9-A573-884B-A320-A7A5D98DC9D6}" type="presParOf" srcId="{26A6F920-9E3A-AB43-AB03-8B85B5C74850}" destId="{5549DA06-E2B9-1E49-9B1D-DBCA95D3C12A}" srcOrd="1" destOrd="0" presId="urn:microsoft.com/office/officeart/2016/7/layout/VerticalHollowActionList"/>
    <dgm:cxn modelId="{6398878D-2138-C645-B47A-0D3568F1DEC1}" type="presParOf" srcId="{58E4EF12-482F-7049-9997-0B13DC3154E2}" destId="{924B975E-5025-2749-9FBA-2F8D443D8096}" srcOrd="1" destOrd="0" presId="urn:microsoft.com/office/officeart/2016/7/layout/VerticalHollowActionList"/>
    <dgm:cxn modelId="{196C1C5E-0070-4443-901B-4120AE66208C}" type="presParOf" srcId="{58E4EF12-482F-7049-9997-0B13DC3154E2}" destId="{A8A01548-3262-B94C-BA2B-48B1711FD325}" srcOrd="2" destOrd="0" presId="urn:microsoft.com/office/officeart/2016/7/layout/VerticalHollowActionList"/>
    <dgm:cxn modelId="{05E06DCC-95E9-FC40-BC51-7F8EE747BCD7}" type="presParOf" srcId="{A8A01548-3262-B94C-BA2B-48B1711FD325}" destId="{024B54CB-4D3A-CC4B-8A0F-CF7E6A06F83F}" srcOrd="0" destOrd="0" presId="urn:microsoft.com/office/officeart/2016/7/layout/VerticalHollowActionList"/>
    <dgm:cxn modelId="{641170BF-BB9D-4244-83F1-987BBF5A008B}" type="presParOf" srcId="{A8A01548-3262-B94C-BA2B-48B1711FD325}" destId="{92AEE782-532B-0547-B44D-3DF75647C965}" srcOrd="1" destOrd="0" presId="urn:microsoft.com/office/officeart/2016/7/layout/VerticalHollowActionList"/>
    <dgm:cxn modelId="{210F961F-8B0A-C841-A580-A09E05A161CB}" type="presParOf" srcId="{58E4EF12-482F-7049-9997-0B13DC3154E2}" destId="{2F92047A-C088-BA4C-A144-EABD97D84D6D}" srcOrd="3" destOrd="0" presId="urn:microsoft.com/office/officeart/2016/7/layout/VerticalHollowActionList"/>
    <dgm:cxn modelId="{821FE7E6-70C5-9048-BE2E-20028AD2C630}" type="presParOf" srcId="{58E4EF12-482F-7049-9997-0B13DC3154E2}" destId="{757A2DE1-AC75-544B-A0F7-F9C9AA9FE705}" srcOrd="4" destOrd="0" presId="urn:microsoft.com/office/officeart/2016/7/layout/VerticalHollowActionList"/>
    <dgm:cxn modelId="{ADB048FC-2881-6848-A4BA-BB4C5ECD4D3B}" type="presParOf" srcId="{757A2DE1-AC75-544B-A0F7-F9C9AA9FE705}" destId="{640C75C7-91EA-F843-A201-AF28249CD5C8}" srcOrd="0" destOrd="0" presId="urn:microsoft.com/office/officeart/2016/7/layout/VerticalHollowActionList"/>
    <dgm:cxn modelId="{596ACAD9-1855-2B41-8CA6-B00AACE41606}" type="presParOf" srcId="{757A2DE1-AC75-544B-A0F7-F9C9AA9FE705}" destId="{A8DAF6E7-5732-D748-B260-B689AFA2CC08}"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9DA06-E2B9-1E49-9B1D-DBCA95D3C12A}">
      <dsp:nvSpPr>
        <dsp:cNvPr id="0" name=""/>
        <dsp:cNvSpPr/>
      </dsp:nvSpPr>
      <dsp:spPr>
        <a:xfrm>
          <a:off x="1645920" y="1535"/>
          <a:ext cx="6583680" cy="157430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27742" tIns="399873" rIns="127742" bIns="399873" numCol="1" spcCol="1270" anchor="ctr" anchorCtr="0">
          <a:noAutofit/>
        </a:bodyPr>
        <a:lstStyle/>
        <a:p>
          <a:pPr marL="0" lvl="0" indent="0" algn="l" defTabSz="977900">
            <a:lnSpc>
              <a:spcPct val="90000"/>
            </a:lnSpc>
            <a:spcBef>
              <a:spcPct val="0"/>
            </a:spcBef>
            <a:spcAft>
              <a:spcPct val="35000"/>
            </a:spcAft>
            <a:buNone/>
          </a:pPr>
          <a:r>
            <a:rPr lang="en-US" sz="2200" kern="1200" dirty="0"/>
            <a:t>Define refugee resettlement and the creation of the U.S. Refugee Resettlement Program</a:t>
          </a:r>
        </a:p>
      </dsp:txBody>
      <dsp:txXfrm>
        <a:off x="1645920" y="1535"/>
        <a:ext cx="6583680" cy="1574303"/>
      </dsp:txXfrm>
    </dsp:sp>
    <dsp:sp modelId="{A3762B53-5E06-C449-8EC8-9D840621412A}">
      <dsp:nvSpPr>
        <dsp:cNvPr id="0" name=""/>
        <dsp:cNvSpPr/>
      </dsp:nvSpPr>
      <dsp:spPr>
        <a:xfrm>
          <a:off x="0" y="1535"/>
          <a:ext cx="1645920" cy="1574303"/>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097" tIns="155506" rIns="87097" bIns="155506" numCol="1" spcCol="1270" anchor="ctr" anchorCtr="0">
          <a:noAutofit/>
        </a:bodyPr>
        <a:lstStyle/>
        <a:p>
          <a:pPr marL="0" lvl="0" indent="0" algn="ctr" defTabSz="1244600">
            <a:lnSpc>
              <a:spcPct val="90000"/>
            </a:lnSpc>
            <a:spcBef>
              <a:spcPct val="0"/>
            </a:spcBef>
            <a:spcAft>
              <a:spcPct val="35000"/>
            </a:spcAft>
            <a:buNone/>
          </a:pPr>
          <a:r>
            <a:rPr lang="en-US" sz="2800" kern="1200" dirty="0"/>
            <a:t>Define</a:t>
          </a:r>
        </a:p>
      </dsp:txBody>
      <dsp:txXfrm>
        <a:off x="0" y="1535"/>
        <a:ext cx="1645920" cy="1574303"/>
      </dsp:txXfrm>
    </dsp:sp>
    <dsp:sp modelId="{92AEE782-532B-0547-B44D-3DF75647C965}">
      <dsp:nvSpPr>
        <dsp:cNvPr id="0" name=""/>
        <dsp:cNvSpPr/>
      </dsp:nvSpPr>
      <dsp:spPr>
        <a:xfrm>
          <a:off x="1645920" y="1670298"/>
          <a:ext cx="6583680" cy="157430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27742" tIns="399873" rIns="127742" bIns="399873" numCol="1" spcCol="1270" anchor="ctr" anchorCtr="0">
          <a:noAutofit/>
        </a:bodyPr>
        <a:lstStyle/>
        <a:p>
          <a:pPr marL="0" lvl="0" indent="0" algn="l" defTabSz="977900">
            <a:lnSpc>
              <a:spcPct val="90000"/>
            </a:lnSpc>
            <a:spcBef>
              <a:spcPct val="0"/>
            </a:spcBef>
            <a:spcAft>
              <a:spcPct val="35000"/>
            </a:spcAft>
            <a:buNone/>
          </a:pPr>
          <a:r>
            <a:rPr lang="en-US" sz="2200" kern="1200" dirty="0"/>
            <a:t>Learn about creation of the Jefferson Center for Refugee Health and the Refugee Health Partners</a:t>
          </a:r>
        </a:p>
      </dsp:txBody>
      <dsp:txXfrm>
        <a:off x="1645920" y="1670298"/>
        <a:ext cx="6583680" cy="1574303"/>
      </dsp:txXfrm>
    </dsp:sp>
    <dsp:sp modelId="{024B54CB-4D3A-CC4B-8A0F-CF7E6A06F83F}">
      <dsp:nvSpPr>
        <dsp:cNvPr id="0" name=""/>
        <dsp:cNvSpPr/>
      </dsp:nvSpPr>
      <dsp:spPr>
        <a:xfrm>
          <a:off x="0" y="1670298"/>
          <a:ext cx="1645920" cy="1574303"/>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097" tIns="155506" rIns="87097" bIns="155506" numCol="1" spcCol="1270" anchor="ctr" anchorCtr="0">
          <a:noAutofit/>
        </a:bodyPr>
        <a:lstStyle/>
        <a:p>
          <a:pPr marL="0" lvl="0" indent="0" algn="ctr" defTabSz="1244600">
            <a:lnSpc>
              <a:spcPct val="90000"/>
            </a:lnSpc>
            <a:spcBef>
              <a:spcPct val="0"/>
            </a:spcBef>
            <a:spcAft>
              <a:spcPct val="35000"/>
            </a:spcAft>
            <a:buNone/>
          </a:pPr>
          <a:r>
            <a:rPr lang="en-US" sz="2800" kern="1200" dirty="0"/>
            <a:t>Learn about</a:t>
          </a:r>
        </a:p>
      </dsp:txBody>
      <dsp:txXfrm>
        <a:off x="0" y="1670298"/>
        <a:ext cx="1645920" cy="1574303"/>
      </dsp:txXfrm>
    </dsp:sp>
    <dsp:sp modelId="{A8DAF6E7-5732-D748-B260-B689AFA2CC08}">
      <dsp:nvSpPr>
        <dsp:cNvPr id="0" name=""/>
        <dsp:cNvSpPr/>
      </dsp:nvSpPr>
      <dsp:spPr>
        <a:xfrm>
          <a:off x="1645920" y="3339060"/>
          <a:ext cx="6583680" cy="157430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27742" tIns="399873" rIns="127742" bIns="399873" numCol="1" spcCol="1270" anchor="ctr" anchorCtr="0">
          <a:noAutofit/>
        </a:bodyPr>
        <a:lstStyle/>
        <a:p>
          <a:pPr marL="0" lvl="0" indent="0" algn="l" defTabSz="977900">
            <a:lnSpc>
              <a:spcPct val="90000"/>
            </a:lnSpc>
            <a:spcBef>
              <a:spcPct val="0"/>
            </a:spcBef>
            <a:spcAft>
              <a:spcPct val="35000"/>
            </a:spcAft>
            <a:buNone/>
          </a:pPr>
          <a:r>
            <a:rPr lang="en-US" sz="2200" kern="1200" dirty="0"/>
            <a:t>Discuss the current state of refugee resettlement in the U.S.</a:t>
          </a:r>
        </a:p>
      </dsp:txBody>
      <dsp:txXfrm>
        <a:off x="1645920" y="3339060"/>
        <a:ext cx="6583680" cy="1574303"/>
      </dsp:txXfrm>
    </dsp:sp>
    <dsp:sp modelId="{640C75C7-91EA-F843-A201-AF28249CD5C8}">
      <dsp:nvSpPr>
        <dsp:cNvPr id="0" name=""/>
        <dsp:cNvSpPr/>
      </dsp:nvSpPr>
      <dsp:spPr>
        <a:xfrm>
          <a:off x="0" y="3339060"/>
          <a:ext cx="1645920" cy="1574303"/>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097" tIns="155506" rIns="87097" bIns="155506" numCol="1" spcCol="1270" anchor="ctr" anchorCtr="0">
          <a:noAutofit/>
        </a:bodyPr>
        <a:lstStyle/>
        <a:p>
          <a:pPr marL="0" lvl="0" indent="0" algn="ctr" defTabSz="1244600">
            <a:lnSpc>
              <a:spcPct val="90000"/>
            </a:lnSpc>
            <a:spcBef>
              <a:spcPct val="0"/>
            </a:spcBef>
            <a:spcAft>
              <a:spcPct val="35000"/>
            </a:spcAft>
            <a:buNone/>
          </a:pPr>
          <a:r>
            <a:rPr lang="en-US" sz="2800" kern="1200" dirty="0"/>
            <a:t>Discuss</a:t>
          </a:r>
        </a:p>
      </dsp:txBody>
      <dsp:txXfrm>
        <a:off x="0" y="3339060"/>
        <a:ext cx="1645920" cy="1574303"/>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66EA8E-27AD-3135-F9E5-AFA03A7432E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defTabSz="609585" eaLnBrk="1" fontAlgn="auto" hangingPunct="1">
              <a:spcBef>
                <a:spcPts val="0"/>
              </a:spcBef>
              <a:spcAft>
                <a:spcPts val="0"/>
              </a:spcAft>
              <a:defRPr sz="1200" dirty="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30D23EB1-6FCD-D9D5-4774-43CDFB30B64C}"/>
              </a:ext>
            </a:extLst>
          </p:cNvPr>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defTabSz="609585" eaLnBrk="1" fontAlgn="auto" hangingPunct="1">
              <a:spcBef>
                <a:spcPts val="0"/>
              </a:spcBef>
              <a:spcAft>
                <a:spcPts val="0"/>
              </a:spcAft>
              <a:defRPr sz="1200">
                <a:latin typeface="+mn-lt"/>
                <a:ea typeface="+mn-ea"/>
                <a:cs typeface="+mn-cs"/>
              </a:defRPr>
            </a:lvl1pPr>
          </a:lstStyle>
          <a:p>
            <a:pPr>
              <a:defRPr/>
            </a:pPr>
            <a:fld id="{1C0146B2-30ED-FB42-8FBA-D0527E8D62E7}" type="datetimeFigureOut">
              <a:rPr lang="en-US"/>
              <a:pPr>
                <a:defRPr/>
              </a:pPr>
              <a:t>7/17/26</a:t>
            </a:fld>
            <a:endParaRPr lang="en-US" dirty="0"/>
          </a:p>
        </p:txBody>
      </p:sp>
      <p:sp>
        <p:nvSpPr>
          <p:cNvPr id="4" name="Footer Placeholder 3">
            <a:extLst>
              <a:ext uri="{FF2B5EF4-FFF2-40B4-BE49-F238E27FC236}">
                <a16:creationId xmlns:a16="http://schemas.microsoft.com/office/drawing/2014/main" id="{D741ABD3-CBC5-4E9E-915F-C65417A8420C}"/>
              </a:ext>
            </a:extLst>
          </p:cNvPr>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defTabSz="609585" eaLnBrk="1" fontAlgn="auto" hangingPunct="1">
              <a:spcBef>
                <a:spcPts val="0"/>
              </a:spcBef>
              <a:spcAft>
                <a:spcPts val="0"/>
              </a:spcAft>
              <a:defRPr sz="1200" dirty="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E015D9C2-57A7-334F-89A3-AB2A2BF05DA1}"/>
              </a:ext>
            </a:extLst>
          </p:cNvPr>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defTabSz="609585" eaLnBrk="1" fontAlgn="auto" hangingPunct="1">
              <a:spcBef>
                <a:spcPts val="0"/>
              </a:spcBef>
              <a:spcAft>
                <a:spcPts val="0"/>
              </a:spcAft>
              <a:defRPr sz="1200">
                <a:latin typeface="+mn-lt"/>
                <a:ea typeface="+mn-ea"/>
                <a:cs typeface="+mn-cs"/>
              </a:defRPr>
            </a:lvl1pPr>
          </a:lstStyle>
          <a:p>
            <a:pPr>
              <a:defRPr/>
            </a:pPr>
            <a:fld id="{A1BB2B64-8434-6046-935B-017E89FEE5C6}"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3AF7A4-08CE-6B5B-2C35-1E26E06CF11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defTabSz="609585" eaLnBrk="1" fontAlgn="auto" hangingPunct="1">
              <a:spcBef>
                <a:spcPts val="0"/>
              </a:spcBef>
              <a:spcAft>
                <a:spcPts val="0"/>
              </a:spcAft>
              <a:defRPr sz="1200" dirty="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1E22E2B1-7294-F1FC-A016-CCAD8C51C86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defTabSz="609585" eaLnBrk="1" fontAlgn="auto" hangingPunct="1">
              <a:spcBef>
                <a:spcPts val="0"/>
              </a:spcBef>
              <a:spcAft>
                <a:spcPts val="0"/>
              </a:spcAft>
              <a:defRPr sz="1200">
                <a:latin typeface="+mn-lt"/>
                <a:ea typeface="+mn-ea"/>
                <a:cs typeface="+mn-cs"/>
              </a:defRPr>
            </a:lvl1pPr>
          </a:lstStyle>
          <a:p>
            <a:pPr>
              <a:defRPr/>
            </a:pPr>
            <a:fld id="{4077E307-8BA9-D54B-85E4-1F4DA0172486}" type="datetimeFigureOut">
              <a:rPr lang="en-US"/>
              <a:pPr>
                <a:defRPr/>
              </a:pPr>
              <a:t>7/17/26</a:t>
            </a:fld>
            <a:endParaRPr lang="en-US" dirty="0"/>
          </a:p>
        </p:txBody>
      </p:sp>
      <p:sp>
        <p:nvSpPr>
          <p:cNvPr id="4" name="Slide Image Placeholder 3">
            <a:extLst>
              <a:ext uri="{FF2B5EF4-FFF2-40B4-BE49-F238E27FC236}">
                <a16:creationId xmlns:a16="http://schemas.microsoft.com/office/drawing/2014/main" id="{BC99AED1-0AA1-20AB-E396-056160550DFD}"/>
              </a:ext>
            </a:extLst>
          </p:cNvPr>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4218E823-FC90-A44C-E7C7-C5D6E53885DA}"/>
              </a:ext>
            </a:extLst>
          </p:cNvPr>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1696443-C89F-3B80-FF7C-9DDF9E8A5C59}"/>
              </a:ext>
            </a:extLst>
          </p:cNvPr>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defTabSz="609585" eaLnBrk="1" fontAlgn="auto" hangingPunct="1">
              <a:spcBef>
                <a:spcPts val="0"/>
              </a:spcBef>
              <a:spcAft>
                <a:spcPts val="0"/>
              </a:spcAft>
              <a:defRPr sz="1200" dirty="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97ACC5BC-A556-88FB-A08E-7CBF6839D60A}"/>
              </a:ext>
            </a:extLst>
          </p:cNvPr>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defTabSz="609585" eaLnBrk="1" fontAlgn="auto" hangingPunct="1">
              <a:spcBef>
                <a:spcPts val="0"/>
              </a:spcBef>
              <a:spcAft>
                <a:spcPts val="0"/>
              </a:spcAft>
              <a:defRPr sz="1200">
                <a:latin typeface="+mn-lt"/>
                <a:ea typeface="+mn-ea"/>
                <a:cs typeface="+mn-cs"/>
              </a:defRPr>
            </a:lvl1pPr>
          </a:lstStyle>
          <a:p>
            <a:pPr>
              <a:defRPr/>
            </a:pPr>
            <a:fld id="{F633C941-92C3-7F4A-B847-99F32E60E56F}"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defTabSz="608013" rtl="0" eaLnBrk="0" fontAlgn="base" hangingPunct="0">
      <a:spcBef>
        <a:spcPct val="30000"/>
      </a:spcBef>
      <a:spcAft>
        <a:spcPct val="0"/>
      </a:spcAft>
      <a:defRPr sz="1600" kern="1200">
        <a:solidFill>
          <a:schemeClr val="tx1"/>
        </a:solidFill>
        <a:latin typeface="+mn-lt"/>
        <a:ea typeface="MS PGothic" panose="020B0600070205080204" pitchFamily="34" charset="-128"/>
        <a:cs typeface="ＭＳ Ｐゴシック" charset="0"/>
      </a:defRPr>
    </a:lvl1pPr>
    <a:lvl2pPr marL="608013" algn="l" defTabSz="608013" rtl="0" eaLnBrk="0" fontAlgn="base" hangingPunct="0">
      <a:spcBef>
        <a:spcPct val="30000"/>
      </a:spcBef>
      <a:spcAft>
        <a:spcPct val="0"/>
      </a:spcAft>
      <a:defRPr sz="1600" kern="1200">
        <a:solidFill>
          <a:schemeClr val="tx1"/>
        </a:solidFill>
        <a:latin typeface="+mn-lt"/>
        <a:ea typeface="MS PGothic" panose="020B0600070205080204" pitchFamily="34" charset="-128"/>
        <a:cs typeface="+mn-cs"/>
      </a:defRPr>
    </a:lvl2pPr>
    <a:lvl3pPr marL="1217613" algn="l" defTabSz="608013" rtl="0" eaLnBrk="0" fontAlgn="base" hangingPunct="0">
      <a:spcBef>
        <a:spcPct val="30000"/>
      </a:spcBef>
      <a:spcAft>
        <a:spcPct val="0"/>
      </a:spcAft>
      <a:defRPr sz="1600" kern="1200">
        <a:solidFill>
          <a:schemeClr val="tx1"/>
        </a:solidFill>
        <a:latin typeface="+mn-lt"/>
        <a:ea typeface="MS PGothic" panose="020B0600070205080204" pitchFamily="34" charset="-128"/>
        <a:cs typeface="+mn-cs"/>
      </a:defRPr>
    </a:lvl3pPr>
    <a:lvl4pPr marL="1827213" algn="l" defTabSz="608013" rtl="0" eaLnBrk="0" fontAlgn="base" hangingPunct="0">
      <a:spcBef>
        <a:spcPct val="30000"/>
      </a:spcBef>
      <a:spcAft>
        <a:spcPct val="0"/>
      </a:spcAft>
      <a:defRPr sz="1600" kern="1200">
        <a:solidFill>
          <a:schemeClr val="tx1"/>
        </a:solidFill>
        <a:latin typeface="+mn-lt"/>
        <a:ea typeface="MS PGothic" panose="020B0600070205080204" pitchFamily="34" charset="-128"/>
        <a:cs typeface="+mn-cs"/>
      </a:defRPr>
    </a:lvl4pPr>
    <a:lvl5pPr marL="2436813" algn="l" defTabSz="608013" rtl="0" eaLnBrk="0" fontAlgn="base" hangingPunct="0">
      <a:spcBef>
        <a:spcPct val="30000"/>
      </a:spcBef>
      <a:spcAft>
        <a:spcPct val="0"/>
      </a:spcAft>
      <a:defRPr sz="1600" kern="1200">
        <a:solidFill>
          <a:schemeClr val="tx1"/>
        </a:solidFill>
        <a:latin typeface="+mn-lt"/>
        <a:ea typeface="MS PGothic" panose="020B0600070205080204" pitchFamily="34" charset="-128"/>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879FA7AD-9AFB-6EF6-D066-96292CDF35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a:extLst>
              <a:ext uri="{FF2B5EF4-FFF2-40B4-BE49-F238E27FC236}">
                <a16:creationId xmlns:a16="http://schemas.microsoft.com/office/drawing/2014/main" id="{49EC534D-A05A-B8AA-9E33-9814B46652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3795" name="Slide Number Placeholder 3">
            <a:extLst>
              <a:ext uri="{FF2B5EF4-FFF2-40B4-BE49-F238E27FC236}">
                <a16:creationId xmlns:a16="http://schemas.microsoft.com/office/drawing/2014/main" id="{3B6D96F9-85B4-C35D-E926-237E7F46F5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703020202090204" pitchFamily="34" charset="0"/>
                <a:ea typeface="MS PGothic" panose="020B0600070205080204" pitchFamily="34" charset="-128"/>
              </a:defRPr>
            </a:lvl1pPr>
            <a:lvl2pPr marL="742950" indent="-285750">
              <a:defRPr>
                <a:solidFill>
                  <a:schemeClr val="tx1"/>
                </a:solidFill>
                <a:latin typeface="Trebuchet MS" panose="020B0703020202090204" pitchFamily="34" charset="0"/>
                <a:ea typeface="MS PGothic" panose="020B0600070205080204" pitchFamily="34" charset="-128"/>
              </a:defRPr>
            </a:lvl2pPr>
            <a:lvl3pPr marL="1143000" indent="-228600">
              <a:defRPr>
                <a:solidFill>
                  <a:schemeClr val="tx1"/>
                </a:solidFill>
                <a:latin typeface="Trebuchet MS" panose="020B0703020202090204" pitchFamily="34" charset="0"/>
                <a:ea typeface="MS PGothic" panose="020B0600070205080204" pitchFamily="34" charset="-128"/>
              </a:defRPr>
            </a:lvl3pPr>
            <a:lvl4pPr marL="1600200" indent="-228600">
              <a:defRPr>
                <a:solidFill>
                  <a:schemeClr val="tx1"/>
                </a:solidFill>
                <a:latin typeface="Trebuchet MS" panose="020B0703020202090204" pitchFamily="34" charset="0"/>
                <a:ea typeface="MS PGothic" panose="020B0600070205080204" pitchFamily="34" charset="-128"/>
              </a:defRPr>
            </a:lvl4pPr>
            <a:lvl5pPr marL="2057400" indent="-228600">
              <a:defRPr>
                <a:solidFill>
                  <a:schemeClr val="tx1"/>
                </a:solidFill>
                <a:latin typeface="Trebuchet MS" panose="020B0703020202090204" pitchFamily="34" charset="0"/>
                <a:ea typeface="MS PGothic" panose="020B0600070205080204" pitchFamily="34" charset="-128"/>
              </a:defRPr>
            </a:lvl5pPr>
            <a:lvl6pPr marL="25146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6pPr>
            <a:lvl7pPr marL="29718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7pPr>
            <a:lvl8pPr marL="34290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8pPr>
            <a:lvl9pPr marL="38862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9pPr>
          </a:lstStyle>
          <a:p>
            <a:pPr defTabSz="608013" fontAlgn="base">
              <a:spcBef>
                <a:spcPct val="0"/>
              </a:spcBef>
              <a:spcAft>
                <a:spcPct val="0"/>
              </a:spcAft>
            </a:pPr>
            <a:fld id="{08C9725A-EE6E-0D46-A697-B011D4D6B686}" type="slidenum">
              <a:rPr lang="en-US" altLang="en-US" smtClean="0">
                <a:latin typeface="Calibri" panose="020F0502020204030204" pitchFamily="34" charset="0"/>
              </a:rPr>
              <a:pPr defTabSz="608013" fontAlgn="base">
                <a:spcBef>
                  <a:spcPct val="0"/>
                </a:spcBef>
                <a:spcAft>
                  <a:spcPct val="0"/>
                </a:spcAft>
              </a:pPr>
              <a:t>7</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912C26BF-1F9B-5492-6E67-1F155A0ADB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Rectangle 3">
            <a:extLst>
              <a:ext uri="{FF2B5EF4-FFF2-40B4-BE49-F238E27FC236}">
                <a16:creationId xmlns:a16="http://schemas.microsoft.com/office/drawing/2014/main" id="{C91B80BB-F8B9-BC33-5FE7-3959860325E5}"/>
              </a:ext>
            </a:extLst>
          </p:cNvPr>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91426" tIns="45714" rIns="91426" bIns="45714" numCol="1" anchor="t" anchorCtr="0" compatLnSpc="1">
            <a:prstTxWarp prst="textNoShape">
              <a:avLst/>
            </a:prstTxWarp>
          </a:bodyPr>
          <a:lstStyle/>
          <a:p>
            <a:pPr eaLnBrk="1" hangingPunct="1">
              <a:spcBef>
                <a:spcPct val="0"/>
              </a:spcBef>
            </a:pPr>
            <a:r>
              <a:rPr lang="en-US" altLang="en-US"/>
              <a:t>(granted under the Trafficking Victims Protection Act of 2001)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26DBCF2C-FAD4-A9B9-E7C5-117594C52F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a:extLst>
              <a:ext uri="{FF2B5EF4-FFF2-40B4-BE49-F238E27FC236}">
                <a16:creationId xmlns:a16="http://schemas.microsoft.com/office/drawing/2014/main" id="{9E128D04-6B85-3AFF-608F-6AF638991A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317AE098-BFB1-4DCA-AA85-EFBAA1343F48}"/>
              </a:ext>
            </a:extLst>
          </p:cNvPr>
          <p:cNvSpPr>
            <a:spLocks noGrp="1"/>
          </p:cNvSpPr>
          <p:nvPr>
            <p:ph type="sldNum" sz="quarter" idx="5"/>
          </p:nvPr>
        </p:nvSpPr>
        <p:spPr/>
        <p:txBody>
          <a:bodyPr/>
          <a:lstStyle/>
          <a:p>
            <a:pPr>
              <a:defRPr/>
            </a:pPr>
            <a:fld id="{B4C86029-3FFC-5A44-AAE2-21A220B42CE9}" type="slidenum">
              <a:rPr lang="en-US" smtClean="0"/>
              <a:pPr>
                <a:defRPr/>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3E0BCA16-3422-CF77-A677-03E63271ED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a:extLst>
              <a:ext uri="{FF2B5EF4-FFF2-40B4-BE49-F238E27FC236}">
                <a16:creationId xmlns:a16="http://schemas.microsoft.com/office/drawing/2014/main" id="{AF4AC48B-940B-52C1-FA06-135720BACC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7107" name="Slide Number Placeholder 3">
            <a:extLst>
              <a:ext uri="{FF2B5EF4-FFF2-40B4-BE49-F238E27FC236}">
                <a16:creationId xmlns:a16="http://schemas.microsoft.com/office/drawing/2014/main" id="{FC0D789D-7C22-1543-07C4-3FBCDF9EA7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anose="020B0703020202090204" pitchFamily="34" charset="0"/>
                <a:ea typeface="MS PGothic" panose="020B0600070205080204" pitchFamily="34" charset="-128"/>
              </a:defRPr>
            </a:lvl1pPr>
            <a:lvl2pPr marL="742950" indent="-285750">
              <a:defRPr>
                <a:solidFill>
                  <a:schemeClr val="tx1"/>
                </a:solidFill>
                <a:latin typeface="Trebuchet MS" panose="020B0703020202090204" pitchFamily="34" charset="0"/>
                <a:ea typeface="MS PGothic" panose="020B0600070205080204" pitchFamily="34" charset="-128"/>
              </a:defRPr>
            </a:lvl2pPr>
            <a:lvl3pPr marL="1143000" indent="-228600">
              <a:defRPr>
                <a:solidFill>
                  <a:schemeClr val="tx1"/>
                </a:solidFill>
                <a:latin typeface="Trebuchet MS" panose="020B0703020202090204" pitchFamily="34" charset="0"/>
                <a:ea typeface="MS PGothic" panose="020B0600070205080204" pitchFamily="34" charset="-128"/>
              </a:defRPr>
            </a:lvl3pPr>
            <a:lvl4pPr marL="1600200" indent="-228600">
              <a:defRPr>
                <a:solidFill>
                  <a:schemeClr val="tx1"/>
                </a:solidFill>
                <a:latin typeface="Trebuchet MS" panose="020B0703020202090204" pitchFamily="34" charset="0"/>
                <a:ea typeface="MS PGothic" panose="020B0600070205080204" pitchFamily="34" charset="-128"/>
              </a:defRPr>
            </a:lvl4pPr>
            <a:lvl5pPr marL="2057400" indent="-228600">
              <a:defRPr>
                <a:solidFill>
                  <a:schemeClr val="tx1"/>
                </a:solidFill>
                <a:latin typeface="Trebuchet MS" panose="020B0703020202090204" pitchFamily="34" charset="0"/>
                <a:ea typeface="MS PGothic" panose="020B0600070205080204" pitchFamily="34" charset="-128"/>
              </a:defRPr>
            </a:lvl5pPr>
            <a:lvl6pPr marL="25146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6pPr>
            <a:lvl7pPr marL="29718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7pPr>
            <a:lvl8pPr marL="34290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8pPr>
            <a:lvl9pPr marL="3886200" indent="-228600" defTabSz="608013" eaLnBrk="0" fontAlgn="base" hangingPunct="0">
              <a:spcBef>
                <a:spcPct val="0"/>
              </a:spcBef>
              <a:spcAft>
                <a:spcPct val="0"/>
              </a:spcAft>
              <a:defRPr>
                <a:solidFill>
                  <a:schemeClr val="tx1"/>
                </a:solidFill>
                <a:latin typeface="Trebuchet MS" panose="020B0703020202090204" pitchFamily="34" charset="0"/>
                <a:ea typeface="MS PGothic" panose="020B0600070205080204" pitchFamily="34" charset="-128"/>
              </a:defRPr>
            </a:lvl9pPr>
          </a:lstStyle>
          <a:p>
            <a:pPr defTabSz="608013" fontAlgn="base">
              <a:spcBef>
                <a:spcPct val="0"/>
              </a:spcBef>
              <a:spcAft>
                <a:spcPct val="0"/>
              </a:spcAft>
            </a:pPr>
            <a:fld id="{5B072AC3-3FC9-0344-9FB7-EEA674903F41}" type="slidenum">
              <a:rPr lang="en-US" altLang="en-US" smtClean="0">
                <a:latin typeface="Calibri" panose="020F0502020204030204" pitchFamily="34" charset="0"/>
              </a:rPr>
              <a:pPr defTabSz="608013" fontAlgn="base">
                <a:spcBef>
                  <a:spcPct val="0"/>
                </a:spcBef>
                <a:spcAft>
                  <a:spcPct val="0"/>
                </a:spcAft>
              </a:pPr>
              <a:t>17</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5" name="Google Shape;57;g3634819adf1_1_0:notes">
            <a:extLst>
              <a:ext uri="{FF2B5EF4-FFF2-40B4-BE49-F238E27FC236}">
                <a16:creationId xmlns:a16="http://schemas.microsoft.com/office/drawing/2014/main" id="{243C05C2-DB94-C0BA-BB88-5A727965D010}"/>
              </a:ext>
            </a:extLst>
          </p:cNvPr>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52226" name="Google Shape;58;g3634819adf1_1_0:notes">
            <a:extLst>
              <a:ext uri="{FF2B5EF4-FFF2-40B4-BE49-F238E27FC236}">
                <a16:creationId xmlns:a16="http://schemas.microsoft.com/office/drawing/2014/main" id="{6DFB79FE-4C6F-5F2E-682C-18CE654EDD31}"/>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lnSpc>
                <a:spcPct val="115000"/>
              </a:lnSpc>
              <a:spcBef>
                <a:spcPct val="0"/>
              </a:spcBef>
            </a:pPr>
            <a:r>
              <a:rPr lang="en-US" altLang="en-US">
                <a:solidFill>
                  <a:srgbClr val="000000"/>
                </a:solidFill>
              </a:rPr>
              <a:t>Our names are Leela and Naomi and we are the presidents of Refugee Health Partners. We are a student led organization at SKMC and have members across all years of the medical school and we host events open to the greater Jefferson community outside the medical school as well. Our group officially because a Jefferson organization in 2011, and we’ve had 700+ members come through our organization since then. </a:t>
            </a:r>
          </a:p>
          <a:p>
            <a:pPr>
              <a:lnSpc>
                <a:spcPct val="115000"/>
              </a:lnSpc>
              <a:spcBef>
                <a:spcPts val="1200"/>
              </a:spcBef>
              <a:spcAft>
                <a:spcPts val="1200"/>
              </a:spcAft>
            </a:pPr>
            <a:r>
              <a:rPr lang="en-US" altLang="en-US">
                <a:solidFill>
                  <a:srgbClr val="000000"/>
                </a:solidFill>
              </a:rPr>
              <a:t>As medical students, our mission is to empower refugees to be active participants in their own healthcare within a foreign system, and to foster culturally conscious, equitable care within the Jefferson community. Our first and foremost priority is the safety and dignity of the populations we work with. Over the years, we have come to form strong, trusted relationships with several cultural community organizations and leaders, including the Southeast Asian Mutual Assistance Coalition, the African Cultural Alliance, Puentes de Salud, the Cambodian Association of Philly, and the African Family Health Organization.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7BC05DBB-FF44-BB59-5A40-D8BC2775C8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Rectangle 3">
            <a:extLst>
              <a:ext uri="{FF2B5EF4-FFF2-40B4-BE49-F238E27FC236}">
                <a16:creationId xmlns:a16="http://schemas.microsoft.com/office/drawing/2014/main" id="{48117776-6DBD-A573-FF8A-A79ABD95B0A5}"/>
              </a:ext>
            </a:extLst>
          </p:cNvPr>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91426" tIns="45714" rIns="91426" bIns="45714" numCol="1" anchor="t" anchorCtr="0" compatLnSpc="1">
            <a:prstTxWarp prst="textNoShape">
              <a:avLst/>
            </a:prstTxWarp>
          </a:bodyPr>
          <a:lstStyle/>
          <a:p>
            <a:pPr eaLnBrk="1" hangingPunct="1">
              <a:lnSpc>
                <a:spcPct val="90000"/>
              </a:lnSpc>
            </a:pPr>
            <a:r>
              <a:rPr lang="en-US" altLang="en-US" sz="900"/>
              <a:t>Refugees and asylees will continue to grow as a population aslong as armed conflicts continue worldwide</a:t>
            </a:r>
          </a:p>
          <a:p>
            <a:pPr eaLnBrk="1" hangingPunct="1">
              <a:lnSpc>
                <a:spcPct val="90000"/>
              </a:lnSpc>
            </a:pPr>
            <a:r>
              <a:rPr lang="en-US" altLang="en-US" sz="900"/>
              <a:t>Refugees have unique health care needs</a:t>
            </a:r>
          </a:p>
          <a:p>
            <a:pPr eaLnBrk="1" hangingPunct="1">
              <a:lnSpc>
                <a:spcPct val="90000"/>
              </a:lnSpc>
            </a:pPr>
            <a:r>
              <a:rPr lang="en-US" altLang="en-US" sz="900"/>
              <a:t>They come from areas where disease control, diagnosis and treatment are lacking and health systems and surveillance are interrupted</a:t>
            </a:r>
          </a:p>
          <a:p>
            <a:pPr eaLnBrk="1" hangingPunct="1">
              <a:lnSpc>
                <a:spcPct val="90000"/>
              </a:lnSpc>
            </a:pPr>
            <a:r>
              <a:rPr lang="en-US" altLang="en-US" sz="900"/>
              <a:t>Lack of immunization and failure to detect transmissible diseases could pose public health risk in country of arrival</a:t>
            </a:r>
          </a:p>
          <a:p>
            <a:pPr eaLnBrk="1" hangingPunct="1">
              <a:lnSpc>
                <a:spcPct val="90000"/>
              </a:lnSpc>
            </a:pPr>
            <a:endParaRPr lang="en-US" altLang="en-US"/>
          </a:p>
          <a:p>
            <a:pPr eaLnBrk="1" hangingPunct="1">
              <a:lnSpc>
                <a:spcPct val="80000"/>
              </a:lnSpc>
            </a:pPr>
            <a:r>
              <a:rPr lang="en-US" altLang="en-US"/>
              <a:t>Dispel myths about the health of the foreign born</a:t>
            </a:r>
          </a:p>
          <a:p>
            <a:pPr eaLnBrk="1" hangingPunct="1">
              <a:lnSpc>
                <a:spcPct val="80000"/>
              </a:lnSpc>
            </a:pPr>
            <a:r>
              <a:rPr lang="en-US" altLang="en-US"/>
              <a:t>Cross-cultural training  </a:t>
            </a:r>
          </a:p>
          <a:p>
            <a:pPr eaLnBrk="1" hangingPunct="1">
              <a:lnSpc>
                <a:spcPct val="80000"/>
              </a:lnSpc>
            </a:pPr>
            <a:r>
              <a:rPr lang="en-US" altLang="en-US"/>
              <a:t>Insure that your patients are not denied services for which they are eligible</a:t>
            </a:r>
          </a:p>
          <a:p>
            <a:pPr eaLnBrk="1" hangingPunct="1">
              <a:lnSpc>
                <a:spcPct val="80000"/>
              </a:lnSpc>
            </a:pPr>
            <a:r>
              <a:rPr lang="en-US" altLang="en-US"/>
              <a:t>Allow other providers and administrators to understand the additional time required to work with these populations</a:t>
            </a:r>
          </a:p>
          <a:p>
            <a:pPr eaLnBrk="1" hangingPunct="1">
              <a:lnSpc>
                <a:spcPct val="80000"/>
              </a:lnSpc>
            </a:pPr>
            <a:endParaRPr lang="en-US" altLang="en-US"/>
          </a:p>
          <a:p>
            <a:pPr eaLnBrk="1" hangingPunct="1">
              <a:lnSpc>
                <a:spcPct val="80000"/>
              </a:lnSpc>
            </a:pPr>
            <a:r>
              <a:rPr lang="en-US" altLang="en-US" b="1">
                <a:solidFill>
                  <a:srgbClr val="0000FF"/>
                </a:solidFill>
              </a:rPr>
              <a:t>Use the Healthy Migrant Phenomenon as an argument against those who claim that immigrants are a health threat and a burden to our society.</a:t>
            </a:r>
          </a:p>
          <a:p>
            <a:pPr eaLnBrk="1" hangingPunct="1">
              <a:lnSpc>
                <a:spcPct val="80000"/>
              </a:lnSpc>
            </a:pPr>
            <a:endParaRPr lang="en-US" altLang="en-US" b="1">
              <a:solidFill>
                <a:srgbClr val="0000FF"/>
              </a:solidFill>
            </a:endParaRPr>
          </a:p>
          <a:p>
            <a:pPr eaLnBrk="1" hangingPunct="1">
              <a:lnSpc>
                <a:spcPct val="80000"/>
              </a:lnSpc>
            </a:pPr>
            <a:r>
              <a:rPr lang="en-US" altLang="en-US"/>
              <a:t>From an economic standpoint, it makes sense to </a:t>
            </a:r>
            <a:r>
              <a:rPr lang="en-US" altLang="en-US" i="1"/>
              <a:t>maintain</a:t>
            </a:r>
            <a:r>
              <a:rPr lang="en-US" altLang="en-US"/>
              <a:t> the comparatively good health of this population.</a:t>
            </a:r>
          </a:p>
          <a:p>
            <a:pPr eaLnBrk="1" hangingPunct="1">
              <a:lnSpc>
                <a:spcPct val="90000"/>
              </a:lnSpc>
            </a:pPr>
            <a:endParaRPr lang="en-US" altLang="en-US"/>
          </a:p>
          <a:p>
            <a:pPr eaLnBrk="1" hangingPunct="1">
              <a:lnSpc>
                <a:spcPct val="90000"/>
              </a:lnSpc>
            </a:pPr>
            <a:r>
              <a:rPr lang="en-US" altLang="en-US"/>
              <a:t>3. Cross-cultural training - Study the backgrounds, culture, and traditions of your patients.  Have an open mind and recognize that many immigrants are likely to be unfamiliar with appointment systems, health insurance regulations, compliance with medical recommendations, and standard use of medications.</a:t>
            </a:r>
          </a:p>
          <a:p>
            <a:pPr eaLnBrk="1" hangingPunct="1">
              <a:lnSpc>
                <a:spcPct val="90000"/>
              </a:lnSpc>
            </a:pPr>
            <a:r>
              <a:rPr lang="en-US" altLang="en-US"/>
              <a:t>5. Avoid assumptions - be conscious of the stresses associated with migration and acculturation</a:t>
            </a:r>
          </a:p>
          <a:p>
            <a:pPr eaLnBrk="1" hangingPunct="1">
              <a:lnSpc>
                <a:spcPct val="90000"/>
              </a:lnSpc>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 Blue">
    <p:bg>
      <p:bgPr>
        <a:solidFill>
          <a:schemeClr val="bg1">
            <a:alpha val="90195"/>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5B5900-E42C-EE87-4475-978D3B5BE2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304800"/>
            <a:ext cx="85344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AC6AD8BD-A049-C8BE-AFC6-1DED2940071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373"/>
          <a:stretch>
            <a:fillRect/>
          </a:stretch>
        </p:blipFill>
        <p:spPr bwMode="auto">
          <a:xfrm>
            <a:off x="533400" y="6261100"/>
            <a:ext cx="42672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ctrTitle"/>
          </p:nvPr>
        </p:nvSpPr>
        <p:spPr>
          <a:xfrm>
            <a:off x="1676400" y="1442184"/>
            <a:ext cx="7162800" cy="2546088"/>
          </a:xfrm>
          <a:prstGeom prst="rect">
            <a:avLst/>
          </a:prstGeom>
        </p:spPr>
        <p:txBody>
          <a:bodyPr lIns="0" anchor="b">
            <a:normAutofit/>
          </a:bodyPr>
          <a:lstStyle>
            <a:lvl1pPr algn="l">
              <a:lnSpc>
                <a:spcPts val="4650"/>
              </a:lnSpc>
              <a:defRPr sz="4500" spc="-75" baseline="0">
                <a:solidFill>
                  <a:schemeClr val="bg1"/>
                </a:solidFill>
                <a:latin typeface="Georgia" panose="02040502050405020303" pitchFamily="18" charset="0"/>
              </a:defRPr>
            </a:lvl1pPr>
          </a:lstStyle>
          <a:p>
            <a:r>
              <a:rPr lang="en-US"/>
              <a:t>Click to edit Master title style</a:t>
            </a:r>
            <a:endParaRPr lang="en-US" dirty="0"/>
          </a:p>
        </p:txBody>
      </p:sp>
      <p:sp>
        <p:nvSpPr>
          <p:cNvPr id="8" name="Subtitle 2"/>
          <p:cNvSpPr>
            <a:spLocks noGrp="1"/>
          </p:cNvSpPr>
          <p:nvPr>
            <p:ph type="subTitle" idx="1"/>
          </p:nvPr>
        </p:nvSpPr>
        <p:spPr>
          <a:xfrm>
            <a:off x="1676400" y="4267200"/>
            <a:ext cx="7162800" cy="1221991"/>
          </a:xfrm>
          <a:prstGeom prst="rect">
            <a:avLst/>
          </a:prstGeom>
        </p:spPr>
        <p:txBody>
          <a:bodyPr lIns="0" spcCol="548640">
            <a:noAutofit/>
          </a:bodyPr>
          <a:lstStyle>
            <a:lvl1pPr marL="0" marR="0" indent="0" algn="l" defTabSz="685800" rtl="0" eaLnBrk="1" fontAlgn="auto" latinLnBrk="0" hangingPunct="1">
              <a:lnSpc>
                <a:spcPct val="90000"/>
              </a:lnSpc>
              <a:spcBef>
                <a:spcPts val="900"/>
              </a:spcBef>
              <a:spcAft>
                <a:spcPts val="0"/>
              </a:spcAft>
              <a:buClr>
                <a:schemeClr val="accent1"/>
              </a:buClr>
              <a:buSzTx/>
              <a:buFont typeface="Wingdings 2" pitchFamily="18" charset="2"/>
              <a:buNone/>
              <a:tabLst/>
              <a:defRPr sz="1950" b="0" cap="none" spc="0" baseline="0">
                <a:solidFill>
                  <a:schemeClr val="accent2"/>
                </a:solidFill>
                <a:latin typeface="Trebuchet MS" panose="020B0703020202090204" pitchFamily="34" charset="0"/>
              </a:defRPr>
            </a:lvl1pPr>
            <a:lvl2pPr marL="342901" indent="0" algn="ctr">
              <a:buNone/>
              <a:defRPr sz="1650"/>
            </a:lvl2pPr>
            <a:lvl3pPr marL="685800" indent="0" algn="ctr">
              <a:buNone/>
              <a:defRPr sz="1650"/>
            </a:lvl3pPr>
            <a:lvl4pPr marL="1028700" indent="0" algn="ctr">
              <a:buNone/>
              <a:defRPr sz="1500"/>
            </a:lvl4pPr>
            <a:lvl5pPr marL="1371600" indent="0" algn="ctr">
              <a:buNone/>
              <a:defRPr sz="1500"/>
            </a:lvl5pPr>
            <a:lvl6pPr marL="1714502" indent="0" algn="ctr">
              <a:buNone/>
              <a:defRPr sz="1500"/>
            </a:lvl6pPr>
            <a:lvl7pPr marL="2057399" indent="0" algn="ctr">
              <a:buNone/>
              <a:defRPr sz="1500"/>
            </a:lvl7pPr>
            <a:lvl8pPr marL="2400300" indent="0" algn="ctr">
              <a:buNone/>
              <a:defRPr sz="1500"/>
            </a:lvl8pPr>
            <a:lvl9pPr marL="2743201" indent="0" algn="ctr">
              <a:buNone/>
              <a:defRPr sz="1500"/>
            </a:lvl9pPr>
          </a:lstStyle>
          <a:p>
            <a:pPr lvl="0"/>
            <a:r>
              <a:rPr lang="en-US"/>
              <a:t>Click to edit Master subtitle style</a:t>
            </a:r>
            <a:endParaRPr lang="en-US" dirty="0"/>
          </a:p>
        </p:txBody>
      </p:sp>
    </p:spTree>
    <p:extLst>
      <p:ext uri="{BB962C8B-B14F-4D97-AF65-F5344CB8AC3E}">
        <p14:creationId xmlns:p14="http://schemas.microsoft.com/office/powerpoint/2010/main" val="83136564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5C3D4E-CEA9-46B4-E427-5E3AFC895B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7"/>
          <p:cNvSpPr>
            <a:spLocks noGrp="1"/>
          </p:cNvSpPr>
          <p:nvPr>
            <p:ph type="title"/>
          </p:nvPr>
        </p:nvSpPr>
        <p:spPr>
          <a:xfrm>
            <a:off x="914400" y="1883664"/>
            <a:ext cx="8229599" cy="1545336"/>
          </a:xfrm>
          <a:prstGeom prst="rect">
            <a:avLst/>
          </a:prstGeom>
          <a:noFill/>
          <a:ln>
            <a:noFill/>
          </a:ln>
        </p:spPr>
        <p:txBody>
          <a:bodyPr lIns="0" anchor="ctr"/>
          <a:lstStyle>
            <a:lvl1pPr marL="0">
              <a:defRPr sz="4400">
                <a:solidFill>
                  <a:schemeClr val="bg1"/>
                </a:solidFill>
                <a:latin typeface="Georgia" panose="020405020504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353894133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F61433-4CB5-84BE-8067-0BA42CAC73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7"/>
          <p:cNvSpPr>
            <a:spLocks noGrp="1"/>
          </p:cNvSpPr>
          <p:nvPr>
            <p:ph type="title"/>
          </p:nvPr>
        </p:nvSpPr>
        <p:spPr>
          <a:xfrm>
            <a:off x="914400" y="1883664"/>
            <a:ext cx="8229599" cy="1545336"/>
          </a:xfrm>
          <a:prstGeom prst="rect">
            <a:avLst/>
          </a:prstGeom>
          <a:noFill/>
          <a:ln>
            <a:noFill/>
          </a:ln>
        </p:spPr>
        <p:txBody>
          <a:bodyPr lIns="0" anchor="ctr"/>
          <a:lstStyle>
            <a:lvl1pPr marL="0">
              <a:defRPr sz="4400">
                <a:solidFill>
                  <a:schemeClr val="bg1"/>
                </a:solidFill>
                <a:latin typeface="Georgia" panose="020405020504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121492680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309D73-5A03-941C-6D6F-29523DB75D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7"/>
          <p:cNvSpPr>
            <a:spLocks noGrp="1"/>
          </p:cNvSpPr>
          <p:nvPr>
            <p:ph type="title"/>
          </p:nvPr>
        </p:nvSpPr>
        <p:spPr>
          <a:xfrm>
            <a:off x="914400" y="1883664"/>
            <a:ext cx="8229599" cy="1545336"/>
          </a:xfrm>
          <a:prstGeom prst="rect">
            <a:avLst/>
          </a:prstGeom>
          <a:noFill/>
          <a:ln>
            <a:noFill/>
          </a:ln>
        </p:spPr>
        <p:txBody>
          <a:bodyPr lIns="0" anchor="ctr"/>
          <a:lstStyle>
            <a:lvl1pPr marL="0">
              <a:defRPr sz="4400">
                <a:solidFill>
                  <a:schemeClr val="bg1"/>
                </a:solidFill>
                <a:latin typeface="Georgia" panose="020405020504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2026831332"/>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918EF9-08BE-97B5-103C-1513BDD3B5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7"/>
          <p:cNvSpPr>
            <a:spLocks noGrp="1"/>
          </p:cNvSpPr>
          <p:nvPr>
            <p:ph type="title"/>
          </p:nvPr>
        </p:nvSpPr>
        <p:spPr>
          <a:xfrm>
            <a:off x="914400" y="1883664"/>
            <a:ext cx="8229599" cy="1545336"/>
          </a:xfrm>
          <a:prstGeom prst="rect">
            <a:avLst/>
          </a:prstGeom>
          <a:noFill/>
          <a:ln>
            <a:noFill/>
          </a:ln>
        </p:spPr>
        <p:txBody>
          <a:bodyPr lIns="0" anchor="ctr"/>
          <a:lstStyle>
            <a:lvl1pPr marL="0">
              <a:defRPr sz="4400">
                <a:solidFill>
                  <a:schemeClr val="bg1"/>
                </a:solidFill>
                <a:latin typeface="Georgia" panose="020405020504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192767937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 Header +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8C524C-E8E8-BCC1-E3AE-12A40B8FF0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304800"/>
            <a:ext cx="85344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0EB6BBC-3211-C64C-AF7E-1CA6AA01C141}"/>
              </a:ext>
            </a:extLst>
          </p:cNvPr>
          <p:cNvSpPr/>
          <p:nvPr userDrawn="1"/>
        </p:nvSpPr>
        <p:spPr>
          <a:xfrm>
            <a:off x="2565400" y="304800"/>
            <a:ext cx="6273800" cy="5676900"/>
          </a:xfrm>
          <a:prstGeom prst="rect">
            <a:avLst/>
          </a:prstGeom>
          <a:solidFill>
            <a:schemeClr val="bg2">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3" name="Content Placeholder 2"/>
          <p:cNvSpPr>
            <a:spLocks noGrp="1"/>
          </p:cNvSpPr>
          <p:nvPr>
            <p:ph idx="1"/>
          </p:nvPr>
        </p:nvSpPr>
        <p:spPr>
          <a:xfrm>
            <a:off x="2565400" y="1066800"/>
            <a:ext cx="6273800" cy="4914900"/>
          </a:xfrm>
          <a:prstGeom prst="rect">
            <a:avLst/>
          </a:prstGeom>
        </p:spPr>
        <p:txBody>
          <a:bodyPr l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609599" y="1066801"/>
            <a:ext cx="1949451" cy="5414434"/>
          </a:xfrm>
          <a:prstGeom prst="rect">
            <a:avLst/>
          </a:prstGeom>
          <a:noFill/>
        </p:spPr>
        <p:txBody>
          <a:bodyPr lIns="301752" tIns="0" rIns="91440" bIns="0" anchor="t" anchorCtr="0"/>
          <a:lstStyle>
            <a:lvl1pPr>
              <a:defRPr sz="2000">
                <a:solidFill>
                  <a:schemeClr val="bg1"/>
                </a:solidFill>
                <a:latin typeface="Georgia" panose="02040502050405020303" pitchFamily="18" charset="0"/>
              </a:defRPr>
            </a:lvl1pPr>
          </a:lstStyle>
          <a:p>
            <a:r>
              <a:rPr lang="en-US"/>
              <a:t>Click to edit Master title style</a:t>
            </a:r>
            <a:endParaRPr lang="en-US" dirty="0"/>
          </a:p>
        </p:txBody>
      </p:sp>
      <p:sp>
        <p:nvSpPr>
          <p:cNvPr id="5" name="Slide Number Placeholder 3">
            <a:extLst>
              <a:ext uri="{FF2B5EF4-FFF2-40B4-BE49-F238E27FC236}">
                <a16:creationId xmlns:a16="http://schemas.microsoft.com/office/drawing/2014/main" id="{0F0CFA64-835B-4313-2B5C-BF406AF4C058}"/>
              </a:ext>
            </a:extLst>
          </p:cNvPr>
          <p:cNvSpPr>
            <a:spLocks noGrp="1"/>
          </p:cNvSpPr>
          <p:nvPr>
            <p:ph type="sldNum" sz="quarter" idx="10"/>
          </p:nvPr>
        </p:nvSpPr>
        <p:spPr/>
        <p:txBody>
          <a:bodyPr/>
          <a:lstStyle>
            <a:lvl1pPr>
              <a:defRPr/>
            </a:lvl1pPr>
          </a:lstStyle>
          <a:p>
            <a:pPr>
              <a:defRPr/>
            </a:pPr>
            <a:fld id="{9D7B404A-B7CD-894C-B545-25492F3F88E9}" type="slidenum">
              <a:rPr lang="en-US"/>
              <a:pPr>
                <a:defRPr/>
              </a:pPr>
              <a:t>‹#›</a:t>
            </a:fld>
            <a:endParaRPr lang="en-US" dirty="0"/>
          </a:p>
        </p:txBody>
      </p:sp>
    </p:spTree>
    <p:extLst>
      <p:ext uri="{BB962C8B-B14F-4D97-AF65-F5344CB8AC3E}">
        <p14:creationId xmlns:p14="http://schemas.microsoft.com/office/powerpoint/2010/main" val="843854147"/>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Content : Blue">
    <p:bg>
      <p:bgPr>
        <a:solidFill>
          <a:schemeClr val="bg1">
            <a:alpha val="70195"/>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A4D0E6-D857-0328-0559-BD3EA03C194C}"/>
              </a:ext>
            </a:extLst>
          </p:cNvPr>
          <p:cNvSpPr/>
          <p:nvPr userDrawn="1"/>
        </p:nvSpPr>
        <p:spPr>
          <a:xfrm>
            <a:off x="609600" y="304800"/>
            <a:ext cx="8534400" cy="5676900"/>
          </a:xfrm>
          <a:prstGeom prst="rect">
            <a:avLst/>
          </a:prstGeom>
          <a:solidFill>
            <a:schemeClr val="bg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3" name="Content Placeholder 2"/>
          <p:cNvSpPr>
            <a:spLocks noGrp="1"/>
          </p:cNvSpPr>
          <p:nvPr>
            <p:ph idx="1"/>
          </p:nvPr>
        </p:nvSpPr>
        <p:spPr>
          <a:xfrm>
            <a:off x="609600" y="1066801"/>
            <a:ext cx="8229600" cy="49149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609558" y="304800"/>
            <a:ext cx="8534442" cy="571499"/>
          </a:xfrm>
          <a:prstGeom prst="rect">
            <a:avLst/>
          </a:prstGeom>
          <a:solidFill>
            <a:schemeClr val="tx2"/>
          </a:solidFill>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952145F5-7592-3988-4E36-FE75C6665E66}"/>
              </a:ext>
            </a:extLst>
          </p:cNvPr>
          <p:cNvSpPr>
            <a:spLocks noGrp="1"/>
          </p:cNvSpPr>
          <p:nvPr>
            <p:ph type="sldNum" sz="quarter" idx="10"/>
          </p:nvPr>
        </p:nvSpPr>
        <p:spPr/>
        <p:txBody>
          <a:bodyPr/>
          <a:lstStyle>
            <a:lvl1pPr>
              <a:defRPr/>
            </a:lvl1pPr>
          </a:lstStyle>
          <a:p>
            <a:pPr>
              <a:defRPr/>
            </a:pPr>
            <a:fld id="{D5389858-A393-2343-A8EB-4F06AF1E4071}" type="slidenum">
              <a:rPr lang="en-US"/>
              <a:pPr>
                <a:defRPr/>
              </a:pPr>
              <a:t>‹#›</a:t>
            </a:fld>
            <a:endParaRPr lang="en-US" dirty="0"/>
          </a:p>
        </p:txBody>
      </p:sp>
    </p:spTree>
    <p:extLst>
      <p:ext uri="{BB962C8B-B14F-4D97-AF65-F5344CB8AC3E}">
        <p14:creationId xmlns:p14="http://schemas.microsoft.com/office/powerpoint/2010/main" val="73676731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Content :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90A4CA-1EE0-2C03-DC43-1BD890393705}"/>
              </a:ext>
            </a:extLst>
          </p:cNvPr>
          <p:cNvSpPr/>
          <p:nvPr userDrawn="1"/>
        </p:nvSpPr>
        <p:spPr>
          <a:xfrm>
            <a:off x="609600" y="304800"/>
            <a:ext cx="8599488" cy="5676900"/>
          </a:xfrm>
          <a:prstGeom prst="rect">
            <a:avLst/>
          </a:prstGeom>
          <a:no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3" name="Content Placeholder 2"/>
          <p:cNvSpPr>
            <a:spLocks noGrp="1"/>
          </p:cNvSpPr>
          <p:nvPr>
            <p:ph idx="1"/>
          </p:nvPr>
        </p:nvSpPr>
        <p:spPr>
          <a:xfrm>
            <a:off x="609600" y="1066800"/>
            <a:ext cx="8229600" cy="49149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p:nvPr>
        </p:nvSpPr>
        <p:spPr>
          <a:xfrm>
            <a:off x="609600" y="304800"/>
            <a:ext cx="8534400" cy="571500"/>
          </a:xfrm>
          <a:prstGeom prst="rect">
            <a:avLst/>
          </a:prstGeom>
          <a:solidFill>
            <a:schemeClr val="tx2"/>
          </a:solidFill>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81D49828-AAD0-22FF-3FD0-7D5E2847C839}"/>
              </a:ext>
            </a:extLst>
          </p:cNvPr>
          <p:cNvSpPr>
            <a:spLocks noGrp="1"/>
          </p:cNvSpPr>
          <p:nvPr>
            <p:ph type="sldNum" sz="quarter" idx="10"/>
          </p:nvPr>
        </p:nvSpPr>
        <p:spPr/>
        <p:txBody>
          <a:bodyPr/>
          <a:lstStyle>
            <a:lvl1pPr>
              <a:defRPr/>
            </a:lvl1pPr>
          </a:lstStyle>
          <a:p>
            <a:pPr>
              <a:defRPr/>
            </a:pPr>
            <a:fld id="{C2396091-1DA9-2E4A-9104-73287A998F7E}" type="slidenum">
              <a:rPr lang="en-US"/>
              <a:pPr>
                <a:defRPr/>
              </a:pPr>
              <a:t>‹#›</a:t>
            </a:fld>
            <a:endParaRPr lang="en-US" dirty="0"/>
          </a:p>
        </p:txBody>
      </p:sp>
    </p:spTree>
    <p:extLst>
      <p:ext uri="{BB962C8B-B14F-4D97-AF65-F5344CB8AC3E}">
        <p14:creationId xmlns:p14="http://schemas.microsoft.com/office/powerpoint/2010/main" val="406005102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 2 Column :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2FD504-9735-EB8B-7011-651BC9496EC6}"/>
              </a:ext>
            </a:extLst>
          </p:cNvPr>
          <p:cNvSpPr/>
          <p:nvPr userDrawn="1"/>
        </p:nvSpPr>
        <p:spPr>
          <a:xfrm>
            <a:off x="609600" y="304800"/>
            <a:ext cx="8534400" cy="5676900"/>
          </a:xfrm>
          <a:prstGeom prst="rect">
            <a:avLst/>
          </a:prstGeom>
          <a:solidFill>
            <a:schemeClr val="bg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2" name="Title 1"/>
          <p:cNvSpPr>
            <a:spLocks noGrp="1"/>
          </p:cNvSpPr>
          <p:nvPr>
            <p:ph type="title"/>
          </p:nvPr>
        </p:nvSpPr>
        <p:spPr>
          <a:xfrm>
            <a:off x="609516" y="304800"/>
            <a:ext cx="8534484" cy="588956"/>
          </a:xfrm>
          <a:prstGeom prst="rect">
            <a:avLst/>
          </a:prstGeom>
          <a:solidFill>
            <a:schemeClr val="tx2"/>
          </a:solidFill>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516" y="1066800"/>
            <a:ext cx="4000584" cy="4914900"/>
          </a:xfrm>
          <a:prstGeom prst="rect">
            <a:avLst/>
          </a:prstGeom>
        </p:spPr>
        <p:txBody>
          <a:bodyPr>
            <a:noAutofit/>
          </a:bodyPr>
          <a:lstStyle>
            <a:lvl1pPr>
              <a:defRPr sz="1800" baseline="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1" y="1066800"/>
            <a:ext cx="4038600" cy="4917809"/>
          </a:xfrm>
          <a:prstGeom prst="rect">
            <a:avLst/>
          </a:prstGeom>
        </p:spPr>
        <p:txBody>
          <a:bodyPr>
            <a:noAutofit/>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a:extLst>
              <a:ext uri="{FF2B5EF4-FFF2-40B4-BE49-F238E27FC236}">
                <a16:creationId xmlns:a16="http://schemas.microsoft.com/office/drawing/2014/main" id="{DAEB7828-667D-F27B-1042-4EFAD5A8C822}"/>
              </a:ext>
            </a:extLst>
          </p:cNvPr>
          <p:cNvSpPr>
            <a:spLocks noGrp="1"/>
          </p:cNvSpPr>
          <p:nvPr>
            <p:ph type="sldNum" sz="quarter" idx="10"/>
          </p:nvPr>
        </p:nvSpPr>
        <p:spPr/>
        <p:txBody>
          <a:bodyPr/>
          <a:lstStyle>
            <a:lvl1pPr>
              <a:defRPr/>
            </a:lvl1pPr>
          </a:lstStyle>
          <a:p>
            <a:pPr>
              <a:defRPr/>
            </a:pPr>
            <a:fld id="{BCEE090C-D068-5740-B4EA-7EF72FF1C561}" type="slidenum">
              <a:rPr lang="en-US"/>
              <a:pPr>
                <a:defRPr/>
              </a:pPr>
              <a:t>‹#›</a:t>
            </a:fld>
            <a:endParaRPr lang="en-US" dirty="0"/>
          </a:p>
        </p:txBody>
      </p:sp>
    </p:spTree>
    <p:extLst>
      <p:ext uri="{BB962C8B-B14F-4D97-AF65-F5344CB8AC3E}">
        <p14:creationId xmlns:p14="http://schemas.microsoft.com/office/powerpoint/2010/main" val="50815969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 2 Column : Whi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C1FDCB-4B66-5740-5EDE-2FF223BA08BF}"/>
              </a:ext>
            </a:extLst>
          </p:cNvPr>
          <p:cNvSpPr/>
          <p:nvPr userDrawn="1"/>
        </p:nvSpPr>
        <p:spPr>
          <a:xfrm>
            <a:off x="609600" y="304800"/>
            <a:ext cx="8599488" cy="5676900"/>
          </a:xfrm>
          <a:prstGeom prst="rect">
            <a:avLst/>
          </a:prstGeom>
          <a:no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2" name="Title 1"/>
          <p:cNvSpPr>
            <a:spLocks noGrp="1"/>
          </p:cNvSpPr>
          <p:nvPr>
            <p:ph type="title"/>
          </p:nvPr>
        </p:nvSpPr>
        <p:spPr>
          <a:xfrm>
            <a:off x="609600" y="304800"/>
            <a:ext cx="8534400" cy="588956"/>
          </a:xfrm>
          <a:prstGeom prst="rect">
            <a:avLst/>
          </a:prstGeom>
          <a:solidFill>
            <a:schemeClr val="tx2"/>
          </a:solidFill>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600" y="1066800"/>
            <a:ext cx="4000500" cy="4930315"/>
          </a:xfrm>
          <a:prstGeom prst="rect">
            <a:avLst/>
          </a:prstGeom>
        </p:spPr>
        <p:txBody>
          <a:bodyPr>
            <a:noAutofit/>
          </a:bodyPr>
          <a:lstStyle>
            <a:lvl1pPr>
              <a:defRPr sz="1800" baseline="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066800"/>
            <a:ext cx="4038600" cy="4914900"/>
          </a:xfrm>
          <a:prstGeom prst="rect">
            <a:avLst/>
          </a:prstGeom>
        </p:spPr>
        <p:txBody>
          <a:bodyPr>
            <a:noAutofit/>
          </a:bodyPr>
          <a:lstStyle>
            <a:lvl1pPr>
              <a:defRPr sz="1800"/>
            </a:lvl1pPr>
            <a:lvl2pPr>
              <a:defRPr sz="1600"/>
            </a:lvl2pPr>
            <a:lvl3pPr>
              <a:defRPr sz="1400"/>
            </a:lvl3pPr>
            <a:lvl4pPr>
              <a:defRPr sz="1200"/>
            </a:lvl4pPr>
            <a:lvl5pP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a:extLst>
              <a:ext uri="{FF2B5EF4-FFF2-40B4-BE49-F238E27FC236}">
                <a16:creationId xmlns:a16="http://schemas.microsoft.com/office/drawing/2014/main" id="{A8CBAB1C-6E4F-48A0-B01C-C2661EFF0029}"/>
              </a:ext>
            </a:extLst>
          </p:cNvPr>
          <p:cNvSpPr>
            <a:spLocks noGrp="1"/>
          </p:cNvSpPr>
          <p:nvPr>
            <p:ph type="sldNum" sz="quarter" idx="10"/>
          </p:nvPr>
        </p:nvSpPr>
        <p:spPr/>
        <p:txBody>
          <a:bodyPr/>
          <a:lstStyle>
            <a:lvl1pPr>
              <a:defRPr/>
            </a:lvl1pPr>
          </a:lstStyle>
          <a:p>
            <a:pPr>
              <a:defRPr/>
            </a:pPr>
            <a:fld id="{AA577E49-B98A-314C-9B38-A04E020E7C97}" type="slidenum">
              <a:rPr lang="en-US"/>
              <a:pPr>
                <a:defRPr/>
              </a:pPr>
              <a:t>‹#›</a:t>
            </a:fld>
            <a:endParaRPr lang="en-US" dirty="0"/>
          </a:p>
        </p:txBody>
      </p:sp>
    </p:spTree>
    <p:extLst>
      <p:ext uri="{BB962C8B-B14F-4D97-AF65-F5344CB8AC3E}">
        <p14:creationId xmlns:p14="http://schemas.microsoft.com/office/powerpoint/2010/main" val="91413214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Only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236CF-B7F1-E596-1494-93DABE7E1D69}"/>
              </a:ext>
            </a:extLst>
          </p:cNvPr>
          <p:cNvSpPr/>
          <p:nvPr userDrawn="1"/>
        </p:nvSpPr>
        <p:spPr>
          <a:xfrm>
            <a:off x="609600" y="304800"/>
            <a:ext cx="8534400" cy="5676900"/>
          </a:xfrm>
          <a:prstGeom prst="rect">
            <a:avLst/>
          </a:prstGeom>
          <a:solidFill>
            <a:schemeClr val="bg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8" name="Title 1"/>
          <p:cNvSpPr>
            <a:spLocks noGrp="1"/>
          </p:cNvSpPr>
          <p:nvPr>
            <p:ph type="title"/>
          </p:nvPr>
        </p:nvSpPr>
        <p:spPr>
          <a:xfrm>
            <a:off x="609558" y="304800"/>
            <a:ext cx="8534400" cy="571500"/>
          </a:xfrm>
          <a:prstGeom prst="rect">
            <a:avLst/>
          </a:prstGeom>
          <a:solidFill>
            <a:schemeClr val="tx2"/>
          </a:solidFill>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236E10D3-CC13-E958-35A6-3C78511824AB}"/>
              </a:ext>
            </a:extLst>
          </p:cNvPr>
          <p:cNvSpPr>
            <a:spLocks noGrp="1"/>
          </p:cNvSpPr>
          <p:nvPr>
            <p:ph type="sldNum" sz="quarter" idx="10"/>
          </p:nvPr>
        </p:nvSpPr>
        <p:spPr/>
        <p:txBody>
          <a:bodyPr/>
          <a:lstStyle>
            <a:lvl1pPr>
              <a:defRPr/>
            </a:lvl1pPr>
          </a:lstStyle>
          <a:p>
            <a:pPr>
              <a:defRPr/>
            </a:pPr>
            <a:fld id="{4906CE69-1C0E-3947-BD39-7688049D50AA}" type="slidenum">
              <a:rPr lang="en-US"/>
              <a:pPr>
                <a:defRPr/>
              </a:pPr>
              <a:t>‹#›</a:t>
            </a:fld>
            <a:endParaRPr lang="en-US" dirty="0"/>
          </a:p>
        </p:txBody>
      </p:sp>
    </p:spTree>
    <p:extLst>
      <p:ext uri="{BB962C8B-B14F-4D97-AF65-F5344CB8AC3E}">
        <p14:creationId xmlns:p14="http://schemas.microsoft.com/office/powerpoint/2010/main" val="106152768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Only :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33C2BD-0FF1-61BC-81DC-E944050751F4}"/>
              </a:ext>
            </a:extLst>
          </p:cNvPr>
          <p:cNvSpPr/>
          <p:nvPr userDrawn="1"/>
        </p:nvSpPr>
        <p:spPr>
          <a:xfrm>
            <a:off x="609600" y="304800"/>
            <a:ext cx="8599488" cy="5676900"/>
          </a:xfrm>
          <a:prstGeom prst="rect">
            <a:avLst/>
          </a:prstGeom>
          <a:noFill/>
          <a:ln w="12700">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8" name="Title 1"/>
          <p:cNvSpPr>
            <a:spLocks noGrp="1"/>
          </p:cNvSpPr>
          <p:nvPr>
            <p:ph type="title"/>
          </p:nvPr>
        </p:nvSpPr>
        <p:spPr>
          <a:xfrm>
            <a:off x="609600" y="304800"/>
            <a:ext cx="8534400" cy="571500"/>
          </a:xfrm>
          <a:prstGeom prst="rect">
            <a:avLst/>
          </a:prstGeom>
          <a:solidFill>
            <a:schemeClr val="tx2"/>
          </a:solidFill>
          <a:ln>
            <a:noFill/>
          </a:ln>
        </p:spPr>
        <p:txBody>
          <a:bodyPr lIns="301752" tIns="45720" rIns="0" bIns="45720" anchor="ctr" anchorCtr="0"/>
          <a:lstStyle>
            <a:lvl1pPr>
              <a:defRPr sz="2400">
                <a:solidFill>
                  <a:schemeClr val="bg1"/>
                </a:solidFill>
                <a:latin typeface="Georgia" panose="02040502050405020303" pitchFamily="18" charset="0"/>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2AC0F3DA-FF04-BF22-FB13-343F436939AF}"/>
              </a:ext>
            </a:extLst>
          </p:cNvPr>
          <p:cNvSpPr>
            <a:spLocks noGrp="1"/>
          </p:cNvSpPr>
          <p:nvPr>
            <p:ph type="sldNum" sz="quarter" idx="10"/>
          </p:nvPr>
        </p:nvSpPr>
        <p:spPr/>
        <p:txBody>
          <a:bodyPr/>
          <a:lstStyle>
            <a:lvl1pPr>
              <a:defRPr/>
            </a:lvl1pPr>
          </a:lstStyle>
          <a:p>
            <a:pPr>
              <a:defRPr/>
            </a:pPr>
            <a:fld id="{0B00FF84-46FE-2544-B2D0-2AE7AF291D1E}" type="slidenum">
              <a:rPr lang="en-US"/>
              <a:pPr>
                <a:defRPr/>
              </a:pPr>
              <a:t>‹#›</a:t>
            </a:fld>
            <a:endParaRPr lang="en-US" dirty="0"/>
          </a:p>
        </p:txBody>
      </p:sp>
    </p:spTree>
    <p:extLst>
      <p:ext uri="{BB962C8B-B14F-4D97-AF65-F5344CB8AC3E}">
        <p14:creationId xmlns:p14="http://schemas.microsoft.com/office/powerpoint/2010/main" val="4065303376"/>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Only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E5CA3E-ADD6-3D56-9115-DFC9159536BC}"/>
              </a:ext>
            </a:extLst>
          </p:cNvPr>
          <p:cNvSpPr/>
          <p:nvPr userDrawn="1"/>
        </p:nvSpPr>
        <p:spPr>
          <a:xfrm>
            <a:off x="609600" y="304800"/>
            <a:ext cx="8534400" cy="5676900"/>
          </a:xfrm>
          <a:prstGeom prst="rect">
            <a:avLst/>
          </a:prstGeom>
          <a:solidFill>
            <a:schemeClr val="bg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hangingPunct="1">
              <a:defRPr/>
            </a:pPr>
            <a:endParaRPr lang="en-US" dirty="0"/>
          </a:p>
        </p:txBody>
      </p:sp>
      <p:sp>
        <p:nvSpPr>
          <p:cNvPr id="3" name="Slide Number Placeholder 2">
            <a:extLst>
              <a:ext uri="{FF2B5EF4-FFF2-40B4-BE49-F238E27FC236}">
                <a16:creationId xmlns:a16="http://schemas.microsoft.com/office/drawing/2014/main" id="{A6B7424F-D971-1AA6-2A28-4BF18262976F}"/>
              </a:ext>
            </a:extLst>
          </p:cNvPr>
          <p:cNvSpPr>
            <a:spLocks noGrp="1"/>
          </p:cNvSpPr>
          <p:nvPr>
            <p:ph type="sldNum" sz="quarter" idx="10"/>
          </p:nvPr>
        </p:nvSpPr>
        <p:spPr/>
        <p:txBody>
          <a:bodyPr/>
          <a:lstStyle>
            <a:lvl1pPr>
              <a:defRPr/>
            </a:lvl1pPr>
          </a:lstStyle>
          <a:p>
            <a:pPr>
              <a:defRPr/>
            </a:pPr>
            <a:fld id="{D5C7F639-5351-1848-8D86-588EA4364730}" type="slidenum">
              <a:rPr lang="en-US"/>
              <a:pPr>
                <a:defRPr/>
              </a:pPr>
              <a:t>‹#›</a:t>
            </a:fld>
            <a:endParaRPr lang="en-US" dirty="0"/>
          </a:p>
        </p:txBody>
      </p:sp>
    </p:spTree>
    <p:extLst>
      <p:ext uri="{BB962C8B-B14F-4D97-AF65-F5344CB8AC3E}">
        <p14:creationId xmlns:p14="http://schemas.microsoft.com/office/powerpoint/2010/main" val="333864774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 y="304801"/>
            <a:ext cx="8229600" cy="5676900"/>
          </a:xfrm>
          <a:prstGeom prst="rect">
            <a:avLst/>
          </a:prstGeom>
        </p:spPr>
        <p:txBody>
          <a:bodyPr rtlCol="0">
            <a:normAutofit/>
          </a:bodyPr>
          <a:lstStyle>
            <a:lvl1pPr marL="0" indent="0" algn="ctr">
              <a:buNone/>
              <a:defRPr sz="18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r>
              <a:rPr lang="en-US" noProof="0" dirty="0"/>
              <a:t>Click icon to add picture</a:t>
            </a:r>
          </a:p>
        </p:txBody>
      </p:sp>
      <p:sp>
        <p:nvSpPr>
          <p:cNvPr id="2" name="Slide Number Placeholder 3">
            <a:extLst>
              <a:ext uri="{FF2B5EF4-FFF2-40B4-BE49-F238E27FC236}">
                <a16:creationId xmlns:a16="http://schemas.microsoft.com/office/drawing/2014/main" id="{4C5D84E9-D43D-91A5-CCE0-56C98C27CF22}"/>
              </a:ext>
            </a:extLst>
          </p:cNvPr>
          <p:cNvSpPr>
            <a:spLocks noGrp="1"/>
          </p:cNvSpPr>
          <p:nvPr>
            <p:ph type="sldNum" sz="quarter" idx="10"/>
          </p:nvPr>
        </p:nvSpPr>
        <p:spPr/>
        <p:txBody>
          <a:bodyPr/>
          <a:lstStyle>
            <a:lvl1pPr>
              <a:defRPr/>
            </a:lvl1pPr>
          </a:lstStyle>
          <a:p>
            <a:pPr>
              <a:defRPr/>
            </a:pPr>
            <a:fld id="{DB696492-D3EE-8D4F-8D18-D6A2BA973B9C}" type="slidenum">
              <a:rPr lang="en-US"/>
              <a:pPr>
                <a:defRPr/>
              </a:pPr>
              <a:t>‹#›</a:t>
            </a:fld>
            <a:endParaRPr lang="en-US" dirty="0"/>
          </a:p>
        </p:txBody>
      </p:sp>
    </p:spTree>
    <p:extLst>
      <p:ext uri="{BB962C8B-B14F-4D97-AF65-F5344CB8AC3E}">
        <p14:creationId xmlns:p14="http://schemas.microsoft.com/office/powerpoint/2010/main" val="376933116"/>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BD619F-1E52-6A05-E586-07915D0CFB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304800"/>
            <a:ext cx="85344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185071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76627C8-26DB-389A-476E-AB266C390357}"/>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A3C74357-6315-2A4B-AF11-454B6E1D8025}" type="datetimeFigureOut">
              <a:rPr lang="en-US"/>
              <a:pPr>
                <a:defRPr/>
              </a:pPr>
              <a:t>7/17/26</a:t>
            </a:fld>
            <a:endParaRPr lang="en-US" dirty="0"/>
          </a:p>
        </p:txBody>
      </p:sp>
      <p:sp>
        <p:nvSpPr>
          <p:cNvPr id="5" name="Footer Placeholder 4">
            <a:extLst>
              <a:ext uri="{FF2B5EF4-FFF2-40B4-BE49-F238E27FC236}">
                <a16:creationId xmlns:a16="http://schemas.microsoft.com/office/drawing/2014/main" id="{245C7701-F82B-DB82-335A-23F292EA262F}"/>
              </a:ext>
            </a:extLst>
          </p:cNvPr>
          <p:cNvSpPr>
            <a:spLocks noGrp="1"/>
          </p:cNvSpPr>
          <p:nvPr>
            <p:ph type="ftr" sz="quarter" idx="11"/>
          </p:nvPr>
        </p:nvSpPr>
        <p:spPr>
          <a:xfrm>
            <a:off x="0" y="0"/>
            <a:ext cx="0" cy="0"/>
          </a:xfrm>
        </p:spPr>
        <p:txBody>
          <a:bodyPr/>
          <a:lstStyle>
            <a:lvl1pPr defTabSz="609585" eaLnBrk="1" hangingPunct="1">
              <a:defRPr dirty="0">
                <a:latin typeface="Trebuchet MS"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144A1D3E-92F1-2A38-BCCA-5DC2EFC1D021}"/>
              </a:ext>
            </a:extLst>
          </p:cNvPr>
          <p:cNvSpPr>
            <a:spLocks noGrp="1"/>
          </p:cNvSpPr>
          <p:nvPr>
            <p:ph type="sldNum" sz="quarter" idx="12"/>
          </p:nvPr>
        </p:nvSpPr>
        <p:spPr/>
        <p:txBody>
          <a:bodyPr/>
          <a:lstStyle>
            <a:lvl1pPr>
              <a:defRPr/>
            </a:lvl1pPr>
          </a:lstStyle>
          <a:p>
            <a:pPr>
              <a:defRPr/>
            </a:pPr>
            <a:fld id="{6887300E-5284-8C47-B3D9-4BFAA9045E64}" type="slidenum">
              <a:rPr lang="en-US"/>
              <a:pPr>
                <a:defRPr/>
              </a:pPr>
              <a:t>‹#›</a:t>
            </a:fld>
            <a:endParaRPr lang="en-US" dirty="0"/>
          </a:p>
        </p:txBody>
      </p:sp>
    </p:spTree>
    <p:extLst>
      <p:ext uri="{BB962C8B-B14F-4D97-AF65-F5344CB8AC3E}">
        <p14:creationId xmlns:p14="http://schemas.microsoft.com/office/powerpoint/2010/main" val="12913190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035F57-299C-2EDE-6F25-52FAA8F6F5AE}"/>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4AB247DE-0050-0047-9C13-F73AD8AF900C}" type="datetimeFigureOut">
              <a:rPr lang="en-US"/>
              <a:pPr>
                <a:defRPr/>
              </a:pPr>
              <a:t>7/17/26</a:t>
            </a:fld>
            <a:endParaRPr lang="en-US" dirty="0"/>
          </a:p>
        </p:txBody>
      </p:sp>
      <p:sp>
        <p:nvSpPr>
          <p:cNvPr id="5" name="Footer Placeholder 4">
            <a:extLst>
              <a:ext uri="{FF2B5EF4-FFF2-40B4-BE49-F238E27FC236}">
                <a16:creationId xmlns:a16="http://schemas.microsoft.com/office/drawing/2014/main" id="{815EC40E-9A5A-9946-2394-A228124DB97F}"/>
              </a:ext>
            </a:extLst>
          </p:cNvPr>
          <p:cNvSpPr>
            <a:spLocks noGrp="1"/>
          </p:cNvSpPr>
          <p:nvPr>
            <p:ph type="ftr" sz="quarter" idx="11"/>
          </p:nvPr>
        </p:nvSpPr>
        <p:spPr>
          <a:xfrm>
            <a:off x="0" y="0"/>
            <a:ext cx="0" cy="0"/>
          </a:xfrm>
        </p:spPr>
        <p:txBody>
          <a:bodyPr/>
          <a:lstStyle>
            <a:lvl1pPr defTabSz="609585" eaLnBrk="1" hangingPunct="1">
              <a:defRPr dirty="0">
                <a:latin typeface="Trebuchet MS"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FB7A4091-260B-A56F-FA4E-115387B0B5B2}"/>
              </a:ext>
            </a:extLst>
          </p:cNvPr>
          <p:cNvSpPr>
            <a:spLocks noGrp="1"/>
          </p:cNvSpPr>
          <p:nvPr>
            <p:ph type="sldNum" sz="quarter" idx="12"/>
          </p:nvPr>
        </p:nvSpPr>
        <p:spPr/>
        <p:txBody>
          <a:bodyPr/>
          <a:lstStyle>
            <a:lvl1pPr>
              <a:defRPr/>
            </a:lvl1pPr>
          </a:lstStyle>
          <a:p>
            <a:pPr>
              <a:defRPr/>
            </a:pPr>
            <a:fld id="{3EB1FC71-E65B-BA43-9BBE-5E055E2A8066}" type="slidenum">
              <a:rPr lang="en-US"/>
              <a:pPr>
                <a:defRPr/>
              </a:pPr>
              <a:t>‹#›</a:t>
            </a:fld>
            <a:endParaRPr lang="en-US" dirty="0"/>
          </a:p>
        </p:txBody>
      </p:sp>
    </p:spTree>
    <p:extLst>
      <p:ext uri="{BB962C8B-B14F-4D97-AF65-F5344CB8AC3E}">
        <p14:creationId xmlns:p14="http://schemas.microsoft.com/office/powerpoint/2010/main" val="39937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3CC314D-5195-2ABF-7FC1-9A1C9DEB4DF0}"/>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45B5A394-A18F-0249-88AC-9540C4D58509}" type="datetime1">
              <a:rPr lang="en-US" altLang="en-US"/>
              <a:pPr>
                <a:defRPr/>
              </a:pPr>
              <a:t>7/17/26</a:t>
            </a:fld>
            <a:endParaRPr lang="en-US" altLang="en-US" dirty="0"/>
          </a:p>
        </p:txBody>
      </p:sp>
      <p:sp>
        <p:nvSpPr>
          <p:cNvPr id="6" name="Footer Placeholder 4">
            <a:extLst>
              <a:ext uri="{FF2B5EF4-FFF2-40B4-BE49-F238E27FC236}">
                <a16:creationId xmlns:a16="http://schemas.microsoft.com/office/drawing/2014/main" id="{523A5BB8-DF23-DBCD-B16D-23BD0B144242}"/>
              </a:ext>
            </a:extLst>
          </p:cNvPr>
          <p:cNvSpPr>
            <a:spLocks noGrp="1"/>
          </p:cNvSpPr>
          <p:nvPr>
            <p:ph type="ftr" sz="quarter" idx="11"/>
          </p:nvPr>
        </p:nvSpPr>
        <p:spPr>
          <a:xfrm>
            <a:off x="3124200" y="6356350"/>
            <a:ext cx="2895600" cy="365125"/>
          </a:xfrm>
        </p:spPr>
        <p:txBody>
          <a:bodyPr/>
          <a:lstStyle>
            <a:lvl1pPr defTabSz="609585" eaLnBrk="1" hangingPunct="1">
              <a:defRPr sz="1350" dirty="0">
                <a:latin typeface="Trebuchet MS" charset="0"/>
                <a:ea typeface="ＭＳ Ｐゴシック" charset="0"/>
                <a:cs typeface="ＭＳ Ｐゴシック" charset="0"/>
              </a:defRPr>
            </a:lvl1pPr>
          </a:lstStyle>
          <a:p>
            <a:pPr>
              <a:defRPr/>
            </a:pPr>
            <a:endParaRPr lang="en-US"/>
          </a:p>
        </p:txBody>
      </p:sp>
      <p:sp>
        <p:nvSpPr>
          <p:cNvPr id="7" name="Slide Number Placeholder 5">
            <a:extLst>
              <a:ext uri="{FF2B5EF4-FFF2-40B4-BE49-F238E27FC236}">
                <a16:creationId xmlns:a16="http://schemas.microsoft.com/office/drawing/2014/main" id="{17E8DA39-74CD-A1A9-260E-75FF700B19C4}"/>
              </a:ext>
            </a:extLst>
          </p:cNvPr>
          <p:cNvSpPr>
            <a:spLocks noGrp="1"/>
          </p:cNvSpPr>
          <p:nvPr>
            <p:ph type="sldNum" sz="quarter" idx="12"/>
          </p:nvPr>
        </p:nvSpPr>
        <p:spPr/>
        <p:txBody>
          <a:bodyPr/>
          <a:lstStyle>
            <a:lvl1pPr>
              <a:defRPr/>
            </a:lvl1pPr>
          </a:lstStyle>
          <a:p>
            <a:pPr>
              <a:defRPr/>
            </a:pPr>
            <a:fld id="{4A145BA6-0F07-7148-A08E-84AAC1DE50A3}" type="slidenum">
              <a:rPr lang="en-US" altLang="en-US"/>
              <a:pPr>
                <a:defRPr/>
              </a:pPr>
              <a:t>‹#›</a:t>
            </a:fld>
            <a:endParaRPr lang="en-US" altLang="en-US" dirty="0"/>
          </a:p>
        </p:txBody>
      </p:sp>
    </p:spTree>
    <p:extLst>
      <p:ext uri="{BB962C8B-B14F-4D97-AF65-F5344CB8AC3E}">
        <p14:creationId xmlns:p14="http://schemas.microsoft.com/office/powerpoint/2010/main" val="1985257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5CD9CD86-3D44-5B53-A3D6-B67F9946B205}"/>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9916CAD1-7B32-194F-91B4-1DFA78A97912}" type="datetimeFigureOut">
              <a:rPr lang="en-US"/>
              <a:pPr>
                <a:defRPr/>
              </a:pPr>
              <a:t>7/17/26</a:t>
            </a:fld>
            <a:endParaRPr lang="en-US" dirty="0"/>
          </a:p>
        </p:txBody>
      </p:sp>
      <p:sp>
        <p:nvSpPr>
          <p:cNvPr id="6" name="Footer Placeholder 4">
            <a:extLst>
              <a:ext uri="{FF2B5EF4-FFF2-40B4-BE49-F238E27FC236}">
                <a16:creationId xmlns:a16="http://schemas.microsoft.com/office/drawing/2014/main" id="{3B8456FC-3D28-EB71-861F-B374FEDAA0CC}"/>
              </a:ext>
            </a:extLst>
          </p:cNvPr>
          <p:cNvSpPr>
            <a:spLocks noGrp="1"/>
          </p:cNvSpPr>
          <p:nvPr>
            <p:ph type="ftr" sz="quarter" idx="11"/>
          </p:nvPr>
        </p:nvSpPr>
        <p:spPr>
          <a:xfrm>
            <a:off x="0" y="0"/>
            <a:ext cx="0" cy="0"/>
          </a:xfrm>
        </p:spPr>
        <p:txBody>
          <a:bodyPr/>
          <a:lstStyle>
            <a:lvl1pPr defTabSz="609585" eaLnBrk="1" hangingPunct="1">
              <a:defRPr dirty="0">
                <a:latin typeface="Trebuchet MS" charset="0"/>
                <a:ea typeface="ＭＳ Ｐゴシック" charset="0"/>
                <a:cs typeface="ＭＳ Ｐゴシック" charset="0"/>
              </a:defRPr>
            </a:lvl1pPr>
          </a:lstStyle>
          <a:p>
            <a:pPr>
              <a:defRPr/>
            </a:pPr>
            <a:endParaRPr lang="en-US"/>
          </a:p>
        </p:txBody>
      </p:sp>
      <p:sp>
        <p:nvSpPr>
          <p:cNvPr id="7" name="Slide Number Placeholder 5">
            <a:extLst>
              <a:ext uri="{FF2B5EF4-FFF2-40B4-BE49-F238E27FC236}">
                <a16:creationId xmlns:a16="http://schemas.microsoft.com/office/drawing/2014/main" id="{994D94DF-70BB-FA13-09F3-9416D7B57FA3}"/>
              </a:ext>
            </a:extLst>
          </p:cNvPr>
          <p:cNvSpPr>
            <a:spLocks noGrp="1"/>
          </p:cNvSpPr>
          <p:nvPr>
            <p:ph type="sldNum" sz="quarter" idx="12"/>
          </p:nvPr>
        </p:nvSpPr>
        <p:spPr/>
        <p:txBody>
          <a:bodyPr/>
          <a:lstStyle>
            <a:lvl1pPr>
              <a:defRPr/>
            </a:lvl1pPr>
          </a:lstStyle>
          <a:p>
            <a:pPr>
              <a:defRPr/>
            </a:pPr>
            <a:fld id="{425B79E9-111B-FD46-9934-107DEA064421}" type="slidenum">
              <a:rPr lang="en-US"/>
              <a:pPr>
                <a:defRPr/>
              </a:pPr>
              <a:t>‹#›</a:t>
            </a:fld>
            <a:endParaRPr lang="en-US" dirty="0"/>
          </a:p>
        </p:txBody>
      </p:sp>
    </p:spTree>
    <p:extLst>
      <p:ext uri="{BB962C8B-B14F-4D97-AF65-F5344CB8AC3E}">
        <p14:creationId xmlns:p14="http://schemas.microsoft.com/office/powerpoint/2010/main" val="722188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7C1769D-03B0-D63E-A08B-6263D2DF731E}"/>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A3B25920-A0CA-F543-AC15-A1F13D649CC2}" type="datetimeFigureOut">
              <a:rPr lang="en-US"/>
              <a:pPr>
                <a:defRPr/>
              </a:pPr>
              <a:t>7/17/26</a:t>
            </a:fld>
            <a:endParaRPr lang="en-US" dirty="0"/>
          </a:p>
        </p:txBody>
      </p:sp>
      <p:sp>
        <p:nvSpPr>
          <p:cNvPr id="6" name="Footer Placeholder 4">
            <a:extLst>
              <a:ext uri="{FF2B5EF4-FFF2-40B4-BE49-F238E27FC236}">
                <a16:creationId xmlns:a16="http://schemas.microsoft.com/office/drawing/2014/main" id="{80E9B2B6-8126-894E-9473-A209630A3730}"/>
              </a:ext>
            </a:extLst>
          </p:cNvPr>
          <p:cNvSpPr>
            <a:spLocks noGrp="1"/>
          </p:cNvSpPr>
          <p:nvPr>
            <p:ph type="ftr" sz="quarter" idx="11"/>
          </p:nvPr>
        </p:nvSpPr>
        <p:spPr>
          <a:xfrm>
            <a:off x="0" y="0"/>
            <a:ext cx="0" cy="0"/>
          </a:xfrm>
        </p:spPr>
        <p:txBody>
          <a:bodyPr/>
          <a:lstStyle>
            <a:lvl1pPr defTabSz="609585" eaLnBrk="1" hangingPunct="1">
              <a:defRPr dirty="0">
                <a:latin typeface="Trebuchet MS" charset="0"/>
                <a:ea typeface="ＭＳ Ｐゴシック" charset="0"/>
                <a:cs typeface="ＭＳ Ｐゴシック" charset="0"/>
              </a:defRPr>
            </a:lvl1pPr>
          </a:lstStyle>
          <a:p>
            <a:pPr>
              <a:defRPr/>
            </a:pPr>
            <a:endParaRPr lang="en-US"/>
          </a:p>
        </p:txBody>
      </p:sp>
      <p:sp>
        <p:nvSpPr>
          <p:cNvPr id="7" name="Slide Number Placeholder 5">
            <a:extLst>
              <a:ext uri="{FF2B5EF4-FFF2-40B4-BE49-F238E27FC236}">
                <a16:creationId xmlns:a16="http://schemas.microsoft.com/office/drawing/2014/main" id="{D13A716B-851B-5D56-B440-C35AEDBFDB33}"/>
              </a:ext>
            </a:extLst>
          </p:cNvPr>
          <p:cNvSpPr>
            <a:spLocks noGrp="1"/>
          </p:cNvSpPr>
          <p:nvPr>
            <p:ph type="sldNum" sz="quarter" idx="12"/>
          </p:nvPr>
        </p:nvSpPr>
        <p:spPr/>
        <p:txBody>
          <a:bodyPr/>
          <a:lstStyle>
            <a:lvl1pPr>
              <a:defRPr/>
            </a:lvl1pPr>
          </a:lstStyle>
          <a:p>
            <a:pPr>
              <a:defRPr/>
            </a:pPr>
            <a:fld id="{41318164-D60E-E24C-84D8-27A64B57C905}" type="slidenum">
              <a:rPr lang="en-US"/>
              <a:pPr>
                <a:defRPr/>
              </a:pPr>
              <a:t>‹#›</a:t>
            </a:fld>
            <a:endParaRPr lang="en-US" dirty="0"/>
          </a:p>
        </p:txBody>
      </p:sp>
    </p:spTree>
    <p:extLst>
      <p:ext uri="{BB962C8B-B14F-4D97-AF65-F5344CB8AC3E}">
        <p14:creationId xmlns:p14="http://schemas.microsoft.com/office/powerpoint/2010/main" val="230682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CC3E084-C688-40AC-4EAD-D37297698636}"/>
              </a:ext>
            </a:extLst>
          </p:cNvPr>
          <p:cNvSpPr>
            <a:spLocks noGrp="1"/>
          </p:cNvSpPr>
          <p:nvPr>
            <p:ph type="dt" sz="half" idx="10"/>
          </p:nvPr>
        </p:nvSpPr>
        <p:spPr>
          <a:xfrm>
            <a:off x="0" y="0"/>
            <a:ext cx="0" cy="0"/>
          </a:xfrm>
        </p:spPr>
        <p:txBody>
          <a:bodyPr/>
          <a:lstStyle>
            <a:lvl1pPr defTabSz="609585" eaLnBrk="1" hangingPunct="1">
              <a:defRPr>
                <a:latin typeface="Trebuchet MS" charset="0"/>
                <a:ea typeface="ＭＳ Ｐゴシック" charset="0"/>
                <a:cs typeface="ＭＳ Ｐゴシック" charset="0"/>
              </a:defRPr>
            </a:lvl1pPr>
          </a:lstStyle>
          <a:p>
            <a:pPr>
              <a:defRPr/>
            </a:pPr>
            <a:fld id="{3DE17229-A7DF-D64A-87A9-5892FA3FA5AC}" type="datetimeFigureOut">
              <a:rPr lang="en-US"/>
              <a:pPr>
                <a:defRPr/>
              </a:pPr>
              <a:t>7/17/26</a:t>
            </a:fld>
            <a:endParaRPr lang="en-US" dirty="0"/>
          </a:p>
        </p:txBody>
      </p:sp>
      <p:sp>
        <p:nvSpPr>
          <p:cNvPr id="4" name="Footer Placeholder 4">
            <a:extLst>
              <a:ext uri="{FF2B5EF4-FFF2-40B4-BE49-F238E27FC236}">
                <a16:creationId xmlns:a16="http://schemas.microsoft.com/office/drawing/2014/main" id="{96E8BF06-531A-F38F-CD2F-E1839CDB95D1}"/>
              </a:ext>
            </a:extLst>
          </p:cNvPr>
          <p:cNvSpPr>
            <a:spLocks noGrp="1"/>
          </p:cNvSpPr>
          <p:nvPr>
            <p:ph type="ftr" sz="quarter" idx="11"/>
          </p:nvPr>
        </p:nvSpPr>
        <p:spPr>
          <a:xfrm>
            <a:off x="0" y="0"/>
            <a:ext cx="0" cy="0"/>
          </a:xfrm>
        </p:spPr>
        <p:txBody>
          <a:bodyPr/>
          <a:lstStyle>
            <a:lvl1pPr defTabSz="609585" eaLnBrk="1" hangingPunct="1">
              <a:defRPr dirty="0">
                <a:latin typeface="Trebuchet MS" charset="0"/>
                <a:ea typeface="ＭＳ Ｐゴシック" charset="0"/>
                <a:cs typeface="ＭＳ Ｐゴシック" charset="0"/>
              </a:defRPr>
            </a:lvl1pPr>
          </a:lstStyle>
          <a:p>
            <a:pPr>
              <a:defRPr/>
            </a:pPr>
            <a:endParaRPr lang="en-US"/>
          </a:p>
        </p:txBody>
      </p:sp>
      <p:sp>
        <p:nvSpPr>
          <p:cNvPr id="5" name="Slide Number Placeholder 5">
            <a:extLst>
              <a:ext uri="{FF2B5EF4-FFF2-40B4-BE49-F238E27FC236}">
                <a16:creationId xmlns:a16="http://schemas.microsoft.com/office/drawing/2014/main" id="{751D413A-E302-B1BE-7BBA-5323B3DB8CB6}"/>
              </a:ext>
            </a:extLst>
          </p:cNvPr>
          <p:cNvSpPr>
            <a:spLocks noGrp="1"/>
          </p:cNvSpPr>
          <p:nvPr>
            <p:ph type="sldNum" sz="quarter" idx="12"/>
          </p:nvPr>
        </p:nvSpPr>
        <p:spPr/>
        <p:txBody>
          <a:bodyPr/>
          <a:lstStyle>
            <a:lvl1pPr>
              <a:defRPr/>
            </a:lvl1pPr>
          </a:lstStyle>
          <a:p>
            <a:pPr>
              <a:defRPr/>
            </a:pPr>
            <a:fld id="{7614FBB5-C417-CA45-B52B-0EA60D86402D}" type="slidenum">
              <a:rPr lang="en-US"/>
              <a:pPr>
                <a:defRPr/>
              </a:pPr>
              <a:t>‹#›</a:t>
            </a:fld>
            <a:endParaRPr lang="en-US" dirty="0"/>
          </a:p>
        </p:txBody>
      </p:sp>
    </p:spTree>
    <p:extLst>
      <p:ext uri="{BB962C8B-B14F-4D97-AF65-F5344CB8AC3E}">
        <p14:creationId xmlns:p14="http://schemas.microsoft.com/office/powerpoint/2010/main" val="179727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Header + 2 Colum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75C662-DF7E-A829-4074-67EDFBD60B3B}"/>
              </a:ext>
            </a:extLst>
          </p:cNvPr>
          <p:cNvSpPr/>
          <p:nvPr userDrawn="1"/>
        </p:nvSpPr>
        <p:spPr>
          <a:xfrm>
            <a:off x="457200" y="322263"/>
            <a:ext cx="8686800" cy="5659437"/>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89" eaLnBrk="1" hangingPunct="1">
              <a:defRPr/>
            </a:pPr>
            <a:endParaRPr lang="en-US" dirty="0"/>
          </a:p>
        </p:txBody>
      </p:sp>
      <p:pic>
        <p:nvPicPr>
          <p:cNvPr id="3" name="Picture 5">
            <a:extLst>
              <a:ext uri="{FF2B5EF4-FFF2-40B4-BE49-F238E27FC236}">
                <a16:creationId xmlns:a16="http://schemas.microsoft.com/office/drawing/2014/main" id="{839AD5EE-CF1C-2CAA-A26B-9F151AA40BF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6667"/>
          <a:stretch>
            <a:fillRect/>
          </a:stretch>
        </p:blipFill>
        <p:spPr bwMode="auto">
          <a:xfrm>
            <a:off x="457200" y="304800"/>
            <a:ext cx="8686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p:cNvSpPr>
            <a:spLocks noGrp="1"/>
          </p:cNvSpPr>
          <p:nvPr>
            <p:ph sz="half" idx="13"/>
          </p:nvPr>
        </p:nvSpPr>
        <p:spPr>
          <a:xfrm>
            <a:off x="457199" y="1066800"/>
            <a:ext cx="4152901" cy="4902200"/>
          </a:xfrm>
          <a:prstGeom prst="rect">
            <a:avLst/>
          </a:prstGeom>
        </p:spPr>
        <p:txBody>
          <a:bodyPr>
            <a:normAutofit/>
          </a:bodyPr>
          <a:lstStyle>
            <a:lvl1pPr>
              <a:defRPr sz="1500" baseline="0"/>
            </a:lvl1pPr>
            <a:lvl2pPr>
              <a:defRPr sz="1350"/>
            </a:lvl2pPr>
            <a:lvl3pPr>
              <a:defRPr sz="1200"/>
            </a:lvl3pPr>
            <a:lvl4pPr>
              <a:defRPr sz="1050"/>
            </a:lvl4pPr>
            <a:lvl5pPr>
              <a:defRPr sz="9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sz="half" idx="14"/>
          </p:nvPr>
        </p:nvSpPr>
        <p:spPr>
          <a:xfrm>
            <a:off x="4762500" y="1066800"/>
            <a:ext cx="4152900" cy="4902200"/>
          </a:xfrm>
          <a:prstGeom prst="rect">
            <a:avLst/>
          </a:prstGeom>
        </p:spPr>
        <p:txBody>
          <a:bodyPr lIns="182880">
            <a:normAutofit/>
          </a:bodyPr>
          <a:lstStyle>
            <a:lvl1pPr>
              <a:defRPr sz="1500" baseline="0"/>
            </a:lvl1pPr>
            <a:lvl2pPr>
              <a:defRPr sz="1350"/>
            </a:lvl2pPr>
            <a:lvl3pPr>
              <a:defRPr sz="1200"/>
            </a:lvl3pPr>
            <a:lvl4pPr>
              <a:defRPr sz="1050"/>
            </a:lvl4pPr>
            <a:lvl5pPr>
              <a:defRPr sz="9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457200" y="304800"/>
            <a:ext cx="8458200" cy="571500"/>
          </a:xfrm>
          <a:prstGeom prst="rect">
            <a:avLst/>
          </a:prstGeom>
          <a:noFill/>
        </p:spPr>
        <p:txBody>
          <a:bodyPr lIns="301752" anchor="ctr" anchorCtr="0"/>
          <a:lstStyle>
            <a:lvl1pPr>
              <a:defRPr sz="1800">
                <a:solidFill>
                  <a:schemeClr val="bg1"/>
                </a:solidFill>
              </a:defRPr>
            </a:lvl1pPr>
          </a:lstStyle>
          <a:p>
            <a:r>
              <a:rPr lang="en-US"/>
              <a:t>Click to edit Master title style</a:t>
            </a:r>
            <a:endParaRPr lang="en-US" dirty="0"/>
          </a:p>
        </p:txBody>
      </p:sp>
      <p:sp>
        <p:nvSpPr>
          <p:cNvPr id="4" name="Slide Number Placeholder 1">
            <a:extLst>
              <a:ext uri="{FF2B5EF4-FFF2-40B4-BE49-F238E27FC236}">
                <a16:creationId xmlns:a16="http://schemas.microsoft.com/office/drawing/2014/main" id="{E220E9C8-7B51-9602-EE03-60239FE4B1DE}"/>
              </a:ext>
            </a:extLst>
          </p:cNvPr>
          <p:cNvSpPr>
            <a:spLocks noGrp="1"/>
          </p:cNvSpPr>
          <p:nvPr>
            <p:ph type="sldNum" sz="quarter" idx="15"/>
          </p:nvPr>
        </p:nvSpPr>
        <p:spPr/>
        <p:txBody>
          <a:bodyPr/>
          <a:lstStyle>
            <a:lvl1pPr>
              <a:defRPr/>
            </a:lvl1pPr>
          </a:lstStyle>
          <a:p>
            <a:pPr>
              <a:defRPr/>
            </a:pPr>
            <a:fld id="{E822AD86-9E20-EA43-8D29-C0F5DC244FFF}" type="slidenum">
              <a:rPr lang="en-US"/>
              <a:pPr>
                <a:defRPr/>
              </a:pPr>
              <a:t>‹#›</a:t>
            </a:fld>
            <a:endParaRPr lang="en-US" dirty="0"/>
          </a:p>
        </p:txBody>
      </p:sp>
    </p:spTree>
    <p:extLst>
      <p:ext uri="{BB962C8B-B14F-4D97-AF65-F5344CB8AC3E}">
        <p14:creationId xmlns:p14="http://schemas.microsoft.com/office/powerpoint/2010/main" val="2772957208"/>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lIns="91425" tIns="91425" rIns="91425" bIns="91425">
            <a:normAutofit/>
          </a:bodyPr>
          <a:lstStyle>
            <a:lvl1pPr marL="457189" lvl="0" indent="-342892">
              <a:spcBef>
                <a:spcPts val="0"/>
              </a:spcBef>
              <a:spcAft>
                <a:spcPts val="0"/>
              </a:spcAft>
              <a:buSzPts val="1800"/>
              <a:buChar char="●"/>
              <a:defRPr/>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endParaRPr/>
          </a:p>
        </p:txBody>
      </p:sp>
      <p:sp>
        <p:nvSpPr>
          <p:cNvPr id="2" name="Google Shape;19;p4">
            <a:extLst>
              <a:ext uri="{FF2B5EF4-FFF2-40B4-BE49-F238E27FC236}">
                <a16:creationId xmlns:a16="http://schemas.microsoft.com/office/drawing/2014/main" id="{55C2FFDD-BBB6-148F-870B-E6295F4917BA}"/>
              </a:ext>
            </a:extLst>
          </p:cNvPr>
          <p:cNvSpPr txBox="1">
            <a:spLocks noGrp="1"/>
          </p:cNvSpPr>
          <p:nvPr>
            <p:ph type="sldNum" idx="10"/>
          </p:nvPr>
        </p:nvSpPr>
        <p:spPr>
          <a:xfrm>
            <a:off x="8472488" y="6218238"/>
            <a:ext cx="549275" cy="523875"/>
          </a:xfrm>
        </p:spPr>
        <p:txBody>
          <a:bodyPr spcFirstLastPara="1" wrap="square" lIns="91425" tIns="91425" rIns="91425" bIns="91425" anchor="ctr">
            <a:normAutofit/>
          </a:bodyPr>
          <a:lstStyle>
            <a:lvl1pPr lvl="0">
              <a:spcBef>
                <a:spcPts val="0"/>
              </a:spcBef>
              <a:spcAft>
                <a:spcPts val="0"/>
              </a:spcAft>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E1994CF9-C0BF-EB40-A27D-7F5E4A3F3B62}" type="slidenum">
              <a:rPr lang="en"/>
              <a:pPr>
                <a:defRPr/>
              </a:pPr>
              <a:t>‹#›</a:t>
            </a:fld>
            <a:endParaRPr lang="en" dirty="0"/>
          </a:p>
        </p:txBody>
      </p:sp>
    </p:spTree>
    <p:extLst>
      <p:ext uri="{BB962C8B-B14F-4D97-AF65-F5344CB8AC3E}">
        <p14:creationId xmlns:p14="http://schemas.microsoft.com/office/powerpoint/2010/main" val="609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28494C-D014-20FA-90A9-8F4A80749FE3}"/>
              </a:ext>
            </a:extLst>
          </p:cNvPr>
          <p:cNvSpPr>
            <a:spLocks noGrp="1"/>
          </p:cNvSpPr>
          <p:nvPr>
            <p:ph type="sldNum" sz="quarter" idx="4"/>
          </p:nvPr>
        </p:nvSpPr>
        <p:spPr>
          <a:xfrm>
            <a:off x="7643813" y="6269038"/>
            <a:ext cx="1195387" cy="365125"/>
          </a:xfrm>
          <a:prstGeom prst="rect">
            <a:avLst/>
          </a:prstGeom>
        </p:spPr>
        <p:txBody>
          <a:bodyPr vert="horz" lIns="0" tIns="0" rIns="0" bIns="0" rtlCol="0" anchor="b" anchorCtr="0"/>
          <a:lstStyle>
            <a:lvl1pPr algn="r" defTabSz="609585" eaLnBrk="1" hangingPunct="1">
              <a:defRPr sz="800">
                <a:solidFill>
                  <a:schemeClr val="tx1">
                    <a:tint val="75000"/>
                  </a:schemeClr>
                </a:solidFill>
                <a:latin typeface="Trebuchet MS" charset="0"/>
                <a:ea typeface="ＭＳ Ｐゴシック" charset="0"/>
                <a:cs typeface="ＭＳ Ｐゴシック" charset="0"/>
              </a:defRPr>
            </a:lvl1pPr>
          </a:lstStyle>
          <a:p>
            <a:pPr>
              <a:defRPr/>
            </a:pPr>
            <a:fld id="{199343DA-1F11-464D-8C18-A8FADF4B28C6}" type="slidenum">
              <a:rPr lang="en-US"/>
              <a:pPr>
                <a:defRPr/>
              </a:pPr>
              <a:t>‹#›</a:t>
            </a:fld>
            <a:endParaRPr lang="en-US" dirty="0"/>
          </a:p>
        </p:txBody>
      </p:sp>
      <p:sp>
        <p:nvSpPr>
          <p:cNvPr id="1027" name="Text Placeholder 2">
            <a:extLst>
              <a:ext uri="{FF2B5EF4-FFF2-40B4-BE49-F238E27FC236}">
                <a16:creationId xmlns:a16="http://schemas.microsoft.com/office/drawing/2014/main" id="{72A7A1D8-61F0-0E3A-C942-5BD0B219C579}"/>
              </a:ext>
            </a:extLst>
          </p:cNvPr>
          <p:cNvSpPr>
            <a:spLocks noGrp="1" noChangeArrowheads="1"/>
          </p:cNvSpPr>
          <p:nvPr>
            <p:ph type="body" idx="1"/>
          </p:nvPr>
        </p:nvSpPr>
        <p:spPr bwMode="auto">
          <a:xfrm>
            <a:off x="609600" y="1066800"/>
            <a:ext cx="82296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01752"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4">
            <a:extLst>
              <a:ext uri="{FF2B5EF4-FFF2-40B4-BE49-F238E27FC236}">
                <a16:creationId xmlns:a16="http://schemas.microsoft.com/office/drawing/2014/main" id="{F0DC16BA-608A-174F-3464-BA845AA905E5}"/>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50838" y="6434138"/>
            <a:ext cx="3708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256" r:id="rId5"/>
    <p:sldLayoutId id="2147484257" r:id="rId6"/>
    <p:sldLayoutId id="2147484258" r:id="rId7"/>
    <p:sldLayoutId id="2147484259" r:id="rId8"/>
    <p:sldLayoutId id="2147484260" r:id="rId9"/>
    <p:sldLayoutId id="2147484261" r:id="rId10"/>
    <p:sldLayoutId id="2147484262" r:id="rId11"/>
    <p:sldLayoutId id="2147484263" r:id="rId12"/>
    <p:sldLayoutId id="2147484264" r:id="rId13"/>
    <p:sldLayoutId id="2147484251" r:id="rId14"/>
    <p:sldLayoutId id="2147484265" r:id="rId15"/>
    <p:sldLayoutId id="2147484266" r:id="rId16"/>
    <p:sldLayoutId id="2147484267" r:id="rId17"/>
    <p:sldLayoutId id="2147484268" r:id="rId18"/>
    <p:sldLayoutId id="2147484269" r:id="rId19"/>
    <p:sldLayoutId id="2147484270" r:id="rId20"/>
    <p:sldLayoutId id="2147484271" r:id="rId21"/>
    <p:sldLayoutId id="2147484272" r:id="rId22"/>
    <p:sldLayoutId id="2147484273" r:id="rId23"/>
  </p:sldLayoutIdLst>
  <p:transition spd="slow">
    <p:fade/>
  </p:transition>
  <p:hf sldNum="0" hdr="0" ftr="0" dt="0"/>
  <p:txStyles>
    <p:titleStyle>
      <a:lvl1pPr algn="l" rtl="0" eaLnBrk="0" fontAlgn="base" hangingPunct="0">
        <a:spcBef>
          <a:spcPct val="0"/>
        </a:spcBef>
        <a:spcAft>
          <a:spcPct val="0"/>
        </a:spcAft>
        <a:defRPr sz="2800" kern="1200">
          <a:solidFill>
            <a:srgbClr val="FCAF17"/>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2800">
          <a:solidFill>
            <a:srgbClr val="FCAF17"/>
          </a:solidFill>
          <a:latin typeface="Trebuchet MS" charset="0"/>
          <a:ea typeface="MS PGothic" panose="020B0600070205080204" pitchFamily="34" charset="-128"/>
          <a:cs typeface="ＭＳ Ｐゴシック" charset="0"/>
        </a:defRPr>
      </a:lvl2pPr>
      <a:lvl3pPr algn="l" rtl="0" eaLnBrk="0" fontAlgn="base" hangingPunct="0">
        <a:spcBef>
          <a:spcPct val="0"/>
        </a:spcBef>
        <a:spcAft>
          <a:spcPct val="0"/>
        </a:spcAft>
        <a:defRPr sz="2800">
          <a:solidFill>
            <a:srgbClr val="FCAF17"/>
          </a:solidFill>
          <a:latin typeface="Trebuchet MS" charset="0"/>
          <a:ea typeface="MS PGothic" panose="020B0600070205080204" pitchFamily="34" charset="-128"/>
          <a:cs typeface="ＭＳ Ｐゴシック" charset="0"/>
        </a:defRPr>
      </a:lvl3pPr>
      <a:lvl4pPr algn="l" rtl="0" eaLnBrk="0" fontAlgn="base" hangingPunct="0">
        <a:spcBef>
          <a:spcPct val="0"/>
        </a:spcBef>
        <a:spcAft>
          <a:spcPct val="0"/>
        </a:spcAft>
        <a:defRPr sz="2800">
          <a:solidFill>
            <a:srgbClr val="FCAF17"/>
          </a:solidFill>
          <a:latin typeface="Trebuchet MS" charset="0"/>
          <a:ea typeface="MS PGothic" panose="020B0600070205080204" pitchFamily="34" charset="-128"/>
          <a:cs typeface="ＭＳ Ｐゴシック" charset="0"/>
        </a:defRPr>
      </a:lvl4pPr>
      <a:lvl5pPr algn="l" rtl="0" eaLnBrk="0" fontAlgn="base" hangingPunct="0">
        <a:spcBef>
          <a:spcPct val="0"/>
        </a:spcBef>
        <a:spcAft>
          <a:spcPct val="0"/>
        </a:spcAft>
        <a:defRPr sz="2800">
          <a:solidFill>
            <a:srgbClr val="FCAF17"/>
          </a:solidFill>
          <a:latin typeface="Trebuchet MS" charset="0"/>
          <a:ea typeface="MS PGothic" panose="020B0600070205080204" pitchFamily="34" charset="-128"/>
          <a:cs typeface="ＭＳ Ｐゴシック" charset="0"/>
        </a:defRPr>
      </a:lvl5pPr>
      <a:lvl6pPr marL="457189" algn="l" rtl="0" eaLnBrk="1" fontAlgn="base" hangingPunct="1">
        <a:spcBef>
          <a:spcPct val="0"/>
        </a:spcBef>
        <a:spcAft>
          <a:spcPct val="0"/>
        </a:spcAft>
        <a:defRPr sz="2800">
          <a:solidFill>
            <a:srgbClr val="FCAF17"/>
          </a:solidFill>
          <a:latin typeface="Trebuchet MS" charset="0"/>
          <a:ea typeface="ＭＳ Ｐゴシック" charset="0"/>
          <a:cs typeface="ＭＳ Ｐゴシック" charset="0"/>
        </a:defRPr>
      </a:lvl6pPr>
      <a:lvl7pPr marL="914378" algn="l" rtl="0" eaLnBrk="1" fontAlgn="base" hangingPunct="1">
        <a:spcBef>
          <a:spcPct val="0"/>
        </a:spcBef>
        <a:spcAft>
          <a:spcPct val="0"/>
        </a:spcAft>
        <a:defRPr sz="2800">
          <a:solidFill>
            <a:srgbClr val="FCAF17"/>
          </a:solidFill>
          <a:latin typeface="Trebuchet MS" charset="0"/>
          <a:ea typeface="ＭＳ Ｐゴシック" charset="0"/>
          <a:cs typeface="ＭＳ Ｐゴシック" charset="0"/>
        </a:defRPr>
      </a:lvl7pPr>
      <a:lvl8pPr marL="1371566" algn="l" rtl="0" eaLnBrk="1" fontAlgn="base" hangingPunct="1">
        <a:spcBef>
          <a:spcPct val="0"/>
        </a:spcBef>
        <a:spcAft>
          <a:spcPct val="0"/>
        </a:spcAft>
        <a:defRPr sz="2800">
          <a:solidFill>
            <a:srgbClr val="FCAF17"/>
          </a:solidFill>
          <a:latin typeface="Trebuchet MS" charset="0"/>
          <a:ea typeface="ＭＳ Ｐゴシック" charset="0"/>
          <a:cs typeface="ＭＳ Ｐゴシック" charset="0"/>
        </a:defRPr>
      </a:lvl8pPr>
      <a:lvl9pPr marL="1828754" algn="l" rtl="0" eaLnBrk="1" fontAlgn="base" hangingPunct="1">
        <a:spcBef>
          <a:spcPct val="0"/>
        </a:spcBef>
        <a:spcAft>
          <a:spcPct val="0"/>
        </a:spcAft>
        <a:defRPr sz="2800">
          <a:solidFill>
            <a:srgbClr val="FCAF17"/>
          </a:solidFill>
          <a:latin typeface="Trebuchet MS" charset="0"/>
          <a:ea typeface="ＭＳ Ｐゴシック" charset="0"/>
          <a:cs typeface="ＭＳ Ｐゴシック" charset="0"/>
        </a:defRPr>
      </a:lvl9pPr>
    </p:titleStyle>
    <p:bodyStyle>
      <a:lvl1pPr marL="182563" indent="-182563" algn="l" rtl="0" eaLnBrk="0" fontAlgn="base" hangingPunct="0">
        <a:spcBef>
          <a:spcPct val="0"/>
        </a:spcBef>
        <a:spcAft>
          <a:spcPts val="600"/>
        </a:spcAft>
        <a:buClr>
          <a:srgbClr val="58B7DD"/>
        </a:buClr>
        <a:buFont typeface="Arial" panose="020B0604020202020204" pitchFamily="34" charset="0"/>
        <a:buChar char="•"/>
        <a:defRPr kern="1200">
          <a:solidFill>
            <a:schemeClr val="tx1"/>
          </a:solidFill>
          <a:latin typeface="+mn-lt"/>
          <a:ea typeface="MS PGothic" panose="020B0600070205080204" pitchFamily="34" charset="-128"/>
          <a:cs typeface="ＭＳ Ｐゴシック" charset="0"/>
        </a:defRPr>
      </a:lvl1pPr>
      <a:lvl2pPr marL="365125" indent="-182563" algn="l" rtl="0" eaLnBrk="0" fontAlgn="base" hangingPunct="0">
        <a:spcBef>
          <a:spcPct val="0"/>
        </a:spcBef>
        <a:spcAft>
          <a:spcPts val="600"/>
        </a:spcAft>
        <a:buClr>
          <a:srgbClr val="58B7DD"/>
        </a:buClr>
        <a:buFont typeface="Arial" panose="020B0604020202020204" pitchFamily="34" charset="0"/>
        <a:buChar char="•"/>
        <a:defRPr sz="1600" kern="1200">
          <a:solidFill>
            <a:schemeClr val="tx1"/>
          </a:solidFill>
          <a:latin typeface="+mn-lt"/>
          <a:ea typeface="MS PGothic" panose="020B0600070205080204" pitchFamily="34" charset="-128"/>
          <a:cs typeface="+mn-cs"/>
        </a:defRPr>
      </a:lvl2pPr>
      <a:lvl3pPr marL="547688" indent="-182563" algn="l" rtl="0" eaLnBrk="0" fontAlgn="base" hangingPunct="0">
        <a:spcBef>
          <a:spcPct val="0"/>
        </a:spcBef>
        <a:spcAft>
          <a:spcPts val="600"/>
        </a:spcAft>
        <a:buClr>
          <a:srgbClr val="58B7DD"/>
        </a:buClr>
        <a:buFont typeface="Arial" panose="020B0604020202020204" pitchFamily="34" charset="0"/>
        <a:buChar char="•"/>
        <a:defRPr sz="1400" kern="1200">
          <a:solidFill>
            <a:schemeClr val="tx1"/>
          </a:solidFill>
          <a:latin typeface="+mn-lt"/>
          <a:ea typeface="MS PGothic" panose="020B0600070205080204" pitchFamily="34" charset="-128"/>
          <a:cs typeface="+mn-cs"/>
        </a:defRPr>
      </a:lvl3pPr>
      <a:lvl4pPr marL="730250" indent="-182563" algn="l" rtl="0" eaLnBrk="0" fontAlgn="base" hangingPunct="0">
        <a:spcBef>
          <a:spcPct val="0"/>
        </a:spcBef>
        <a:spcAft>
          <a:spcPts val="600"/>
        </a:spcAft>
        <a:buClr>
          <a:srgbClr val="58B7DD"/>
        </a:buClr>
        <a:buFont typeface="Arial" panose="020B0604020202020204" pitchFamily="34" charset="0"/>
        <a:buChar char="•"/>
        <a:defRPr sz="1200" kern="1200">
          <a:solidFill>
            <a:schemeClr val="tx1"/>
          </a:solidFill>
          <a:latin typeface="+mn-lt"/>
          <a:ea typeface="MS PGothic" panose="020B0600070205080204" pitchFamily="34" charset="-128"/>
          <a:cs typeface="+mn-cs"/>
        </a:defRPr>
      </a:lvl4pPr>
      <a:lvl5pPr marL="914400" indent="-182563" algn="l" rtl="0" eaLnBrk="0" fontAlgn="base" hangingPunct="0">
        <a:spcBef>
          <a:spcPct val="0"/>
        </a:spcBef>
        <a:spcAft>
          <a:spcPts val="600"/>
        </a:spcAft>
        <a:buClr>
          <a:srgbClr val="58B7DD"/>
        </a:buClr>
        <a:buFont typeface="Arial" panose="020B0604020202020204" pitchFamily="34" charset="0"/>
        <a:buChar char="•"/>
        <a:defRPr sz="1000" kern="1200">
          <a:solidFill>
            <a:schemeClr val="tx1"/>
          </a:solidFill>
          <a:latin typeface="+mn-lt"/>
          <a:ea typeface="MS PGothic" panose="020B0600070205080204" pitchFamily="34" charset="-128"/>
          <a:cs typeface="+mn-cs"/>
        </a:defRPr>
      </a:lvl5pPr>
      <a:lvl6pPr marL="1737317" indent="-182876" algn="l" defTabSz="914378"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192" indent="-182876" algn="l" defTabSz="914378"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068" indent="-182876" algn="l" defTabSz="914378"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5943" indent="-182876" algn="l" defTabSz="914378"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6.jpeg"/><Relationship Id="rId4" Type="http://schemas.openxmlformats.org/officeDocument/2006/relationships/hyperlink" Target="http://www.unhcr.or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22.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1.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549E8BB5-E5BA-AFB4-32B5-47F692479D84}"/>
              </a:ext>
            </a:extLst>
          </p:cNvPr>
          <p:cNvSpPr>
            <a:spLocks noGrp="1" noChangeArrowheads="1"/>
          </p:cNvSpPr>
          <p:nvPr>
            <p:ph type="ctrTitle"/>
          </p:nvPr>
        </p:nvSpPr>
        <p:spPr bwMode="auto">
          <a:xfrm>
            <a:off x="271463" y="968375"/>
            <a:ext cx="8369300" cy="2905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US" altLang="en-US" sz="4000" b="1">
                <a:solidFill>
                  <a:schemeClr val="tx2"/>
                </a:solidFill>
              </a:rPr>
              <a:t>Refugee Health in Philadelphia</a:t>
            </a:r>
            <a:endParaRPr lang="en-US" altLang="en-US" sz="4000">
              <a:solidFill>
                <a:schemeClr val="tx2"/>
              </a:solidFill>
            </a:endParaRPr>
          </a:p>
        </p:txBody>
      </p:sp>
      <p:sp>
        <p:nvSpPr>
          <p:cNvPr id="3" name="Subtitle 2">
            <a:extLst>
              <a:ext uri="{FF2B5EF4-FFF2-40B4-BE49-F238E27FC236}">
                <a16:creationId xmlns:a16="http://schemas.microsoft.com/office/drawing/2014/main" id="{BD0B3302-EEC5-8625-3FA8-A6AE210A01A9}"/>
              </a:ext>
            </a:extLst>
          </p:cNvPr>
          <p:cNvSpPr>
            <a:spLocks noGrp="1"/>
          </p:cNvSpPr>
          <p:nvPr>
            <p:ph type="subTitle" idx="1"/>
          </p:nvPr>
        </p:nvSpPr>
        <p:spPr>
          <a:xfrm>
            <a:off x="752475" y="5064125"/>
            <a:ext cx="7294563" cy="1089025"/>
          </a:xfrm>
        </p:spPr>
        <p:txBody>
          <a:bodyPr rtlCol="0">
            <a:normAutofit fontScale="25000" lnSpcReduction="20000"/>
          </a:bodyPr>
          <a:lstStyle/>
          <a:p>
            <a:pPr eaLnBrk="1" fontAlgn="auto" hangingPunct="1">
              <a:spcBef>
                <a:spcPts val="0"/>
              </a:spcBef>
              <a:spcAft>
                <a:spcPts val="0"/>
              </a:spcAft>
              <a:buFont typeface="Arial" charset="0"/>
              <a:buNone/>
              <a:defRPr/>
            </a:pPr>
            <a:r>
              <a:rPr lang="en-US" sz="6400" dirty="0">
                <a:ea typeface="ＭＳ Ｐゴシック" charset="0"/>
              </a:rPr>
              <a:t>Marc Altshuler, MD</a:t>
            </a:r>
          </a:p>
          <a:p>
            <a:pPr eaLnBrk="1" fontAlgn="auto" hangingPunct="1">
              <a:spcBef>
                <a:spcPts val="0"/>
              </a:spcBef>
              <a:spcAft>
                <a:spcPts val="0"/>
              </a:spcAft>
              <a:buFont typeface="Arial" charset="0"/>
              <a:buNone/>
              <a:defRPr/>
            </a:pPr>
            <a:r>
              <a:rPr lang="en-US" sz="6400" dirty="0">
                <a:ea typeface="ＭＳ Ｐゴシック" charset="0"/>
              </a:rPr>
              <a:t>Professor, Department of Family and Community Medicine</a:t>
            </a:r>
          </a:p>
          <a:p>
            <a:pPr eaLnBrk="1" fontAlgn="auto" hangingPunct="1">
              <a:spcBef>
                <a:spcPts val="0"/>
              </a:spcBef>
              <a:spcAft>
                <a:spcPts val="0"/>
              </a:spcAft>
              <a:buFont typeface="Arial" charset="0"/>
              <a:buNone/>
              <a:defRPr/>
            </a:pPr>
            <a:r>
              <a:rPr lang="en-US" sz="6400" dirty="0">
                <a:ea typeface="ＭＳ Ｐゴシック" charset="0"/>
              </a:rPr>
              <a:t>Director, Jefferson’s Center for Refugee and Immigrant Health</a:t>
            </a:r>
          </a:p>
          <a:p>
            <a:pPr eaLnBrk="1" fontAlgn="auto" hangingPunct="1">
              <a:spcBef>
                <a:spcPts val="0"/>
              </a:spcBef>
              <a:spcAft>
                <a:spcPts val="0"/>
              </a:spcAft>
              <a:buFont typeface="Arial" charset="0"/>
              <a:buNone/>
              <a:defRPr/>
            </a:pPr>
            <a:r>
              <a:rPr lang="en-US" sz="6400" dirty="0">
                <a:ea typeface="ＭＳ Ｐゴシック" charset="0"/>
              </a:rPr>
              <a:t>Thomas Jefferson University</a:t>
            </a:r>
          </a:p>
          <a:p>
            <a:pPr eaLnBrk="1" fontAlgn="auto" hangingPunct="1">
              <a:spcBef>
                <a:spcPts val="0"/>
              </a:spcBef>
              <a:spcAft>
                <a:spcPts val="0"/>
              </a:spcAft>
              <a:buFont typeface="Arial" charset="0"/>
              <a:buNone/>
              <a:defRPr/>
            </a:pPr>
            <a:endParaRPr lang="en-US" sz="4800" dirty="0">
              <a:ea typeface="ＭＳ Ｐゴシック" charset="0"/>
            </a:endParaRPr>
          </a:p>
          <a:p>
            <a:pPr eaLnBrk="1" fontAlgn="auto" hangingPunct="1">
              <a:spcBef>
                <a:spcPts val="0"/>
              </a:spcBef>
              <a:spcAft>
                <a:spcPts val="0"/>
              </a:spcAft>
              <a:buFont typeface="Arial" charset="0"/>
              <a:buNone/>
              <a:defRPr/>
            </a:pPr>
            <a:endParaRPr lang="en-US" dirty="0">
              <a:ea typeface="ＭＳ Ｐゴシック" charset="0"/>
            </a:endParaRPr>
          </a:p>
        </p:txBody>
      </p:sp>
      <p:pic>
        <p:nvPicPr>
          <p:cNvPr id="26627" name="Picture 13" descr="ref4.jpg">
            <a:extLst>
              <a:ext uri="{FF2B5EF4-FFF2-40B4-BE49-F238E27FC236}">
                <a16:creationId xmlns:a16="http://schemas.microsoft.com/office/drawing/2014/main" id="{1AC35488-DCFC-71DA-9BAE-A9CB127BAA1D}"/>
              </a:ext>
            </a:extLst>
          </p:cNvPr>
          <p:cNvPicPr>
            <a:picLocks noChangeAspect="1"/>
          </p:cNvPicPr>
          <p:nvPr/>
        </p:nvPicPr>
        <p:blipFill>
          <a:blip r:embed="rId2">
            <a:extLst>
              <a:ext uri="{28A0092B-C50C-407E-A947-70E740481C1C}">
                <a14:useLocalDpi xmlns:a14="http://schemas.microsoft.com/office/drawing/2010/main" val="0"/>
              </a:ext>
            </a:extLst>
          </a:blip>
          <a:srcRect r="13092"/>
          <a:stretch>
            <a:fillRect/>
          </a:stretch>
        </p:blipFill>
        <p:spPr bwMode="auto">
          <a:xfrm>
            <a:off x="109538" y="1568450"/>
            <a:ext cx="4462462"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7" descr="IMG_2869">
            <a:extLst>
              <a:ext uri="{FF2B5EF4-FFF2-40B4-BE49-F238E27FC236}">
                <a16:creationId xmlns:a16="http://schemas.microsoft.com/office/drawing/2014/main" id="{552163D2-838C-9A3D-27DF-DFAA725E9D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1538" y="1568450"/>
            <a:ext cx="4462462"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2" descr="ref3.jpg">
            <a:extLst>
              <a:ext uri="{FF2B5EF4-FFF2-40B4-BE49-F238E27FC236}">
                <a16:creationId xmlns:a16="http://schemas.microsoft.com/office/drawing/2014/main" id="{BC1A1B6C-13FE-75F6-49B0-7BE66F035CD8}"/>
              </a:ext>
            </a:extLst>
          </p:cNvPr>
          <p:cNvPicPr>
            <a:picLocks noChangeAspect="1"/>
          </p:cNvPicPr>
          <p:nvPr/>
        </p:nvPicPr>
        <p:blipFill>
          <a:blip r:embed="rId2">
            <a:extLst>
              <a:ext uri="{28A0092B-C50C-407E-A947-70E740481C1C}">
                <a14:useLocalDpi xmlns:a14="http://schemas.microsoft.com/office/drawing/2010/main" val="0"/>
              </a:ext>
            </a:extLst>
          </a:blip>
          <a:srcRect l="17345"/>
          <a:stretch>
            <a:fillRect/>
          </a:stretch>
        </p:blipFill>
        <p:spPr bwMode="auto">
          <a:xfrm>
            <a:off x="5291138" y="3716338"/>
            <a:ext cx="3538537"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Title 1">
            <a:extLst>
              <a:ext uri="{FF2B5EF4-FFF2-40B4-BE49-F238E27FC236}">
                <a16:creationId xmlns:a16="http://schemas.microsoft.com/office/drawing/2014/main" id="{9A27CE5F-96C1-74D2-6F3D-DB526CE059B0}"/>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t>What does a refugee look like?</a:t>
            </a:r>
          </a:p>
        </p:txBody>
      </p:sp>
      <p:pic>
        <p:nvPicPr>
          <p:cNvPr id="27651" name="Picture 10" descr="ref1.jpg">
            <a:extLst>
              <a:ext uri="{FF2B5EF4-FFF2-40B4-BE49-F238E27FC236}">
                <a16:creationId xmlns:a16="http://schemas.microsoft.com/office/drawing/2014/main" id="{38DD13E9-8D4D-0776-964A-A3709947259D}"/>
              </a:ext>
            </a:extLst>
          </p:cNvPr>
          <p:cNvPicPr>
            <a:picLocks noChangeAspect="1"/>
          </p:cNvPicPr>
          <p:nvPr/>
        </p:nvPicPr>
        <p:blipFill>
          <a:blip r:embed="rId3">
            <a:extLst>
              <a:ext uri="{28A0092B-C50C-407E-A947-70E740481C1C}">
                <a14:useLocalDpi xmlns:a14="http://schemas.microsoft.com/office/drawing/2010/main" val="0"/>
              </a:ext>
            </a:extLst>
          </a:blip>
          <a:srcRect r="13049"/>
          <a:stretch>
            <a:fillRect/>
          </a:stretch>
        </p:blipFill>
        <p:spPr bwMode="auto">
          <a:xfrm>
            <a:off x="633413" y="1023938"/>
            <a:ext cx="31750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descr="End violence and serious human rights violations against Afghan refugees -  Amnesty International">
            <a:extLst>
              <a:ext uri="{FF2B5EF4-FFF2-40B4-BE49-F238E27FC236}">
                <a16:creationId xmlns:a16="http://schemas.microsoft.com/office/drawing/2014/main" id="{98A11369-2508-FD0F-4D58-FBB7C00990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413" y="3687763"/>
            <a:ext cx="4459287"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a Refugee? Definition and Meaning ...">
            <a:extLst>
              <a:ext uri="{FF2B5EF4-FFF2-40B4-BE49-F238E27FC236}">
                <a16:creationId xmlns:a16="http://schemas.microsoft.com/office/drawing/2014/main" id="{B1EE708D-50C3-7DBA-8C6F-7ADEA86D99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0663" y="1054100"/>
            <a:ext cx="4799012"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Einstein.jpg">
            <a:extLst>
              <a:ext uri="{FF2B5EF4-FFF2-40B4-BE49-F238E27FC236}">
                <a16:creationId xmlns:a16="http://schemas.microsoft.com/office/drawing/2014/main" id="{857C886F-DD2B-4282-D30E-6902D6EEB0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05313" cy="382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1" descr="steve jobs.jpg">
            <a:extLst>
              <a:ext uri="{FF2B5EF4-FFF2-40B4-BE49-F238E27FC236}">
                <a16:creationId xmlns:a16="http://schemas.microsoft.com/office/drawing/2014/main" id="{D24C32C2-D4BC-3758-1128-F00122D7DB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05313" y="0"/>
            <a:ext cx="4738687" cy="312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9" descr="Do you know which famous people were refugees? Take the quiz. | The IRC">
            <a:extLst>
              <a:ext uri="{FF2B5EF4-FFF2-40B4-BE49-F238E27FC236}">
                <a16:creationId xmlns:a16="http://schemas.microsoft.com/office/drawing/2014/main" id="{67B8A631-69D6-A2EF-7E33-0622E60A0B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5313" y="3128963"/>
            <a:ext cx="4738687"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10" descr="Famous Refugees - GEOGRAPHY FOR 2026 &amp; BEYOND">
            <a:extLst>
              <a:ext uri="{FF2B5EF4-FFF2-40B4-BE49-F238E27FC236}">
                <a16:creationId xmlns:a16="http://schemas.microsoft.com/office/drawing/2014/main" id="{5D2E6948-DC6B-B0A3-3EA6-DEE9522080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49625"/>
            <a:ext cx="4405313"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anne frank.jpeg">
            <a:extLst>
              <a:ext uri="{FF2B5EF4-FFF2-40B4-BE49-F238E27FC236}">
                <a16:creationId xmlns:a16="http://schemas.microsoft.com/office/drawing/2014/main" id="{4D06B8D5-F5DA-795C-CAB1-07A62A22EA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638" y="676275"/>
            <a:ext cx="8594725"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3">
            <a:extLst>
              <a:ext uri="{FF2B5EF4-FFF2-40B4-BE49-F238E27FC236}">
                <a16:creationId xmlns:a16="http://schemas.microsoft.com/office/drawing/2014/main" id="{76E76910-58E2-CBCD-DEB7-E153F237C8CF}"/>
              </a:ext>
            </a:extLst>
          </p:cNvPr>
          <p:cNvSpPr>
            <a:spLocks noGrp="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a:extLst>
              <a:ext uri="{FF2B5EF4-FFF2-40B4-BE49-F238E27FC236}">
                <a16:creationId xmlns:a16="http://schemas.microsoft.com/office/drawing/2014/main" id="{0099FFED-CF22-1797-8E63-F0885EDEDCCC}"/>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b="1"/>
              <a:t>Objectives</a:t>
            </a:r>
          </a:p>
        </p:txBody>
      </p:sp>
      <p:graphicFrame>
        <p:nvGraphicFramePr>
          <p:cNvPr id="30724" name="Content Placeholder 2">
            <a:extLst>
              <a:ext uri="{FF2B5EF4-FFF2-40B4-BE49-F238E27FC236}">
                <a16:creationId xmlns:a16="http://schemas.microsoft.com/office/drawing/2014/main" id="{3D5E5DE7-664C-3790-4E6D-A524C7CF826E}"/>
              </a:ext>
            </a:extLst>
          </p:cNvPr>
          <p:cNvGraphicFramePr>
            <a:graphicFrameLocks noGrp="1"/>
          </p:cNvGraphicFramePr>
          <p:nvPr>
            <p:ph idx="1"/>
          </p:nvPr>
        </p:nvGraphicFramePr>
        <p:xfrm>
          <a:off x="609600" y="1066800"/>
          <a:ext cx="8229600" cy="4914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5E39F43B-822C-D8EF-FB74-0D22575704F8}"/>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en-US" sz="2700">
                <a:latin typeface="Calibri" panose="020F0502020204030204" pitchFamily="34" charset="0"/>
              </a:rPr>
              <a:t>How it all started….UNHCR</a:t>
            </a:r>
          </a:p>
        </p:txBody>
      </p:sp>
      <p:pic>
        <p:nvPicPr>
          <p:cNvPr id="31746" name="Content Placeholder 3" descr="UNHCR.jpg">
            <a:extLst>
              <a:ext uri="{FF2B5EF4-FFF2-40B4-BE49-F238E27FC236}">
                <a16:creationId xmlns:a16="http://schemas.microsoft.com/office/drawing/2014/main" id="{0B7DADB9-D0EB-BA7D-5D17-313B595044B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433888" y="893763"/>
            <a:ext cx="4710112" cy="3111500"/>
          </a:xfrm>
        </p:spPr>
      </p:pic>
      <p:sp>
        <p:nvSpPr>
          <p:cNvPr id="4099" name="Rectangle 3">
            <a:extLst>
              <a:ext uri="{FF2B5EF4-FFF2-40B4-BE49-F238E27FC236}">
                <a16:creationId xmlns:a16="http://schemas.microsoft.com/office/drawing/2014/main" id="{AF5B19D9-056A-A594-D6BA-E2D5026AE37D}"/>
              </a:ext>
            </a:extLst>
          </p:cNvPr>
          <p:cNvSpPr>
            <a:spLocks noGrp="1"/>
          </p:cNvSpPr>
          <p:nvPr>
            <p:ph sz="half" idx="2"/>
          </p:nvPr>
        </p:nvSpPr>
        <p:spPr>
          <a:xfrm>
            <a:off x="5184775" y="1066800"/>
            <a:ext cx="3851275" cy="4918075"/>
          </a:xfrm>
        </p:spPr>
        <p:txBody>
          <a:bodyPr rtlCol="0">
            <a:normAutofit/>
          </a:bodyPr>
          <a:lstStyle/>
          <a:p>
            <a:pPr marL="0" indent="0" eaLnBrk="1" fontAlgn="auto" hangingPunct="1">
              <a:spcBef>
                <a:spcPts val="0"/>
              </a:spcBef>
              <a:spcAft>
                <a:spcPts val="0"/>
              </a:spcAft>
              <a:buFont typeface="Arial" charset="0"/>
              <a:buNone/>
              <a:defRPr/>
            </a:pPr>
            <a:endParaRPr lang="en-US" dirty="0">
              <a:ea typeface="ＭＳ Ｐゴシック" charset="0"/>
              <a:cs typeface="Arial" charset="0"/>
            </a:endParaRPr>
          </a:p>
          <a:p>
            <a:pPr marL="0" indent="0" eaLnBrk="1" fontAlgn="auto" hangingPunct="1">
              <a:spcBef>
                <a:spcPts val="0"/>
              </a:spcBef>
              <a:spcAft>
                <a:spcPts val="0"/>
              </a:spcAft>
              <a:buFont typeface="Arial" charset="0"/>
              <a:buNone/>
              <a:defRPr/>
            </a:pPr>
            <a:endParaRPr lang="en-US" dirty="0">
              <a:ea typeface="ＭＳ Ｐゴシック" charset="0"/>
              <a:cs typeface="Arial" charset="0"/>
            </a:endParaRPr>
          </a:p>
          <a:p>
            <a:pPr marL="182880" indent="-182880" eaLnBrk="1" fontAlgn="auto" hangingPunct="1">
              <a:spcBef>
                <a:spcPts val="0"/>
              </a:spcBef>
              <a:spcAft>
                <a:spcPts val="0"/>
              </a:spcAft>
              <a:buFont typeface="Arial" charset="0"/>
              <a:buChar char="•"/>
              <a:defRPr/>
            </a:pPr>
            <a:endParaRPr lang="en-US" dirty="0">
              <a:ea typeface="ＭＳ Ｐゴシック" charset="0"/>
            </a:endParaRPr>
          </a:p>
        </p:txBody>
      </p:sp>
      <p:sp>
        <p:nvSpPr>
          <p:cNvPr id="3" name="TextBox 2">
            <a:extLst>
              <a:ext uri="{FF2B5EF4-FFF2-40B4-BE49-F238E27FC236}">
                <a16:creationId xmlns:a16="http://schemas.microsoft.com/office/drawing/2014/main" id="{305BE6DC-039B-4096-4BE9-38D58267524D}"/>
              </a:ext>
            </a:extLst>
          </p:cNvPr>
          <p:cNvSpPr txBox="1"/>
          <p:nvPr/>
        </p:nvSpPr>
        <p:spPr>
          <a:xfrm>
            <a:off x="731838" y="893763"/>
            <a:ext cx="3594100" cy="4708525"/>
          </a:xfrm>
          <a:prstGeom prst="rect">
            <a:avLst/>
          </a:prstGeom>
          <a:noFill/>
        </p:spPr>
        <p:txBody>
          <a:bodyPr>
            <a:spAutoFit/>
          </a:bodyPr>
          <a:lstStyle/>
          <a:p>
            <a:pPr indent="-154781" defTabSz="609585" eaLnBrk="1" fontAlgn="auto" hangingPunct="1">
              <a:spcAft>
                <a:spcPts val="0"/>
              </a:spcAft>
              <a:defRPr/>
            </a:pPr>
            <a:endParaRPr lang="en-US" sz="2000" dirty="0">
              <a:latin typeface="Trebuchet MS" charset="0"/>
              <a:ea typeface="ＭＳ Ｐゴシック" charset="0"/>
              <a:cs typeface="Times New Roman" charset="0"/>
            </a:endParaRPr>
          </a:p>
          <a:p>
            <a:pPr indent="-154781" defTabSz="609585" eaLnBrk="1" fontAlgn="auto" hangingPunct="1">
              <a:spcAft>
                <a:spcPts val="0"/>
              </a:spcAft>
              <a:defRPr/>
            </a:pPr>
            <a:r>
              <a:rPr lang="en-US" sz="2000" dirty="0">
                <a:latin typeface="Trebuchet MS" charset="0"/>
                <a:ea typeface="ＭＳ Ｐゴシック" charset="0"/>
                <a:cs typeface="Times New Roman" charset="0"/>
              </a:rPr>
              <a:t>Following World War II, the United Nations High Commissioner for Refugees (</a:t>
            </a:r>
            <a:r>
              <a:rPr lang="en-US" sz="2000" b="1" dirty="0">
                <a:latin typeface="Trebuchet MS" charset="0"/>
                <a:ea typeface="ＭＳ Ｐゴシック" charset="0"/>
                <a:cs typeface="Times New Roman" charset="0"/>
              </a:rPr>
              <a:t>UNHCR</a:t>
            </a:r>
            <a:r>
              <a:rPr lang="en-US" sz="2000" dirty="0">
                <a:latin typeface="Trebuchet MS" charset="0"/>
                <a:ea typeface="ＭＳ Ｐゴシック" charset="0"/>
                <a:cs typeface="Times New Roman" charset="0"/>
              </a:rPr>
              <a:t>) was formed in 1950 to help the millions of Europeans who fled Europe and lost their homes.</a:t>
            </a:r>
          </a:p>
          <a:p>
            <a:pPr defTabSz="609585" eaLnBrk="1" fontAlgn="auto" hangingPunct="1">
              <a:spcAft>
                <a:spcPts val="0"/>
              </a:spcAft>
              <a:defRPr/>
            </a:pPr>
            <a:endParaRPr lang="en-US" sz="2000" dirty="0">
              <a:latin typeface="Trebuchet MS" charset="0"/>
              <a:ea typeface="ＭＳ Ｐゴシック" charset="0"/>
              <a:cs typeface="Times New Roman" charset="0"/>
            </a:endParaRPr>
          </a:p>
          <a:p>
            <a:pPr defTabSz="609585" eaLnBrk="1" fontAlgn="auto" hangingPunct="1">
              <a:spcAft>
                <a:spcPts val="0"/>
              </a:spcAft>
              <a:defRPr/>
            </a:pPr>
            <a:r>
              <a:rPr lang="en-US" sz="2000" dirty="0">
                <a:latin typeface="Trebuchet MS" charset="0"/>
                <a:ea typeface="ＭＳ Ｐゴシック" charset="0"/>
                <a:cs typeface="Times New Roman" charset="0"/>
              </a:rPr>
              <a:t>They were given 3 years to complete their work and then disband.</a:t>
            </a:r>
          </a:p>
          <a:p>
            <a:pPr marL="85725" defTabSz="609585" eaLnBrk="1" fontAlgn="auto" hangingPunct="1">
              <a:spcAft>
                <a:spcPts val="0"/>
              </a:spcAft>
              <a:defRPr/>
            </a:pPr>
            <a:endParaRPr lang="en-US" sz="2000" dirty="0">
              <a:latin typeface="Trebuchet MS" charset="0"/>
              <a:ea typeface="ＭＳ Ｐゴシック" charset="0"/>
              <a:cs typeface="Arial" charset="0"/>
            </a:endParaRPr>
          </a:p>
          <a:p>
            <a:pPr defTabSz="609585" eaLnBrk="1" fontAlgn="auto" hangingPunct="1">
              <a:spcAft>
                <a:spcPts val="0"/>
              </a:spcAft>
              <a:defRPr/>
            </a:pPr>
            <a:r>
              <a:rPr lang="en-US" sz="2000" dirty="0">
                <a:latin typeface="Trebuchet MS" charset="0"/>
                <a:ea typeface="ＭＳ Ｐゴシック" charset="0"/>
                <a:cs typeface="Arial" charset="0"/>
              </a:rPr>
              <a:t>70+ years later, the UNHCR is still in existence.</a:t>
            </a:r>
          </a:p>
        </p:txBody>
      </p:sp>
      <p:pic>
        <p:nvPicPr>
          <p:cNvPr id="31749" name="Picture 1" descr="Refugees | UNHCR">
            <a:extLst>
              <a:ext uri="{FF2B5EF4-FFF2-40B4-BE49-F238E27FC236}">
                <a16:creationId xmlns:a16="http://schemas.microsoft.com/office/drawing/2014/main" id="{4463CD41-7AF9-097B-5157-C743887F0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888" y="4113213"/>
            <a:ext cx="4710112" cy="24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649A83C9-9091-AC49-62B2-75CDB82A5BF5}"/>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en-US"/>
              <a:t>UNHCR 2026</a:t>
            </a:r>
          </a:p>
        </p:txBody>
      </p:sp>
      <p:sp>
        <p:nvSpPr>
          <p:cNvPr id="32770" name="Slide Number Placeholder 6">
            <a:extLst>
              <a:ext uri="{FF2B5EF4-FFF2-40B4-BE49-F238E27FC236}">
                <a16:creationId xmlns:a16="http://schemas.microsoft.com/office/drawing/2014/main" id="{7E144B8F-6EF6-DBDA-ECC8-7865074419B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bodyPr>
          <a:lstStyle>
            <a:lvl1pPr>
              <a:spcAft>
                <a:spcPts val="600"/>
              </a:spcAft>
              <a:buClr>
                <a:srgbClr val="58B7DD"/>
              </a:buClr>
              <a:buFont typeface="Arial" panose="020B0604020202020204" pitchFamily="34" charset="0"/>
              <a:buChar char="•"/>
              <a:defRPr>
                <a:solidFill>
                  <a:schemeClr val="tx1"/>
                </a:solidFill>
                <a:latin typeface="Trebuchet MS" panose="020B0703020202090204" pitchFamily="34" charset="0"/>
                <a:ea typeface="MS PGothic" panose="020B0600070205080204" pitchFamily="34" charset="-128"/>
              </a:defRPr>
            </a:lvl1pPr>
            <a:lvl2pPr marL="557213" indent="-214313">
              <a:spcAft>
                <a:spcPts val="600"/>
              </a:spcAft>
              <a:buClr>
                <a:srgbClr val="58B7DD"/>
              </a:buClr>
              <a:buFont typeface="Arial" panose="020B0604020202020204" pitchFamily="34" charset="0"/>
              <a:buChar char="•"/>
              <a:defRPr sz="1600">
                <a:solidFill>
                  <a:schemeClr val="tx1"/>
                </a:solidFill>
                <a:latin typeface="Trebuchet MS" panose="020B0703020202090204" pitchFamily="34" charset="0"/>
                <a:ea typeface="MS PGothic" panose="020B0600070205080204" pitchFamily="34" charset="-128"/>
              </a:defRPr>
            </a:lvl2pPr>
            <a:lvl3pPr marL="857250" indent="-171450">
              <a:spcAft>
                <a:spcPts val="600"/>
              </a:spcAft>
              <a:buClr>
                <a:srgbClr val="58B7DD"/>
              </a:buClr>
              <a:buFont typeface="Arial" panose="020B0604020202020204" pitchFamily="34" charset="0"/>
              <a:buChar char="•"/>
              <a:defRPr sz="1400">
                <a:solidFill>
                  <a:schemeClr val="tx1"/>
                </a:solidFill>
                <a:latin typeface="Trebuchet MS" panose="020B0703020202090204" pitchFamily="34" charset="0"/>
                <a:ea typeface="MS PGothic" panose="020B0600070205080204" pitchFamily="34" charset="-128"/>
              </a:defRPr>
            </a:lvl3pPr>
            <a:lvl4pPr marL="1200150" indent="-171450">
              <a:spcAft>
                <a:spcPts val="600"/>
              </a:spcAft>
              <a:buClr>
                <a:srgbClr val="58B7DD"/>
              </a:buClr>
              <a:buFont typeface="Arial" panose="020B0604020202020204" pitchFamily="34" charset="0"/>
              <a:buChar char="•"/>
              <a:defRPr sz="1200">
                <a:solidFill>
                  <a:schemeClr val="tx1"/>
                </a:solidFill>
                <a:latin typeface="Trebuchet MS" panose="020B0703020202090204" pitchFamily="34" charset="0"/>
                <a:ea typeface="MS PGothic" panose="020B0600070205080204" pitchFamily="34" charset="-128"/>
              </a:defRPr>
            </a:lvl4pPr>
            <a:lvl5pPr marL="1543050" indent="-171450">
              <a:spcAft>
                <a:spcPts val="600"/>
              </a:spcAft>
              <a:buClr>
                <a:srgbClr val="58B7DD"/>
              </a:buClr>
              <a:buFont typeface="Arial" panose="020B0604020202020204" pitchFamily="34" charset="0"/>
              <a:buChar char="•"/>
              <a:defRPr sz="1000">
                <a:solidFill>
                  <a:schemeClr val="tx1"/>
                </a:solidFill>
                <a:latin typeface="Trebuchet MS" panose="020B0703020202090204" pitchFamily="34" charset="0"/>
                <a:ea typeface="MS PGothic" panose="020B0600070205080204" pitchFamily="34" charset="-128"/>
              </a:defRPr>
            </a:lvl5pPr>
            <a:lvl6pPr marL="2000250" indent="-171450" defTabSz="608013" eaLnBrk="0" fontAlgn="base" hangingPunct="0">
              <a:spcBef>
                <a:spcPct val="0"/>
              </a:spcBef>
              <a:spcAft>
                <a:spcPts val="600"/>
              </a:spcAft>
              <a:buClr>
                <a:srgbClr val="58B7DD"/>
              </a:buClr>
              <a:buFont typeface="Arial" panose="020B0604020202020204" pitchFamily="34" charset="0"/>
              <a:buChar char="•"/>
              <a:defRPr sz="1000">
                <a:solidFill>
                  <a:schemeClr val="tx1"/>
                </a:solidFill>
                <a:latin typeface="Trebuchet MS" panose="020B0703020202090204" pitchFamily="34" charset="0"/>
                <a:ea typeface="MS PGothic" panose="020B0600070205080204" pitchFamily="34" charset="-128"/>
              </a:defRPr>
            </a:lvl6pPr>
            <a:lvl7pPr marL="2457450" indent="-171450" defTabSz="608013" eaLnBrk="0" fontAlgn="base" hangingPunct="0">
              <a:spcBef>
                <a:spcPct val="0"/>
              </a:spcBef>
              <a:spcAft>
                <a:spcPts val="600"/>
              </a:spcAft>
              <a:buClr>
                <a:srgbClr val="58B7DD"/>
              </a:buClr>
              <a:buFont typeface="Arial" panose="020B0604020202020204" pitchFamily="34" charset="0"/>
              <a:buChar char="•"/>
              <a:defRPr sz="1000">
                <a:solidFill>
                  <a:schemeClr val="tx1"/>
                </a:solidFill>
                <a:latin typeface="Trebuchet MS" panose="020B0703020202090204" pitchFamily="34" charset="0"/>
                <a:ea typeface="MS PGothic" panose="020B0600070205080204" pitchFamily="34" charset="-128"/>
              </a:defRPr>
            </a:lvl7pPr>
            <a:lvl8pPr marL="2914650" indent="-171450" defTabSz="608013" eaLnBrk="0" fontAlgn="base" hangingPunct="0">
              <a:spcBef>
                <a:spcPct val="0"/>
              </a:spcBef>
              <a:spcAft>
                <a:spcPts val="600"/>
              </a:spcAft>
              <a:buClr>
                <a:srgbClr val="58B7DD"/>
              </a:buClr>
              <a:buFont typeface="Arial" panose="020B0604020202020204" pitchFamily="34" charset="0"/>
              <a:buChar char="•"/>
              <a:defRPr sz="1000">
                <a:solidFill>
                  <a:schemeClr val="tx1"/>
                </a:solidFill>
                <a:latin typeface="Trebuchet MS" panose="020B0703020202090204" pitchFamily="34" charset="0"/>
                <a:ea typeface="MS PGothic" panose="020B0600070205080204" pitchFamily="34" charset="-128"/>
              </a:defRPr>
            </a:lvl8pPr>
            <a:lvl9pPr marL="3371850" indent="-171450" defTabSz="608013" eaLnBrk="0" fontAlgn="base" hangingPunct="0">
              <a:spcBef>
                <a:spcPct val="0"/>
              </a:spcBef>
              <a:spcAft>
                <a:spcPts val="600"/>
              </a:spcAft>
              <a:buClr>
                <a:srgbClr val="58B7DD"/>
              </a:buClr>
              <a:buFont typeface="Arial" panose="020B0604020202020204" pitchFamily="34" charset="0"/>
              <a:buChar char="•"/>
              <a:defRPr sz="1000">
                <a:solidFill>
                  <a:schemeClr val="tx1"/>
                </a:solidFill>
                <a:latin typeface="Trebuchet MS" panose="020B0703020202090204" pitchFamily="34" charset="0"/>
                <a:ea typeface="MS PGothic" panose="020B0600070205080204" pitchFamily="34" charset="-128"/>
              </a:defRPr>
            </a:lvl9pPr>
          </a:lstStyle>
          <a:p>
            <a:pPr defTabSz="608013">
              <a:spcAft>
                <a:spcPct val="0"/>
              </a:spcAft>
              <a:buClrTx/>
              <a:buFontTx/>
              <a:buNone/>
            </a:pPr>
            <a:fld id="{A9D09F71-59DC-934A-B126-654A43BEA2DF}" type="slidenum">
              <a:rPr lang="en-US" altLang="en-US" sz="900" smtClean="0">
                <a:solidFill>
                  <a:srgbClr val="FFFFFF"/>
                </a:solidFill>
              </a:rPr>
              <a:pPr defTabSz="608013">
                <a:spcAft>
                  <a:spcPct val="0"/>
                </a:spcAft>
                <a:buClrTx/>
                <a:buFontTx/>
                <a:buNone/>
              </a:pPr>
              <a:t>7</a:t>
            </a:fld>
            <a:endParaRPr lang="en-US" altLang="en-US" sz="900">
              <a:solidFill>
                <a:srgbClr val="FFFFFF"/>
              </a:solidFill>
            </a:endParaRPr>
          </a:p>
        </p:txBody>
      </p:sp>
      <p:pic>
        <p:nvPicPr>
          <p:cNvPr id="32771" name="Content Placeholder 2">
            <a:extLst>
              <a:ext uri="{FF2B5EF4-FFF2-40B4-BE49-F238E27FC236}">
                <a16:creationId xmlns:a16="http://schemas.microsoft.com/office/drawing/2014/main" id="{81B602FD-A5A0-797F-88F3-DECB69966584}"/>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42900" y="1000125"/>
            <a:ext cx="4333875" cy="2879725"/>
          </a:xfrm>
        </p:spPr>
      </p:pic>
      <p:sp>
        <p:nvSpPr>
          <p:cNvPr id="20482" name="Text Placeholder 2">
            <a:extLst>
              <a:ext uri="{FF2B5EF4-FFF2-40B4-BE49-F238E27FC236}">
                <a16:creationId xmlns:a16="http://schemas.microsoft.com/office/drawing/2014/main" id="{AE33783F-670A-A733-CF77-70186A13B7D1}"/>
              </a:ext>
            </a:extLst>
          </p:cNvPr>
          <p:cNvSpPr>
            <a:spLocks noGrp="1" noChangeArrowheads="1"/>
          </p:cNvSpPr>
          <p:nvPr>
            <p:ph sz="half" idx="4294967295"/>
          </p:nvPr>
        </p:nvSpPr>
        <p:spPr>
          <a:xfrm>
            <a:off x="4676775" y="1000125"/>
            <a:ext cx="4467225" cy="5384800"/>
          </a:xfrm>
        </p:spPr>
        <p:txBody>
          <a:bodyPr rtlCol="0">
            <a:normAutofit/>
          </a:bodyPr>
          <a:lstStyle/>
          <a:p>
            <a:pPr marL="119063" indent="-104775" eaLnBrk="1" hangingPunct="1">
              <a:spcBef>
                <a:spcPts val="0"/>
              </a:spcBef>
              <a:buFont typeface="Arial" charset="0"/>
              <a:buChar char="•"/>
              <a:defRPr/>
            </a:pPr>
            <a:r>
              <a:rPr lang="en-US" altLang="en-US" sz="1900" dirty="0">
                <a:ea typeface="ＭＳ Ｐゴシック" charset="0"/>
                <a:cs typeface="Arial" panose="020B0604020202020204" pitchFamily="34" charset="0"/>
              </a:rPr>
              <a:t>Goal to safeguard the rights and well-being of individuals forced to flee</a:t>
            </a:r>
          </a:p>
          <a:p>
            <a:pPr marL="119063" indent="-104775" eaLnBrk="1" hangingPunct="1">
              <a:spcBef>
                <a:spcPts val="0"/>
              </a:spcBef>
              <a:buFont typeface="Arial" charset="0"/>
              <a:buNone/>
              <a:defRPr/>
            </a:pPr>
            <a:endParaRPr lang="en-US" altLang="en-US" sz="1900" dirty="0">
              <a:ea typeface="ＭＳ Ｐゴシック" charset="0"/>
              <a:cs typeface="Arial" panose="020B0604020202020204" pitchFamily="34" charset="0"/>
            </a:endParaRPr>
          </a:p>
          <a:p>
            <a:pPr marL="119063" indent="-104775" eaLnBrk="1" hangingPunct="1">
              <a:spcBef>
                <a:spcPts val="0"/>
              </a:spcBef>
              <a:buFont typeface="Arial" charset="0"/>
              <a:buChar char="•"/>
              <a:defRPr/>
            </a:pPr>
            <a:r>
              <a:rPr lang="en-US" altLang="en-US" sz="1900" dirty="0">
                <a:ea typeface="ＭＳ Ｐゴシック" charset="0"/>
                <a:cs typeface="Arial" panose="020B0604020202020204" pitchFamily="34" charset="0"/>
              </a:rPr>
              <a:t>Ensures that everyone can exercise the right to seek asylum and find safe refuge in another State</a:t>
            </a:r>
          </a:p>
          <a:p>
            <a:pPr marL="119063" indent="-104775" eaLnBrk="1" hangingPunct="1">
              <a:spcBef>
                <a:spcPts val="0"/>
              </a:spcBef>
              <a:buFont typeface="Arial" charset="0"/>
              <a:buChar char="•"/>
              <a:defRPr/>
            </a:pPr>
            <a:endParaRPr lang="en-US" altLang="en-US" sz="1900" dirty="0">
              <a:ea typeface="ＭＳ Ｐゴシック" charset="0"/>
              <a:cs typeface="Arial" panose="020B0604020202020204" pitchFamily="34" charset="0"/>
            </a:endParaRPr>
          </a:p>
          <a:p>
            <a:pPr marL="119063" indent="-104775" eaLnBrk="1" hangingPunct="1">
              <a:spcBef>
                <a:spcPts val="0"/>
              </a:spcBef>
              <a:buFont typeface="Arial" charset="0"/>
              <a:buChar char="•"/>
              <a:defRPr/>
            </a:pPr>
            <a:r>
              <a:rPr lang="en-US" altLang="en-US" sz="1900" dirty="0">
                <a:ea typeface="ＭＳ Ｐゴシック" charset="0"/>
                <a:cs typeface="Arial" panose="020B0604020202020204" pitchFamily="34" charset="0"/>
              </a:rPr>
              <a:t>Today, a staff of some 19,000 people in more than 137 countries continues</a:t>
            </a:r>
          </a:p>
          <a:p>
            <a:pPr marL="119063" indent="-104775" eaLnBrk="1" hangingPunct="1">
              <a:spcBef>
                <a:spcPts val="0"/>
              </a:spcBef>
              <a:buFont typeface="Arial" charset="0"/>
              <a:buChar char="•"/>
              <a:defRPr/>
            </a:pPr>
            <a:endParaRPr lang="en-US" altLang="en-US" sz="1900" dirty="0">
              <a:ea typeface="ＭＳ Ｐゴシック" charset="0"/>
              <a:cs typeface="Arial" panose="020B0604020202020204" pitchFamily="34" charset="0"/>
            </a:endParaRPr>
          </a:p>
          <a:p>
            <a:pPr marL="119063" indent="-104775" eaLnBrk="1" hangingPunct="1">
              <a:spcBef>
                <a:spcPts val="0"/>
              </a:spcBef>
              <a:buFont typeface="Arial" charset="0"/>
              <a:buChar char="•"/>
              <a:defRPr/>
            </a:pPr>
            <a:r>
              <a:rPr lang="en-US" altLang="en-US" sz="1900" dirty="0">
                <a:ea typeface="ＭＳ Ｐゴシック" charset="0"/>
                <a:cs typeface="Arial" panose="020B0604020202020204" pitchFamily="34" charset="0"/>
              </a:rPr>
              <a:t>UNHCR has helped over 50 million refugees successfully restart their lives, and supports over 120 million displaced persons</a:t>
            </a:r>
          </a:p>
          <a:p>
            <a:pPr marL="182880" indent="-182880" eaLnBrk="1" hangingPunct="1">
              <a:spcBef>
                <a:spcPts val="0"/>
              </a:spcBef>
              <a:buFont typeface="Arial" charset="0"/>
              <a:buChar char="•"/>
              <a:defRPr/>
            </a:pPr>
            <a:r>
              <a:rPr lang="en-US" altLang="en-US" dirty="0">
                <a:cs typeface="Arial" panose="020B0604020202020204" pitchFamily="34" charset="0"/>
                <a:hlinkClick r:id="rId4"/>
              </a:rPr>
              <a:t>www.unhcr.org</a:t>
            </a:r>
            <a:endParaRPr lang="en-US" altLang="en-US" dirty="0">
              <a:cs typeface="Arial" panose="020B0604020202020204" pitchFamily="34" charset="0"/>
            </a:endParaRPr>
          </a:p>
          <a:p>
            <a:pPr marL="182880" indent="-182880" eaLnBrk="1" hangingPunct="1">
              <a:spcBef>
                <a:spcPts val="0"/>
              </a:spcBef>
              <a:buFont typeface="Arial" charset="0"/>
              <a:buChar char="•"/>
              <a:defRPr/>
            </a:pPr>
            <a:endParaRPr lang="en-US" altLang="en-US" dirty="0">
              <a:ea typeface="ＭＳ Ｐゴシック" charset="0"/>
            </a:endParaRPr>
          </a:p>
        </p:txBody>
      </p:sp>
      <p:pic>
        <p:nvPicPr>
          <p:cNvPr id="32773" name="Picture 2" descr="UNHCR | United Nations">
            <a:extLst>
              <a:ext uri="{FF2B5EF4-FFF2-40B4-BE49-F238E27FC236}">
                <a16:creationId xmlns:a16="http://schemas.microsoft.com/office/drawing/2014/main" id="{52B62321-F329-505F-25E0-FB5B184DD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 y="3763963"/>
            <a:ext cx="4333875" cy="2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a:extLst>
              <a:ext uri="{FF2B5EF4-FFF2-40B4-BE49-F238E27FC236}">
                <a16:creationId xmlns:a16="http://schemas.microsoft.com/office/drawing/2014/main" id="{BC8F5C93-E7A3-1AD9-E524-9A9304ACAB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13" y="1392238"/>
            <a:ext cx="9043987"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Title 6">
            <a:extLst>
              <a:ext uri="{FF2B5EF4-FFF2-40B4-BE49-F238E27FC236}">
                <a16:creationId xmlns:a16="http://schemas.microsoft.com/office/drawing/2014/main" id="{566DDD1D-8B13-7C28-86CD-ED936FFE2E39}"/>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Definitions: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7870090A-CAEE-A14E-9B0D-FD1ABA55C324}"/>
              </a:ext>
            </a:extLst>
          </p:cNvPr>
          <p:cNvSpPr>
            <a:spLocks noGrp="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a:p>
        </p:txBody>
      </p:sp>
      <p:pic>
        <p:nvPicPr>
          <p:cNvPr id="35842" name="Picture 3" descr="A graph of different colored columns&#10;&#10;AI-generated content may be incorrect.">
            <a:extLst>
              <a:ext uri="{FF2B5EF4-FFF2-40B4-BE49-F238E27FC236}">
                <a16:creationId xmlns:a16="http://schemas.microsoft.com/office/drawing/2014/main" id="{D14F02FB-74E2-13AE-9215-5CA7021A1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6263"/>
            <a:ext cx="9121775" cy="519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4">
            <a:extLst>
              <a:ext uri="{FF2B5EF4-FFF2-40B4-BE49-F238E27FC236}">
                <a16:creationId xmlns:a16="http://schemas.microsoft.com/office/drawing/2014/main" id="{4663E7DC-9399-3993-A3F9-C73759A16201}"/>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UNHCR Global Trends 2025 Report</a:t>
            </a:r>
          </a:p>
        </p:txBody>
      </p:sp>
      <p:pic>
        <p:nvPicPr>
          <p:cNvPr id="36866" name="Picture 3" descr="A yellow graph with black lines&#10;&#10;AI-generated content may be incorrect.">
            <a:extLst>
              <a:ext uri="{FF2B5EF4-FFF2-40B4-BE49-F238E27FC236}">
                <a16:creationId xmlns:a16="http://schemas.microsoft.com/office/drawing/2014/main" id="{89734BF6-CE09-2B5C-375F-EC37B8E53A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3663"/>
            <a:ext cx="9151938"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DC362EE6-7B7A-00A3-03E9-C68C3DB9581C}"/>
              </a:ext>
            </a:extLst>
          </p:cNvPr>
          <p:cNvSpPr>
            <a:spLocks noGrp="1" noChangeArrowheads="1"/>
          </p:cNvSpPr>
          <p:nvPr>
            <p:ph type="title"/>
          </p:nvPr>
        </p:nvSpPr>
        <p:spPr bwMode="auto">
          <a:xfrm>
            <a:off x="609600" y="304800"/>
            <a:ext cx="8534400" cy="571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rIns="91440" numCol="1" compatLnSpc="1">
            <a:prstTxWarp prst="textNoShape">
              <a:avLst/>
            </a:prstTxWarp>
          </a:bodyPr>
          <a:lstStyle/>
          <a:p>
            <a:pPr eaLnBrk="1" hangingPunct="1">
              <a:lnSpc>
                <a:spcPct val="90000"/>
              </a:lnSpc>
            </a:pPr>
            <a:r>
              <a:rPr lang="en-US" altLang="en-US" sz="3600">
                <a:solidFill>
                  <a:schemeClr val="tx1"/>
                </a:solidFill>
                <a:latin typeface="Trebuchet MS" panose="020B0703020202090204" pitchFamily="34" charset="0"/>
              </a:rPr>
              <a:t>U.S. Refugee Resettlement Program</a:t>
            </a:r>
            <a:endParaRPr lang="en-US" altLang="en-US" sz="3600">
              <a:solidFill>
                <a:schemeClr val="tx1"/>
              </a:solidFill>
              <a:latin typeface="Calibri" panose="020F0502020204030204" pitchFamily="34" charset="0"/>
            </a:endParaRPr>
          </a:p>
        </p:txBody>
      </p:sp>
      <p:pic>
        <p:nvPicPr>
          <p:cNvPr id="37890" name="Picture 2">
            <a:extLst>
              <a:ext uri="{FF2B5EF4-FFF2-40B4-BE49-F238E27FC236}">
                <a16:creationId xmlns:a16="http://schemas.microsoft.com/office/drawing/2014/main" id="{E0DCA4FE-71C9-C5BE-49B0-451EFAB71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5" y="876300"/>
            <a:ext cx="7896225"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32C9DF3A-0D59-F278-05AF-F7DA8D07258B}"/>
              </a:ext>
            </a:extLst>
          </p:cNvPr>
          <p:cNvSpPr>
            <a:spLocks noGrp="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a:p>
        </p:txBody>
      </p:sp>
      <p:pic>
        <p:nvPicPr>
          <p:cNvPr id="39938" name="Picture 3" descr="A graph with blue and orange lines&#10;&#10;AI-generated content may be incorrect.">
            <a:extLst>
              <a:ext uri="{FF2B5EF4-FFF2-40B4-BE49-F238E27FC236}">
                <a16:creationId xmlns:a16="http://schemas.microsoft.com/office/drawing/2014/main" id="{8624BB66-A517-D4FC-F0F6-C420C7DFF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CA30F60E-6E6F-FCAD-FD1A-A42B8A821E87}"/>
              </a:ext>
            </a:extLst>
          </p:cNvPr>
          <p:cNvSpPr/>
          <p:nvPr/>
        </p:nvSpPr>
        <p:spPr>
          <a:xfrm>
            <a:off x="3870721" y="1097754"/>
            <a:ext cx="1336663" cy="668331"/>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9525" tIns="9525" rIns="9525" bIns="9525" anchor="ctr"/>
          <a:lstStyle>
            <a:lvl1pPr defTabSz="889000">
              <a:defRPr>
                <a:solidFill>
                  <a:schemeClr val="tx1"/>
                </a:solidFill>
                <a:latin typeface="Arial" charset="0"/>
                <a:ea typeface="ＭＳ Ｐゴシック" charset="0"/>
                <a:cs typeface="Arial" charset="0"/>
              </a:defRPr>
            </a:lvl1pPr>
            <a:lvl2pPr marL="742950" indent="-285750" defTabSz="889000">
              <a:defRPr>
                <a:solidFill>
                  <a:schemeClr val="tx1"/>
                </a:solidFill>
                <a:latin typeface="Arial" charset="0"/>
                <a:ea typeface="Arial" charset="0"/>
                <a:cs typeface="Arial" charset="0"/>
              </a:defRPr>
            </a:lvl2pPr>
            <a:lvl3pPr marL="1143000" indent="-228600" defTabSz="889000">
              <a:defRPr>
                <a:solidFill>
                  <a:schemeClr val="tx1"/>
                </a:solidFill>
                <a:latin typeface="Arial" charset="0"/>
                <a:ea typeface="Arial" charset="0"/>
                <a:cs typeface="Arial" charset="0"/>
              </a:defRPr>
            </a:lvl3pPr>
            <a:lvl4pPr marL="1600200" indent="-228600" defTabSz="889000">
              <a:defRPr>
                <a:solidFill>
                  <a:schemeClr val="tx1"/>
                </a:solidFill>
                <a:latin typeface="Arial" charset="0"/>
                <a:ea typeface="Arial" charset="0"/>
                <a:cs typeface="Arial" charset="0"/>
              </a:defRPr>
            </a:lvl4pPr>
            <a:lvl5pPr marL="2057400" indent="-228600" defTabSz="889000">
              <a:defRPr>
                <a:solidFill>
                  <a:schemeClr val="tx1"/>
                </a:solidFill>
                <a:latin typeface="Arial" charset="0"/>
                <a:ea typeface="Arial" charset="0"/>
                <a:cs typeface="Arial" charset="0"/>
              </a:defRPr>
            </a:lvl5pPr>
            <a:lvl6pPr marL="2514600" indent="-228600" defTabSz="889000" fontAlgn="base">
              <a:spcBef>
                <a:spcPct val="0"/>
              </a:spcBef>
              <a:spcAft>
                <a:spcPct val="0"/>
              </a:spcAft>
              <a:defRPr>
                <a:solidFill>
                  <a:schemeClr val="tx1"/>
                </a:solidFill>
                <a:latin typeface="Arial" charset="0"/>
                <a:ea typeface="Arial" charset="0"/>
                <a:cs typeface="Arial" charset="0"/>
              </a:defRPr>
            </a:lvl6pPr>
            <a:lvl7pPr marL="2971800" indent="-228600" defTabSz="889000" fontAlgn="base">
              <a:spcBef>
                <a:spcPct val="0"/>
              </a:spcBef>
              <a:spcAft>
                <a:spcPct val="0"/>
              </a:spcAft>
              <a:defRPr>
                <a:solidFill>
                  <a:schemeClr val="tx1"/>
                </a:solidFill>
                <a:latin typeface="Arial" charset="0"/>
                <a:ea typeface="Arial" charset="0"/>
                <a:cs typeface="Arial" charset="0"/>
              </a:defRPr>
            </a:lvl7pPr>
            <a:lvl8pPr marL="3429000" indent="-228600" defTabSz="889000" fontAlgn="base">
              <a:spcBef>
                <a:spcPct val="0"/>
              </a:spcBef>
              <a:spcAft>
                <a:spcPct val="0"/>
              </a:spcAft>
              <a:defRPr>
                <a:solidFill>
                  <a:schemeClr val="tx1"/>
                </a:solidFill>
                <a:latin typeface="Arial" charset="0"/>
                <a:ea typeface="Arial" charset="0"/>
                <a:cs typeface="Arial" charset="0"/>
              </a:defRPr>
            </a:lvl8pPr>
            <a:lvl9pPr marL="3886200" indent="-228600" defTabSz="889000" fontAlgn="base">
              <a:spcBef>
                <a:spcPct val="0"/>
              </a:spcBef>
              <a:spcAft>
                <a:spcPct val="0"/>
              </a:spcAft>
              <a:defRPr>
                <a:solidFill>
                  <a:schemeClr val="tx1"/>
                </a:solidFill>
                <a:latin typeface="Arial" charset="0"/>
                <a:ea typeface="Arial" charset="0"/>
                <a:cs typeface="Arial" charset="0"/>
              </a:defRPr>
            </a:lvl9pPr>
          </a:lstStyle>
          <a:p>
            <a:pPr algn="ctr" eaLnBrk="1" fontAlgn="auto" hangingPunct="1">
              <a:lnSpc>
                <a:spcPct val="90000"/>
              </a:lnSpc>
              <a:spcBef>
                <a:spcPts val="0"/>
              </a:spcBef>
              <a:spcAft>
                <a:spcPct val="35000"/>
              </a:spcAft>
              <a:defRPr/>
            </a:pPr>
            <a:r>
              <a:rPr lang="en-US" sz="1650" dirty="0">
                <a:solidFill>
                  <a:srgbClr val="FFFFFF"/>
                </a:solidFill>
                <a:latin typeface="Tw Cen MT" charset="0"/>
              </a:rPr>
              <a:t>Refugee Arrives in Philadelphia</a:t>
            </a:r>
          </a:p>
        </p:txBody>
      </p:sp>
      <p:pic>
        <p:nvPicPr>
          <p:cNvPr id="40964" name="Rounded Rectangle 4">
            <a:extLst>
              <a:ext uri="{FF2B5EF4-FFF2-40B4-BE49-F238E27FC236}">
                <a16:creationId xmlns:a16="http://schemas.microsoft.com/office/drawing/2014/main" id="{3282A7C8-455F-D778-9D2E-8E918221BCD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4905375"/>
            <a:ext cx="48291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Bevel 23">
            <a:extLst>
              <a:ext uri="{FF2B5EF4-FFF2-40B4-BE49-F238E27FC236}">
                <a16:creationId xmlns:a16="http://schemas.microsoft.com/office/drawing/2014/main" id="{F7D6C18B-815F-B821-6814-8BB6618E8BA2}"/>
              </a:ext>
            </a:extLst>
          </p:cNvPr>
          <p:cNvSpPr/>
          <p:nvPr/>
        </p:nvSpPr>
        <p:spPr>
          <a:xfrm>
            <a:off x="1428750" y="1085850"/>
            <a:ext cx="1028700" cy="400050"/>
          </a:xfrm>
          <a:prstGeom prst="bevel">
            <a:avLst/>
          </a:prstGeom>
          <a:solidFill>
            <a:schemeClr val="accent4">
              <a:lumMod val="60000"/>
              <a:lumOff val="40000"/>
            </a:schemeClr>
          </a:solidFill>
          <a:scene3d>
            <a:camera prst="perspectiveAbove"/>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r>
              <a:rPr lang="en-US" sz="2100" dirty="0">
                <a:solidFill>
                  <a:srgbClr val="002060"/>
                </a:solidFill>
              </a:rPr>
              <a:t>2005</a:t>
            </a:r>
          </a:p>
        </p:txBody>
      </p:sp>
      <p:sp>
        <p:nvSpPr>
          <p:cNvPr id="6" name="Rounded Rectangle 5">
            <a:extLst>
              <a:ext uri="{FF2B5EF4-FFF2-40B4-BE49-F238E27FC236}">
                <a16:creationId xmlns:a16="http://schemas.microsoft.com/office/drawing/2014/main" id="{8B61EE65-1CD5-FE4B-9EFB-D515E67074A4}"/>
              </a:ext>
            </a:extLst>
          </p:cNvPr>
          <p:cNvSpPr/>
          <p:nvPr/>
        </p:nvSpPr>
        <p:spPr>
          <a:xfrm>
            <a:off x="3070622" y="4480322"/>
            <a:ext cx="3143250" cy="342900"/>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defTabSz="609585" eaLnBrk="1" fontAlgn="auto" hangingPunct="1">
              <a:spcBef>
                <a:spcPts val="0"/>
              </a:spcBef>
              <a:spcAft>
                <a:spcPts val="0"/>
              </a:spcAft>
              <a:defRPr/>
            </a:pPr>
            <a:r>
              <a:rPr lang="en-US" dirty="0">
                <a:solidFill>
                  <a:srgbClr val="002060"/>
                </a:solidFill>
              </a:rPr>
              <a:t>Referrals from family and friends</a:t>
            </a:r>
          </a:p>
        </p:txBody>
      </p:sp>
      <p:sp>
        <p:nvSpPr>
          <p:cNvPr id="37895" name="AutoShape 14">
            <a:extLst>
              <a:ext uri="{FF2B5EF4-FFF2-40B4-BE49-F238E27FC236}">
                <a16:creationId xmlns:a16="http://schemas.microsoft.com/office/drawing/2014/main" id="{F867E535-A382-C640-5A87-C8977FBB0C05}"/>
              </a:ext>
            </a:extLst>
          </p:cNvPr>
          <p:cNvSpPr>
            <a:spLocks noChangeArrowheads="1"/>
          </p:cNvSpPr>
          <p:nvPr/>
        </p:nvSpPr>
        <p:spPr bwMode="auto">
          <a:xfrm>
            <a:off x="1943100" y="4373563"/>
            <a:ext cx="19050" cy="225425"/>
          </a:xfrm>
          <a:prstGeom prst="bevel">
            <a:avLst>
              <a:gd name="adj" fmla="val 12500"/>
            </a:avLst>
          </a:prstGeom>
          <a:noFill/>
          <a:ln>
            <a:noFill/>
          </a:ln>
        </p:spPr>
        <p:txBody>
          <a:bodyPr wrap="none" lIns="6858" tIns="6858" rIns="6858" bIns="6858"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09585" eaLnBrk="1" hangingPunct="1">
              <a:lnSpc>
                <a:spcPct val="100000"/>
              </a:lnSpc>
              <a:spcBef>
                <a:spcPct val="0"/>
              </a:spcBef>
              <a:buFontTx/>
              <a:buNone/>
              <a:defRPr/>
            </a:pPr>
            <a:endParaRPr lang="en-US" altLang="en-US" sz="1350" dirty="0">
              <a:latin typeface="Trebuchet MS" panose="020B0703020202090204" pitchFamily="34" charset="0"/>
              <a:ea typeface="ＭＳ Ｐゴシック" charset="0"/>
              <a:cs typeface="ＭＳ Ｐゴシック" charset="0"/>
            </a:endParaRPr>
          </a:p>
        </p:txBody>
      </p:sp>
      <p:sp>
        <p:nvSpPr>
          <p:cNvPr id="37896" name="Rectangle 15">
            <a:extLst>
              <a:ext uri="{FF2B5EF4-FFF2-40B4-BE49-F238E27FC236}">
                <a16:creationId xmlns:a16="http://schemas.microsoft.com/office/drawing/2014/main" id="{C6C567BF-6D3B-B501-D88C-37873236064A}"/>
              </a:ext>
            </a:extLst>
          </p:cNvPr>
          <p:cNvSpPr>
            <a:spLocks noChangeArrowheads="1"/>
          </p:cNvSpPr>
          <p:nvPr/>
        </p:nvSpPr>
        <p:spPr bwMode="auto">
          <a:xfrm>
            <a:off x="1143000" y="5832475"/>
            <a:ext cx="14288" cy="222250"/>
          </a:xfrm>
          <a:prstGeom prst="rect">
            <a:avLst/>
          </a:prstGeom>
          <a:noFill/>
          <a:ln>
            <a:noFill/>
          </a:ln>
        </p:spPr>
        <p:txBody>
          <a:bodyPr wrap="none" lIns="6858" tIns="6858" rIns="6858" bIns="6858"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09585" eaLnBrk="1" hangingPunct="1">
              <a:lnSpc>
                <a:spcPct val="100000"/>
              </a:lnSpc>
              <a:spcBef>
                <a:spcPct val="0"/>
              </a:spcBef>
              <a:buFontTx/>
              <a:buNone/>
              <a:defRPr/>
            </a:pPr>
            <a:endParaRPr lang="en-US" altLang="en-US" sz="1350" dirty="0">
              <a:latin typeface="Trebuchet MS" panose="020B0703020202090204" pitchFamily="34" charset="0"/>
              <a:ea typeface="ＭＳ Ｐゴシック" charset="0"/>
              <a:cs typeface="ＭＳ Ｐゴシック" charset="0"/>
            </a:endParaRPr>
          </a:p>
        </p:txBody>
      </p:sp>
      <p:sp>
        <p:nvSpPr>
          <p:cNvPr id="37897" name="Rectangle 16">
            <a:extLst>
              <a:ext uri="{FF2B5EF4-FFF2-40B4-BE49-F238E27FC236}">
                <a16:creationId xmlns:a16="http://schemas.microsoft.com/office/drawing/2014/main" id="{1CE8D83C-3581-7518-21AF-9CC589DF4E20}"/>
              </a:ext>
            </a:extLst>
          </p:cNvPr>
          <p:cNvSpPr>
            <a:spLocks noChangeArrowheads="1"/>
          </p:cNvSpPr>
          <p:nvPr/>
        </p:nvSpPr>
        <p:spPr bwMode="auto">
          <a:xfrm>
            <a:off x="1657350" y="4975225"/>
            <a:ext cx="14288" cy="222250"/>
          </a:xfrm>
          <a:prstGeom prst="rect">
            <a:avLst/>
          </a:prstGeom>
          <a:noFill/>
          <a:ln>
            <a:noFill/>
          </a:ln>
        </p:spPr>
        <p:txBody>
          <a:bodyPr wrap="none" lIns="6858" tIns="6858" rIns="6858" bIns="6858"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09585" eaLnBrk="1" hangingPunct="1">
              <a:lnSpc>
                <a:spcPct val="100000"/>
              </a:lnSpc>
              <a:spcBef>
                <a:spcPct val="0"/>
              </a:spcBef>
              <a:buFontTx/>
              <a:buNone/>
              <a:defRPr/>
            </a:pPr>
            <a:endParaRPr lang="en-US" altLang="en-US" sz="1350" dirty="0">
              <a:latin typeface="Trebuchet MS" panose="020B0703020202090204" pitchFamily="34" charset="0"/>
              <a:ea typeface="ＭＳ Ｐゴシック" charset="0"/>
              <a:cs typeface="ＭＳ Ｐゴシック" charset="0"/>
            </a:endParaRPr>
          </a:p>
        </p:txBody>
      </p:sp>
      <p:grpSp>
        <p:nvGrpSpPr>
          <p:cNvPr id="40970" name="Group 17">
            <a:extLst>
              <a:ext uri="{FF2B5EF4-FFF2-40B4-BE49-F238E27FC236}">
                <a16:creationId xmlns:a16="http://schemas.microsoft.com/office/drawing/2014/main" id="{E6C27C09-5118-8CE5-315D-C22507833D6C}"/>
              </a:ext>
            </a:extLst>
          </p:cNvPr>
          <p:cNvGrpSpPr>
            <a:grpSpLocks/>
          </p:cNvGrpSpPr>
          <p:nvPr/>
        </p:nvGrpSpPr>
        <p:grpSpPr bwMode="auto">
          <a:xfrm>
            <a:off x="1885950" y="1714500"/>
            <a:ext cx="5511800" cy="1382713"/>
            <a:chOff x="624" y="720"/>
            <a:chExt cx="4629" cy="1161"/>
          </a:xfrm>
        </p:grpSpPr>
        <p:sp>
          <p:nvSpPr>
            <p:cNvPr id="31" name="Freeform 30">
              <a:extLst>
                <a:ext uri="{FF2B5EF4-FFF2-40B4-BE49-F238E27FC236}">
                  <a16:creationId xmlns:a16="http://schemas.microsoft.com/office/drawing/2014/main" id="{26AF9AB5-06BF-2F57-7F37-3D34B82C7915}"/>
                </a:ext>
              </a:extLst>
            </p:cNvPr>
            <p:cNvSpPr/>
            <p:nvPr/>
          </p:nvSpPr>
          <p:spPr bwMode="auto">
            <a:xfrm>
              <a:off x="658" y="786"/>
              <a:ext cx="1122" cy="521"/>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9525" tIns="9525" rIns="9525" bIns="9525" anchor="ctr"/>
            <a:lstStyle>
              <a:lvl1pPr defTabSz="889000">
                <a:defRPr>
                  <a:solidFill>
                    <a:schemeClr val="tx1"/>
                  </a:solidFill>
                  <a:latin typeface="Arial" charset="0"/>
                  <a:ea typeface="ＭＳ Ｐゴシック" charset="0"/>
                  <a:cs typeface="Arial" charset="0"/>
                </a:defRPr>
              </a:lvl1pPr>
              <a:lvl2pPr marL="742950" indent="-285750" defTabSz="889000">
                <a:defRPr>
                  <a:solidFill>
                    <a:schemeClr val="tx1"/>
                  </a:solidFill>
                  <a:latin typeface="Arial" charset="0"/>
                  <a:ea typeface="Arial" charset="0"/>
                  <a:cs typeface="Arial" charset="0"/>
                </a:defRPr>
              </a:lvl2pPr>
              <a:lvl3pPr marL="1143000" indent="-228600" defTabSz="889000">
                <a:defRPr>
                  <a:solidFill>
                    <a:schemeClr val="tx1"/>
                  </a:solidFill>
                  <a:latin typeface="Arial" charset="0"/>
                  <a:ea typeface="Arial" charset="0"/>
                  <a:cs typeface="Arial" charset="0"/>
                </a:defRPr>
              </a:lvl3pPr>
              <a:lvl4pPr marL="1600200" indent="-228600" defTabSz="889000">
                <a:defRPr>
                  <a:solidFill>
                    <a:schemeClr val="tx1"/>
                  </a:solidFill>
                  <a:latin typeface="Arial" charset="0"/>
                  <a:ea typeface="Arial" charset="0"/>
                  <a:cs typeface="Arial" charset="0"/>
                </a:defRPr>
              </a:lvl4pPr>
              <a:lvl5pPr marL="2057400" indent="-228600" defTabSz="889000">
                <a:defRPr>
                  <a:solidFill>
                    <a:schemeClr val="tx1"/>
                  </a:solidFill>
                  <a:latin typeface="Arial" charset="0"/>
                  <a:ea typeface="Arial" charset="0"/>
                  <a:cs typeface="Arial" charset="0"/>
                </a:defRPr>
              </a:lvl5pPr>
              <a:lvl6pPr marL="2514600" indent="-228600" defTabSz="889000" fontAlgn="base">
                <a:spcBef>
                  <a:spcPct val="0"/>
                </a:spcBef>
                <a:spcAft>
                  <a:spcPct val="0"/>
                </a:spcAft>
                <a:defRPr>
                  <a:solidFill>
                    <a:schemeClr val="tx1"/>
                  </a:solidFill>
                  <a:latin typeface="Arial" charset="0"/>
                  <a:ea typeface="Arial" charset="0"/>
                  <a:cs typeface="Arial" charset="0"/>
                </a:defRPr>
              </a:lvl6pPr>
              <a:lvl7pPr marL="2971800" indent="-228600" defTabSz="889000" fontAlgn="base">
                <a:spcBef>
                  <a:spcPct val="0"/>
                </a:spcBef>
                <a:spcAft>
                  <a:spcPct val="0"/>
                </a:spcAft>
                <a:defRPr>
                  <a:solidFill>
                    <a:schemeClr val="tx1"/>
                  </a:solidFill>
                  <a:latin typeface="Arial" charset="0"/>
                  <a:ea typeface="Arial" charset="0"/>
                  <a:cs typeface="Arial" charset="0"/>
                </a:defRPr>
              </a:lvl7pPr>
              <a:lvl8pPr marL="3429000" indent="-228600" defTabSz="889000" fontAlgn="base">
                <a:spcBef>
                  <a:spcPct val="0"/>
                </a:spcBef>
                <a:spcAft>
                  <a:spcPct val="0"/>
                </a:spcAft>
                <a:defRPr>
                  <a:solidFill>
                    <a:schemeClr val="tx1"/>
                  </a:solidFill>
                  <a:latin typeface="Arial" charset="0"/>
                  <a:ea typeface="Arial" charset="0"/>
                  <a:cs typeface="Arial" charset="0"/>
                </a:defRPr>
              </a:lvl8pPr>
              <a:lvl9pPr marL="3886200" indent="-228600" defTabSz="889000" fontAlgn="base">
                <a:spcBef>
                  <a:spcPct val="0"/>
                </a:spcBef>
                <a:spcAft>
                  <a:spcPct val="0"/>
                </a:spcAft>
                <a:defRPr>
                  <a:solidFill>
                    <a:schemeClr val="tx1"/>
                  </a:solidFill>
                  <a:latin typeface="Arial" charset="0"/>
                  <a:ea typeface="Arial" charset="0"/>
                  <a:cs typeface="Arial" charset="0"/>
                </a:defRPr>
              </a:lvl9pPr>
            </a:lstStyle>
            <a:p>
              <a:pPr algn="ctr" eaLnBrk="1" fontAlgn="auto" hangingPunct="1">
                <a:lnSpc>
                  <a:spcPct val="90000"/>
                </a:lnSpc>
                <a:spcBef>
                  <a:spcPts val="0"/>
                </a:spcBef>
                <a:spcAft>
                  <a:spcPct val="35000"/>
                </a:spcAft>
                <a:defRPr/>
              </a:pPr>
              <a:r>
                <a:rPr lang="en-US" sz="1650" dirty="0">
                  <a:solidFill>
                    <a:srgbClr val="FFFFFF"/>
                  </a:solidFill>
                  <a:latin typeface="Tw Cen MT" charset="0"/>
                </a:rPr>
                <a:t>HIAS and </a:t>
              </a:r>
            </a:p>
            <a:p>
              <a:pPr algn="ctr" eaLnBrk="1" fontAlgn="auto" hangingPunct="1">
                <a:lnSpc>
                  <a:spcPct val="90000"/>
                </a:lnSpc>
                <a:spcBef>
                  <a:spcPts val="0"/>
                </a:spcBef>
                <a:spcAft>
                  <a:spcPct val="35000"/>
                </a:spcAft>
                <a:defRPr/>
              </a:pPr>
              <a:r>
                <a:rPr lang="en-US" sz="1650" dirty="0">
                  <a:solidFill>
                    <a:srgbClr val="FFFFFF"/>
                  </a:solidFill>
                  <a:latin typeface="Tw Cen MT" charset="0"/>
                </a:rPr>
                <a:t>Council</a:t>
              </a:r>
            </a:p>
          </p:txBody>
        </p:sp>
        <p:grpSp>
          <p:nvGrpSpPr>
            <p:cNvPr id="40982" name="Freeform 31">
              <a:extLst>
                <a:ext uri="{FF2B5EF4-FFF2-40B4-BE49-F238E27FC236}">
                  <a16:creationId xmlns:a16="http://schemas.microsoft.com/office/drawing/2014/main" id="{CD5719DF-A22F-3F5A-09F9-5587DEF0ECBE}"/>
                </a:ext>
              </a:extLst>
            </p:cNvPr>
            <p:cNvGrpSpPr>
              <a:grpSpLocks/>
            </p:cNvGrpSpPr>
            <p:nvPr/>
          </p:nvGrpSpPr>
          <p:grpSpPr bwMode="auto">
            <a:xfrm>
              <a:off x="2208" y="1296"/>
              <a:ext cx="1317" cy="585"/>
              <a:chOff x="4181856" y="2255520"/>
              <a:chExt cx="2090928" cy="999744"/>
            </a:xfrm>
          </p:grpSpPr>
          <p:pic>
            <p:nvPicPr>
              <p:cNvPr id="40986" name="Freeform 31">
                <a:extLst>
                  <a:ext uri="{FF2B5EF4-FFF2-40B4-BE49-F238E27FC236}">
                    <a16:creationId xmlns:a16="http://schemas.microsoft.com/office/drawing/2014/main" id="{AF3120C8-AAB0-590B-7EE7-A451D51FFF7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1856" y="2255520"/>
                <a:ext cx="2090928" cy="99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14" name="Text Box 23">
                <a:extLst>
                  <a:ext uri="{FF2B5EF4-FFF2-40B4-BE49-F238E27FC236}">
                    <a16:creationId xmlns:a16="http://schemas.microsoft.com/office/drawing/2014/main" id="{3E5182DC-ADD8-447A-4F5D-710568AE8AC9}"/>
                  </a:ext>
                </a:extLst>
              </p:cNvPr>
              <p:cNvSpPr txBox="1">
                <a:spLocks noChangeArrowheads="1"/>
              </p:cNvSpPr>
              <p:nvPr/>
            </p:nvSpPr>
            <p:spPr bwMode="auto">
              <a:xfrm>
                <a:off x="4344662" y="2284852"/>
                <a:ext cx="1782267" cy="886127"/>
              </a:xfrm>
              <a:prstGeom prst="rect">
                <a:avLst/>
              </a:prstGeom>
              <a:noFill/>
              <a:ln>
                <a:noFill/>
              </a:ln>
            </p:spPr>
            <p:txBody>
              <a:bodyPr lIns="6858" tIns="6858" rIns="6858" bIns="6858" anchor="ctr"/>
              <a:lstStyle>
                <a:lvl1pPr defTabSz="8890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8890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8890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889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889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spcAft>
                    <a:spcPct val="35000"/>
                  </a:spcAft>
                  <a:buFontTx/>
                  <a:buNone/>
                  <a:defRPr/>
                </a:pPr>
                <a:r>
                  <a:rPr lang="en-US" altLang="en-US" sz="1650" dirty="0">
                    <a:solidFill>
                      <a:srgbClr val="FFFFFF"/>
                    </a:solidFill>
                    <a:latin typeface="Tw Cen MT" panose="020B0602020104020603" pitchFamily="34" charset="77"/>
                    <a:cs typeface="Arial" panose="020B0604020202020204" pitchFamily="34" charset="0"/>
                  </a:rPr>
                  <a:t>Nationalities Service Center</a:t>
                </a:r>
              </a:p>
            </p:txBody>
          </p:sp>
        </p:grpSp>
        <p:sp>
          <p:nvSpPr>
            <p:cNvPr id="33" name="Freeform 32">
              <a:extLst>
                <a:ext uri="{FF2B5EF4-FFF2-40B4-BE49-F238E27FC236}">
                  <a16:creationId xmlns:a16="http://schemas.microsoft.com/office/drawing/2014/main" id="{B12FAE5A-135C-C156-F9F3-FDAB7B571DA6}"/>
                </a:ext>
              </a:extLst>
            </p:cNvPr>
            <p:cNvSpPr/>
            <p:nvPr/>
          </p:nvSpPr>
          <p:spPr bwMode="auto">
            <a:xfrm>
              <a:off x="4038" y="774"/>
              <a:ext cx="1123" cy="521"/>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9525" tIns="9525" rIns="9525" bIns="9525" spcCol="1270" anchor="ctr"/>
            <a:lstStyle/>
            <a:p>
              <a:pPr algn="ctr" defTabSz="666750" eaLnBrk="1" fontAlgn="auto" hangingPunct="1">
                <a:lnSpc>
                  <a:spcPct val="90000"/>
                </a:lnSpc>
                <a:spcBef>
                  <a:spcPts val="0"/>
                </a:spcBef>
                <a:spcAft>
                  <a:spcPct val="35000"/>
                </a:spcAft>
                <a:defRPr/>
              </a:pPr>
              <a:r>
                <a:rPr lang="en-US" sz="1500" dirty="0"/>
                <a:t>Lutheran Children &amp; Family Service</a:t>
              </a:r>
            </a:p>
          </p:txBody>
        </p:sp>
      </p:grpSp>
      <p:grpSp>
        <p:nvGrpSpPr>
          <p:cNvPr id="40971" name="Group 27">
            <a:extLst>
              <a:ext uri="{FF2B5EF4-FFF2-40B4-BE49-F238E27FC236}">
                <a16:creationId xmlns:a16="http://schemas.microsoft.com/office/drawing/2014/main" id="{E7C5E27D-BCE9-6B06-D741-A06763308CF8}"/>
              </a:ext>
            </a:extLst>
          </p:cNvPr>
          <p:cNvGrpSpPr>
            <a:grpSpLocks/>
          </p:cNvGrpSpPr>
          <p:nvPr/>
        </p:nvGrpSpPr>
        <p:grpSpPr bwMode="auto">
          <a:xfrm>
            <a:off x="3543300" y="1885950"/>
            <a:ext cx="1943100" cy="481013"/>
            <a:chOff x="2016" y="864"/>
            <a:chExt cx="1632" cy="404"/>
          </a:xfrm>
        </p:grpSpPr>
        <p:pic>
          <p:nvPicPr>
            <p:cNvPr id="40973" name="Down Arrow 8">
              <a:extLst>
                <a:ext uri="{FF2B5EF4-FFF2-40B4-BE49-F238E27FC236}">
                  <a16:creationId xmlns:a16="http://schemas.microsoft.com/office/drawing/2014/main" id="{FE7384A8-7E8A-B082-DDB2-A2934DAB6F6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3254" y="874"/>
              <a:ext cx="4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1" name="Text Box 29">
              <a:extLst>
                <a:ext uri="{FF2B5EF4-FFF2-40B4-BE49-F238E27FC236}">
                  <a16:creationId xmlns:a16="http://schemas.microsoft.com/office/drawing/2014/main" id="{79B450D1-701B-15D7-B736-0B57E5A0276D}"/>
                </a:ext>
              </a:extLst>
            </p:cNvPr>
            <p:cNvSpPr txBox="1">
              <a:spLocks noChangeArrowheads="1"/>
            </p:cNvSpPr>
            <p:nvPr/>
          </p:nvSpPr>
          <p:spPr bwMode="auto">
            <a:xfrm rot="-5400000">
              <a:off x="3328" y="929"/>
              <a:ext cx="168" cy="269"/>
            </a:xfrm>
            <a:prstGeom prst="rect">
              <a:avLst/>
            </a:prstGeom>
            <a:noFill/>
            <a:ln>
              <a:noFill/>
            </a:ln>
          </p:spPr>
          <p:txBody>
            <a:bodyPr vert="eaVert"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350" dirty="0">
                <a:solidFill>
                  <a:srgbClr val="FFFFFF"/>
                </a:solidFill>
                <a:latin typeface="Tw Cen MT" panose="020B0602020104020603" pitchFamily="34" charset="77"/>
                <a:cs typeface="Arial" panose="020B0604020202020204" pitchFamily="34" charset="0"/>
              </a:endParaRPr>
            </a:p>
          </p:txBody>
        </p:sp>
        <p:grpSp>
          <p:nvGrpSpPr>
            <p:cNvPr id="40975" name="Group 30">
              <a:extLst>
                <a:ext uri="{FF2B5EF4-FFF2-40B4-BE49-F238E27FC236}">
                  <a16:creationId xmlns:a16="http://schemas.microsoft.com/office/drawing/2014/main" id="{D3DD04A2-66A9-EE66-BB5E-9E3A3297B0D1}"/>
                </a:ext>
              </a:extLst>
            </p:cNvPr>
            <p:cNvGrpSpPr>
              <a:grpSpLocks/>
            </p:cNvGrpSpPr>
            <p:nvPr/>
          </p:nvGrpSpPr>
          <p:grpSpPr bwMode="auto">
            <a:xfrm>
              <a:off x="2630" y="874"/>
              <a:ext cx="404" cy="384"/>
              <a:chOff x="2630" y="874"/>
              <a:chExt cx="404" cy="384"/>
            </a:xfrm>
          </p:grpSpPr>
          <p:pic>
            <p:nvPicPr>
              <p:cNvPr id="40977" name="Down Arrow 8">
                <a:extLst>
                  <a:ext uri="{FF2B5EF4-FFF2-40B4-BE49-F238E27FC236}">
                    <a16:creationId xmlns:a16="http://schemas.microsoft.com/office/drawing/2014/main" id="{56846BA4-1446-584A-C92A-718FCD5FC29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 y="874"/>
                <a:ext cx="4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5" name="Text Box 32">
                <a:extLst>
                  <a:ext uri="{FF2B5EF4-FFF2-40B4-BE49-F238E27FC236}">
                    <a16:creationId xmlns:a16="http://schemas.microsoft.com/office/drawing/2014/main" id="{62FD4440-AFE4-A259-419F-882F1EE9E23B}"/>
                  </a:ext>
                </a:extLst>
              </p:cNvPr>
              <p:cNvSpPr txBox="1">
                <a:spLocks noChangeArrowheads="1"/>
              </p:cNvSpPr>
              <p:nvPr/>
            </p:nvSpPr>
            <p:spPr bwMode="auto">
              <a:xfrm>
                <a:off x="2749" y="889"/>
                <a:ext cx="168" cy="268"/>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350" dirty="0">
                  <a:solidFill>
                    <a:srgbClr val="FFFFFF"/>
                  </a:solidFill>
                  <a:latin typeface="Tw Cen MT" panose="020B0602020104020603" pitchFamily="34" charset="77"/>
                  <a:cs typeface="Arial" panose="020B0604020202020204" pitchFamily="34" charset="0"/>
                </a:endParaRPr>
              </a:p>
            </p:txBody>
          </p:sp>
        </p:grpSp>
        <p:pic>
          <p:nvPicPr>
            <p:cNvPr id="40976" name="Down Arrow 8">
              <a:extLst>
                <a:ext uri="{FF2B5EF4-FFF2-40B4-BE49-F238E27FC236}">
                  <a16:creationId xmlns:a16="http://schemas.microsoft.com/office/drawing/2014/main" id="{45754BC3-D515-0093-2826-8D04313A589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006" y="874"/>
              <a:ext cx="4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2" name="Title 1">
            <a:extLst>
              <a:ext uri="{FF2B5EF4-FFF2-40B4-BE49-F238E27FC236}">
                <a16:creationId xmlns:a16="http://schemas.microsoft.com/office/drawing/2014/main" id="{CE1BBC49-403A-7F3B-C35F-FC97CA239F23}"/>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t>Refugee Health 2005</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4">
            <a:extLst>
              <a:ext uri="{FF2B5EF4-FFF2-40B4-BE49-F238E27FC236}">
                <a16:creationId xmlns:a16="http://schemas.microsoft.com/office/drawing/2014/main" id="{EE05500E-338B-D37A-6B77-BD0FB4747D50}"/>
              </a:ext>
            </a:extLst>
          </p:cNvPr>
          <p:cNvSpPr>
            <a:spLocks noGrp="1" noChangeArrowheads="1"/>
          </p:cNvSpPr>
          <p:nvPr>
            <p:ph type="title"/>
          </p:nvPr>
        </p:nvSpPr>
        <p:spPr bwMode="auto">
          <a:xfrm>
            <a:off x="0" y="304800"/>
            <a:ext cx="9144000" cy="588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rIns="91440" numCol="1" compatLnSpc="1">
            <a:prstTxWarp prst="textNoShape">
              <a:avLst/>
            </a:prstTxWarp>
          </a:bodyPr>
          <a:lstStyle/>
          <a:p>
            <a:pPr algn="ctr" eaLnBrk="1" hangingPunct="1">
              <a:lnSpc>
                <a:spcPct val="90000"/>
              </a:lnSpc>
            </a:pPr>
            <a:r>
              <a:rPr lang="en-US" altLang="en-US" sz="2800">
                <a:solidFill>
                  <a:schemeClr val="tx1"/>
                </a:solidFill>
                <a:latin typeface="Trebuchet MS" panose="020B0703020202090204" pitchFamily="34" charset="0"/>
              </a:rPr>
              <a:t>Jefferson Center for Refugee and Immigrant Health</a:t>
            </a:r>
            <a:endParaRPr lang="en-US" altLang="en-US" sz="2800" b="1">
              <a:solidFill>
                <a:schemeClr val="tx1"/>
              </a:solidFill>
              <a:latin typeface="Calibri" panose="020F0502020204030204" pitchFamily="34" charset="0"/>
            </a:endParaRPr>
          </a:p>
        </p:txBody>
      </p:sp>
      <p:pic>
        <p:nvPicPr>
          <p:cNvPr id="41986" name="Picture 4">
            <a:extLst>
              <a:ext uri="{FF2B5EF4-FFF2-40B4-BE49-F238E27FC236}">
                <a16:creationId xmlns:a16="http://schemas.microsoft.com/office/drawing/2014/main" id="{A6FCA3E1-2003-527F-9BB3-681FC09779C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09600" y="1246188"/>
            <a:ext cx="3287713" cy="4930775"/>
          </a:xfrm>
          <a:extLst>
            <a:ext uri="{91240B29-F687-4F45-9708-019B960494DF}">
              <a14:hiddenLine xmlns:a14="http://schemas.microsoft.com/office/drawing/2010/main" w="9525">
                <a:solidFill>
                  <a:srgbClr val="000000"/>
                </a:solidFill>
                <a:round/>
                <a:headEnd/>
                <a:tailEnd/>
              </a14:hiddenLine>
            </a:ext>
          </a:extLst>
        </p:spPr>
      </p:pic>
      <p:sp>
        <p:nvSpPr>
          <p:cNvPr id="41987" name="Content Placeholder 1">
            <a:extLst>
              <a:ext uri="{FF2B5EF4-FFF2-40B4-BE49-F238E27FC236}">
                <a16:creationId xmlns:a16="http://schemas.microsoft.com/office/drawing/2014/main" id="{BD957E49-53BF-6349-737B-E179F0133ED1}"/>
              </a:ext>
            </a:extLst>
          </p:cNvPr>
          <p:cNvSpPr>
            <a:spLocks noGrp="1" noChangeArrowheads="1"/>
          </p:cNvSpPr>
          <p:nvPr>
            <p:ph sz="half" idx="2"/>
          </p:nvPr>
        </p:nvSpPr>
        <p:spPr>
          <a:xfrm>
            <a:off x="0" y="1066800"/>
            <a:ext cx="8839200" cy="1001713"/>
          </a:xfrm>
        </p:spPr>
        <p:txBody>
          <a:bodyPr/>
          <a:lstStyle/>
          <a:p>
            <a:r>
              <a:rPr lang="en-US" altLang="en-US"/>
              <a:t>The mission for the Jefferson Center for Refugee and Immigrant Health is to achieve equity in healthcare access and health outcomes for newcomers in Philadelphia, including refugees, immigrants, and asylum seekers. </a:t>
            </a:r>
          </a:p>
        </p:txBody>
      </p:sp>
      <p:pic>
        <p:nvPicPr>
          <p:cNvPr id="41988" name="Picture 5" descr="photo (10)">
            <a:extLst>
              <a:ext uri="{FF2B5EF4-FFF2-40B4-BE49-F238E27FC236}">
                <a16:creationId xmlns:a16="http://schemas.microsoft.com/office/drawing/2014/main" id="{B432690A-27F3-CF42-295A-82B9C6722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6550" y="2801938"/>
            <a:ext cx="469265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B9555FA6-4F90-D531-09C4-CA9E623E83EC}"/>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latin typeface="Calibri" panose="020F0502020204030204" pitchFamily="34" charset="0"/>
              </a:rPr>
              <a:t>Refugee Resettlement Agency Responsibilities:</a:t>
            </a:r>
          </a:p>
        </p:txBody>
      </p:sp>
      <p:sp>
        <p:nvSpPr>
          <p:cNvPr id="18435" name="Rectangle 3">
            <a:extLst>
              <a:ext uri="{FF2B5EF4-FFF2-40B4-BE49-F238E27FC236}">
                <a16:creationId xmlns:a16="http://schemas.microsoft.com/office/drawing/2014/main" id="{309BA581-F947-97CF-20CA-F3E086DFD805}"/>
              </a:ext>
            </a:extLst>
          </p:cNvPr>
          <p:cNvSpPr>
            <a:spLocks noGrp="1"/>
          </p:cNvSpPr>
          <p:nvPr>
            <p:ph sz="half" idx="1"/>
          </p:nvPr>
        </p:nvSpPr>
        <p:spPr>
          <a:xfrm>
            <a:off x="609600" y="1066800"/>
            <a:ext cx="4376738" cy="4914900"/>
          </a:xfrm>
        </p:spPr>
        <p:txBody>
          <a:bodyPr rtlCol="0">
            <a:normAutofit/>
          </a:bodyPr>
          <a:lstStyle/>
          <a:p>
            <a:pPr marL="182880" indent="-182880" eaLnBrk="1" fontAlgn="auto" hangingPunct="1">
              <a:lnSpc>
                <a:spcPct val="150000"/>
              </a:lnSpc>
              <a:spcBef>
                <a:spcPts val="0"/>
              </a:spcBef>
              <a:spcAft>
                <a:spcPts val="0"/>
              </a:spcAft>
              <a:buFont typeface="Arial" charset="0"/>
              <a:buNone/>
              <a:defRPr/>
            </a:pPr>
            <a:r>
              <a:rPr lang="en-US" sz="1600" b="1" u="sng" dirty="0">
                <a:ea typeface="ＭＳ Ｐゴシック" charset="0"/>
              </a:rPr>
              <a:t>Reception Services:</a:t>
            </a:r>
          </a:p>
          <a:p>
            <a:pPr marL="228600"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Airport pickup</a:t>
            </a:r>
          </a:p>
          <a:p>
            <a:pPr marL="228600"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Housing</a:t>
            </a:r>
          </a:p>
          <a:p>
            <a:pPr marL="228600"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Hot culturally appropriate meal</a:t>
            </a:r>
          </a:p>
          <a:p>
            <a:pPr marL="228600"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Basic furnishings and household items</a:t>
            </a:r>
          </a:p>
          <a:p>
            <a:pPr marL="228600"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Culturally appropriate food staples (until food stamp case is opened)</a:t>
            </a:r>
          </a:p>
          <a:p>
            <a:pPr marL="582216" lvl="2" indent="0" eaLnBrk="1" fontAlgn="auto" hangingPunct="1">
              <a:lnSpc>
                <a:spcPct val="150000"/>
              </a:lnSpc>
              <a:spcBef>
                <a:spcPts val="0"/>
              </a:spcBef>
              <a:spcAft>
                <a:spcPts val="0"/>
              </a:spcAft>
              <a:buFont typeface="Arial" charset="0"/>
              <a:buNone/>
              <a:defRPr/>
            </a:pPr>
            <a:endParaRPr lang="en-US" sz="1800" b="1" dirty="0">
              <a:ea typeface="ＭＳ Ｐゴシック" charset="0"/>
            </a:endParaRPr>
          </a:p>
          <a:p>
            <a:pPr marL="182880" indent="-182880" eaLnBrk="1" fontAlgn="auto" hangingPunct="1">
              <a:lnSpc>
                <a:spcPct val="80000"/>
              </a:lnSpc>
              <a:spcBef>
                <a:spcPts val="0"/>
              </a:spcBef>
              <a:spcAft>
                <a:spcPts val="0"/>
              </a:spcAft>
              <a:buFont typeface="Arial" charset="0"/>
              <a:buNone/>
              <a:defRPr/>
            </a:pPr>
            <a:endParaRPr lang="en-US" sz="1200" dirty="0">
              <a:ea typeface="ＭＳ Ｐゴシック" charset="0"/>
            </a:endParaRPr>
          </a:p>
          <a:p>
            <a:pPr marL="182880" indent="-182880" eaLnBrk="1" fontAlgn="auto" hangingPunct="1">
              <a:lnSpc>
                <a:spcPct val="80000"/>
              </a:lnSpc>
              <a:spcBef>
                <a:spcPts val="0"/>
              </a:spcBef>
              <a:spcAft>
                <a:spcPts val="0"/>
              </a:spcAft>
              <a:buFont typeface="Arial" charset="0"/>
              <a:buChar char="•"/>
              <a:defRPr/>
            </a:pPr>
            <a:endParaRPr lang="en-US" sz="1050" dirty="0">
              <a:ea typeface="ＭＳ Ｐゴシック" charset="0"/>
            </a:endParaRPr>
          </a:p>
          <a:p>
            <a:pPr marL="182880" indent="-182880" eaLnBrk="1" fontAlgn="auto" hangingPunct="1">
              <a:lnSpc>
                <a:spcPct val="80000"/>
              </a:lnSpc>
              <a:spcBef>
                <a:spcPts val="0"/>
              </a:spcBef>
              <a:spcAft>
                <a:spcPts val="0"/>
              </a:spcAft>
              <a:buFont typeface="Arial" charset="0"/>
              <a:buNone/>
              <a:defRPr/>
            </a:pPr>
            <a:endParaRPr lang="en-US" sz="375" dirty="0">
              <a:ea typeface="ＭＳ Ｐゴシック" charset="0"/>
            </a:endParaRPr>
          </a:p>
          <a:p>
            <a:pPr marL="182880" indent="-182880" eaLnBrk="1" fontAlgn="auto" hangingPunct="1">
              <a:lnSpc>
                <a:spcPct val="80000"/>
              </a:lnSpc>
              <a:spcBef>
                <a:spcPts val="0"/>
              </a:spcBef>
              <a:spcAft>
                <a:spcPts val="0"/>
              </a:spcAft>
              <a:buFont typeface="Arial" charset="0"/>
              <a:buChar char="•"/>
              <a:defRPr/>
            </a:pPr>
            <a:endParaRPr lang="en-US" sz="1050" dirty="0">
              <a:ea typeface="ＭＳ Ｐゴシック" charset="0"/>
            </a:endParaRPr>
          </a:p>
          <a:p>
            <a:pPr marL="182880" indent="-182880" eaLnBrk="1" fontAlgn="auto" hangingPunct="1">
              <a:lnSpc>
                <a:spcPct val="80000"/>
              </a:lnSpc>
              <a:spcBef>
                <a:spcPts val="0"/>
              </a:spcBef>
              <a:spcAft>
                <a:spcPts val="0"/>
              </a:spcAft>
              <a:buFont typeface="Arial" charset="0"/>
              <a:buChar char="•"/>
              <a:defRPr/>
            </a:pPr>
            <a:endParaRPr lang="en-US" sz="1050" dirty="0">
              <a:ea typeface="ＭＳ Ｐゴシック" charset="0"/>
            </a:endParaRPr>
          </a:p>
        </p:txBody>
      </p:sp>
      <p:sp>
        <p:nvSpPr>
          <p:cNvPr id="54275" name="Rectangle 4">
            <a:extLst>
              <a:ext uri="{FF2B5EF4-FFF2-40B4-BE49-F238E27FC236}">
                <a16:creationId xmlns:a16="http://schemas.microsoft.com/office/drawing/2014/main" id="{C78359DD-B4C1-B8B4-460A-A57BA906E04E}"/>
              </a:ext>
            </a:extLst>
          </p:cNvPr>
          <p:cNvSpPr>
            <a:spLocks noGrp="1" noChangeArrowheads="1"/>
          </p:cNvSpPr>
          <p:nvPr>
            <p:ph sz="half" idx="2"/>
          </p:nvPr>
        </p:nvSpPr>
        <p:spPr>
          <a:xfrm>
            <a:off x="4800600" y="1066800"/>
            <a:ext cx="4038600" cy="4918075"/>
          </a:xfrm>
        </p:spPr>
        <p:txBody>
          <a:bodyPr/>
          <a:lstStyle/>
          <a:p>
            <a:pPr marL="182880" indent="-182880" eaLnBrk="1" fontAlgn="auto" hangingPunct="1">
              <a:lnSpc>
                <a:spcPct val="150000"/>
              </a:lnSpc>
              <a:spcBef>
                <a:spcPts val="0"/>
              </a:spcBef>
              <a:spcAft>
                <a:spcPts val="0"/>
              </a:spcAft>
              <a:buFont typeface="Arial" charset="0"/>
              <a:buNone/>
              <a:defRPr/>
            </a:pPr>
            <a:r>
              <a:rPr lang="en-US" sz="1600" b="1" u="sng" dirty="0">
                <a:ea typeface="ＭＳ Ｐゴシック" charset="0"/>
              </a:rPr>
              <a:t>Core Services:</a:t>
            </a:r>
          </a:p>
          <a:p>
            <a:pPr marL="88106" lvl="2" indent="176213" eaLnBrk="1" fontAlgn="auto" hangingPunct="1">
              <a:lnSpc>
                <a:spcPct val="150000"/>
              </a:lnSpc>
              <a:spcBef>
                <a:spcPts val="0"/>
              </a:spcBef>
              <a:spcAft>
                <a:spcPts val="0"/>
              </a:spcAft>
              <a:buFont typeface="Arial" charset="0"/>
              <a:buChar char="•"/>
              <a:defRPr/>
            </a:pPr>
            <a:r>
              <a:rPr lang="en-US" sz="1600" b="1" dirty="0">
                <a:ea typeface="ＭＳ Ｐゴシック" charset="0"/>
              </a:rPr>
              <a:t>Social security cards (w/in 10 days)     </a:t>
            </a:r>
          </a:p>
          <a:p>
            <a:pPr marL="88106" lvl="2" indent="176213" eaLnBrk="1" fontAlgn="auto" hangingPunct="1">
              <a:lnSpc>
                <a:spcPct val="150000"/>
              </a:lnSpc>
              <a:spcBef>
                <a:spcPts val="0"/>
              </a:spcBef>
              <a:spcAft>
                <a:spcPts val="0"/>
              </a:spcAft>
              <a:buFont typeface="Arial" charset="0"/>
              <a:buChar char="•"/>
              <a:defRPr/>
            </a:pPr>
            <a:r>
              <a:rPr lang="en-US" sz="1600" b="1" dirty="0">
                <a:ea typeface="ＭＳ Ｐゴシック" charset="0"/>
              </a:rPr>
              <a:t>Welfare benefits (w/in 10 days)</a:t>
            </a:r>
          </a:p>
          <a:p>
            <a:pPr marL="52388" lvl="2" indent="211931" eaLnBrk="1" fontAlgn="auto" hangingPunct="1">
              <a:lnSpc>
                <a:spcPct val="150000"/>
              </a:lnSpc>
              <a:spcBef>
                <a:spcPts val="0"/>
              </a:spcBef>
              <a:spcAft>
                <a:spcPts val="0"/>
              </a:spcAft>
              <a:buFont typeface="Arial" charset="0"/>
              <a:buChar char="•"/>
              <a:defRPr/>
            </a:pPr>
            <a:r>
              <a:rPr lang="en-US" sz="1600" b="1" dirty="0">
                <a:solidFill>
                  <a:srgbClr val="FF0000"/>
                </a:solidFill>
                <a:ea typeface="ＭＳ Ｐゴシック" charset="0"/>
              </a:rPr>
              <a:t>Medical screening (w/in 30 days)</a:t>
            </a:r>
          </a:p>
          <a:p>
            <a:pPr marL="52388"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Enroll children in school (w/in 30)</a:t>
            </a:r>
          </a:p>
          <a:p>
            <a:pPr marL="52388"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ESL referral (w/in 10 days)</a:t>
            </a:r>
          </a:p>
          <a:p>
            <a:pPr marL="52388"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Employment referral (w/in 10 days)</a:t>
            </a:r>
          </a:p>
          <a:p>
            <a:pPr marL="52388" lvl="2" indent="211931" eaLnBrk="1" fontAlgn="auto" hangingPunct="1">
              <a:lnSpc>
                <a:spcPct val="150000"/>
              </a:lnSpc>
              <a:spcBef>
                <a:spcPts val="0"/>
              </a:spcBef>
              <a:spcAft>
                <a:spcPts val="0"/>
              </a:spcAft>
              <a:buFont typeface="Arial" charset="0"/>
              <a:buChar char="•"/>
              <a:defRPr/>
            </a:pPr>
            <a:r>
              <a:rPr lang="en-US" sz="1600" b="1" dirty="0">
                <a:ea typeface="ＭＳ Ｐゴシック" charset="0"/>
              </a:rPr>
              <a:t>Home visits (24 hr, 30 and 90 days)</a:t>
            </a:r>
          </a:p>
          <a:p>
            <a:pPr eaLnBrk="1" hangingPunct="1">
              <a:defRPr/>
            </a:pPr>
            <a:endParaRPr lang="en-US" altLang="en-US" dirty="0"/>
          </a:p>
        </p:txBody>
      </p:sp>
      <p:sp>
        <p:nvSpPr>
          <p:cNvPr id="38916" name="Rectangle 5">
            <a:extLst>
              <a:ext uri="{FF2B5EF4-FFF2-40B4-BE49-F238E27FC236}">
                <a16:creationId xmlns:a16="http://schemas.microsoft.com/office/drawing/2014/main" id="{0CD3F24B-1BA7-2717-3726-9835D8C8E9DF}"/>
              </a:ext>
            </a:extLst>
          </p:cNvPr>
          <p:cNvSpPr>
            <a:spLocks noChangeArrowheads="1"/>
          </p:cNvSpPr>
          <p:nvPr/>
        </p:nvSpPr>
        <p:spPr bwMode="auto">
          <a:xfrm>
            <a:off x="1314450" y="2343150"/>
            <a:ext cx="6457950" cy="5080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09585" eaLnBrk="1" hangingPunct="1">
              <a:lnSpc>
                <a:spcPct val="100000"/>
              </a:lnSpc>
              <a:spcBef>
                <a:spcPct val="0"/>
              </a:spcBef>
              <a:buFontTx/>
              <a:buNone/>
              <a:defRPr/>
            </a:pPr>
            <a:endParaRPr lang="en-US" altLang="en-US" sz="1350" dirty="0">
              <a:latin typeface="Times New Roman" panose="02020603050405020304" pitchFamily="18" charset="0"/>
              <a:cs typeface="Arial" panose="020B0604020202020204" pitchFamily="34" charset="0"/>
            </a:endParaRPr>
          </a:p>
          <a:p>
            <a:pPr defTabSz="609585" eaLnBrk="1" hangingPunct="1">
              <a:lnSpc>
                <a:spcPct val="100000"/>
              </a:lnSpc>
              <a:spcBef>
                <a:spcPct val="0"/>
              </a:spcBef>
              <a:buFontTx/>
              <a:buNone/>
              <a:defRPr/>
            </a:pPr>
            <a:endParaRPr lang="en-US" altLang="en-US" sz="1350" dirty="0">
              <a:latin typeface="Times New Roman" panose="02020603050405020304" pitchFamily="18" charset="0"/>
              <a:cs typeface="Arial" panose="020B0604020202020204" pitchFamily="34" charset="0"/>
            </a:endParaRPr>
          </a:p>
        </p:txBody>
      </p:sp>
      <p:pic>
        <p:nvPicPr>
          <p:cNvPr id="43013" name="Picture 2" descr="A building with a tower&#10;&#10;AI-generated content may be incorrect.">
            <a:extLst>
              <a:ext uri="{FF2B5EF4-FFF2-40B4-BE49-F238E27FC236}">
                <a16:creationId xmlns:a16="http://schemas.microsoft.com/office/drawing/2014/main" id="{80D8B13A-2015-0E8C-EBD8-30BCB88E69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006850"/>
            <a:ext cx="8709025"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6" descr="photo (3)">
            <a:extLst>
              <a:ext uri="{FF2B5EF4-FFF2-40B4-BE49-F238E27FC236}">
                <a16:creationId xmlns:a16="http://schemas.microsoft.com/office/drawing/2014/main" id="{5CAE2E9A-8E0A-DDBE-FF34-9C265E4A6EA7}"/>
              </a:ext>
            </a:extLst>
          </p:cNvPr>
          <p:cNvPicPr>
            <a:picLocks noGrp="1" noChangeAspect="1" noChangeArrowheads="1"/>
          </p:cNvPicPr>
          <p:nvPr>
            <p:ph sz="half" idx="13"/>
          </p:nvPr>
        </p:nvPicPr>
        <p:blipFill>
          <a:blip r:embed="rId3">
            <a:extLst>
              <a:ext uri="{28A0092B-C50C-407E-A947-70E740481C1C}">
                <a14:useLocalDpi xmlns:a14="http://schemas.microsoft.com/office/drawing/2010/main" val="0"/>
              </a:ext>
            </a:extLst>
          </a:blip>
          <a:srcRect l="2629" r="12936" b="-2"/>
          <a:stretch>
            <a:fillRect/>
          </a:stretch>
        </p:blipFill>
        <p:spPr>
          <a:xfrm>
            <a:off x="457200" y="1657350"/>
            <a:ext cx="4152900" cy="3676650"/>
          </a:xfrm>
        </p:spPr>
      </p:pic>
      <p:sp>
        <p:nvSpPr>
          <p:cNvPr id="22530" name="Content Placeholder 3">
            <a:extLst>
              <a:ext uri="{FF2B5EF4-FFF2-40B4-BE49-F238E27FC236}">
                <a16:creationId xmlns:a16="http://schemas.microsoft.com/office/drawing/2014/main" id="{9DA784C2-B251-CE45-36BB-30C2919A678C}"/>
              </a:ext>
            </a:extLst>
          </p:cNvPr>
          <p:cNvSpPr>
            <a:spLocks noGrp="1" noChangeArrowheads="1"/>
          </p:cNvSpPr>
          <p:nvPr>
            <p:ph sz="half" idx="14"/>
          </p:nvPr>
        </p:nvSpPr>
        <p:spPr/>
        <p:txBody>
          <a:bodyPr>
            <a:normAutofit fontScale="92500"/>
          </a:bodyPr>
          <a:lstStyle/>
          <a:p>
            <a:pPr eaLnBrk="1" hangingPunct="1">
              <a:spcAft>
                <a:spcPct val="0"/>
              </a:spcAft>
              <a:defRPr/>
            </a:pPr>
            <a:r>
              <a:rPr lang="en-US" altLang="en-US" sz="1800" b="1" dirty="0"/>
              <a:t>2007:  </a:t>
            </a:r>
            <a:r>
              <a:rPr lang="en-US" altLang="en-US" sz="1800" dirty="0"/>
              <a:t>Partnership between Jefferson and NSC to create 1st refugee medical home in Philadelphia. </a:t>
            </a:r>
          </a:p>
          <a:p>
            <a:pPr marL="0" indent="0" eaLnBrk="1" hangingPunct="1">
              <a:spcAft>
                <a:spcPct val="0"/>
              </a:spcAft>
              <a:buFont typeface="Arial" panose="020B0604020202020204" pitchFamily="34" charset="0"/>
              <a:buNone/>
              <a:defRPr/>
            </a:pPr>
            <a:r>
              <a:rPr lang="en-US" altLang="en-US" sz="1800" dirty="0"/>
              <a:t> </a:t>
            </a:r>
          </a:p>
          <a:p>
            <a:pPr eaLnBrk="1" hangingPunct="1">
              <a:spcAft>
                <a:spcPct val="0"/>
              </a:spcAft>
              <a:defRPr/>
            </a:pPr>
            <a:r>
              <a:rPr lang="en-US" altLang="en-US" sz="1800" b="1" dirty="0"/>
              <a:t>2010:  </a:t>
            </a:r>
            <a:r>
              <a:rPr lang="en-US" altLang="en-US" sz="1800" dirty="0"/>
              <a:t>Creation of the Philadelphia Refugee Health Collaborative </a:t>
            </a:r>
          </a:p>
          <a:p>
            <a:pPr marL="0" indent="0" eaLnBrk="1" hangingPunct="1">
              <a:spcAft>
                <a:spcPct val="0"/>
              </a:spcAft>
              <a:buFont typeface="Arial" panose="020B0604020202020204" pitchFamily="34" charset="0"/>
              <a:buNone/>
              <a:defRPr/>
            </a:pPr>
            <a:endParaRPr lang="en-US" altLang="en-US" sz="1800" dirty="0"/>
          </a:p>
          <a:p>
            <a:pPr eaLnBrk="1" hangingPunct="1">
              <a:spcAft>
                <a:spcPct val="0"/>
              </a:spcAft>
              <a:defRPr/>
            </a:pPr>
            <a:r>
              <a:rPr lang="en-US" altLang="en-US" sz="1800" b="1" dirty="0"/>
              <a:t>2011:   </a:t>
            </a:r>
            <a:r>
              <a:rPr lang="en-US" altLang="en-US" sz="1800" dirty="0"/>
              <a:t>Refugee Health Partners is founded</a:t>
            </a:r>
          </a:p>
          <a:p>
            <a:pPr marL="0" indent="0" eaLnBrk="1" hangingPunct="1">
              <a:spcAft>
                <a:spcPct val="0"/>
              </a:spcAft>
              <a:buFont typeface="Arial" panose="020B0604020202020204" pitchFamily="34" charset="0"/>
              <a:buNone/>
              <a:defRPr/>
            </a:pPr>
            <a:endParaRPr lang="en-US" altLang="en-US" sz="1800" dirty="0"/>
          </a:p>
          <a:p>
            <a:pPr eaLnBrk="1" hangingPunct="1">
              <a:spcAft>
                <a:spcPct val="0"/>
              </a:spcAft>
              <a:defRPr/>
            </a:pPr>
            <a:r>
              <a:rPr lang="en-US" altLang="en-US" sz="1800" b="1" dirty="0"/>
              <a:t>2016:  </a:t>
            </a:r>
            <a:r>
              <a:rPr lang="en-US" altLang="en-US" sz="1800" dirty="0"/>
              <a:t>Designated by CDC as a Center for Excellence in Refugee Health</a:t>
            </a:r>
          </a:p>
          <a:p>
            <a:pPr marL="0" indent="0" eaLnBrk="1" hangingPunct="1">
              <a:spcAft>
                <a:spcPct val="0"/>
              </a:spcAft>
              <a:buFont typeface="Arial" panose="020B0604020202020204" pitchFamily="34" charset="0"/>
              <a:buNone/>
              <a:defRPr/>
            </a:pPr>
            <a:endParaRPr lang="en-US" altLang="en-US" sz="1800" dirty="0"/>
          </a:p>
          <a:p>
            <a:pPr eaLnBrk="1" hangingPunct="1">
              <a:spcAft>
                <a:spcPct val="0"/>
              </a:spcAft>
              <a:defRPr/>
            </a:pPr>
            <a:r>
              <a:rPr lang="en-US" altLang="en-US" sz="1800" b="1" dirty="0"/>
              <a:t>2021:  </a:t>
            </a:r>
            <a:r>
              <a:rPr lang="en-US" altLang="en-US" sz="1800" dirty="0"/>
              <a:t>Opened the Wyss Wellness Center</a:t>
            </a:r>
          </a:p>
          <a:p>
            <a:pPr marL="0" indent="0" eaLnBrk="1" hangingPunct="1">
              <a:spcAft>
                <a:spcPct val="0"/>
              </a:spcAft>
              <a:buFont typeface="Arial" panose="020B0604020202020204" pitchFamily="34" charset="0"/>
              <a:buNone/>
              <a:defRPr/>
            </a:pPr>
            <a:endParaRPr lang="en-US" altLang="en-US" sz="1800" dirty="0"/>
          </a:p>
          <a:p>
            <a:pPr eaLnBrk="1" hangingPunct="1">
              <a:spcAft>
                <a:spcPct val="0"/>
              </a:spcAft>
              <a:defRPr/>
            </a:pPr>
            <a:r>
              <a:rPr lang="en-US" altLang="en-US" sz="1800" b="1" dirty="0"/>
              <a:t>2025:  </a:t>
            </a:r>
            <a:r>
              <a:rPr lang="en-US" altLang="en-US" sz="1800" dirty="0"/>
              <a:t>5-year gift to create the Wyss Institute </a:t>
            </a:r>
            <a:endParaRPr lang="en-US" altLang="en-US" sz="1800" b="1" dirty="0"/>
          </a:p>
          <a:p>
            <a:pPr eaLnBrk="1" hangingPunct="1">
              <a:defRPr/>
            </a:pPr>
            <a:endParaRPr lang="en-US" altLang="en-US" dirty="0"/>
          </a:p>
        </p:txBody>
      </p:sp>
      <p:sp>
        <p:nvSpPr>
          <p:cNvPr id="45059" name="Title 1">
            <a:extLst>
              <a:ext uri="{FF2B5EF4-FFF2-40B4-BE49-F238E27FC236}">
                <a16:creationId xmlns:a16="http://schemas.microsoft.com/office/drawing/2014/main" id="{5D5F6644-7355-55BB-EA1A-72D69E8C781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34290" rIns="68580" bIns="34290" numCol="1" compatLnSpc="1">
            <a:prstTxWarp prst="textNoShape">
              <a:avLst/>
            </a:prstTxWarp>
          </a:bodyPr>
          <a:lstStyle/>
          <a:p>
            <a:pPr eaLnBrk="1" hangingPunct="1"/>
            <a:r>
              <a:rPr lang="en-US" altLang="en-US" sz="2000"/>
              <a:t>Timeline Highlights:</a:t>
            </a:r>
          </a:p>
        </p:txBody>
      </p:sp>
    </p:spTree>
    <p:custDataLst>
      <p:tags r:id="rId1"/>
    </p:custData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Oval 43">
            <a:extLst>
              <a:ext uri="{FF2B5EF4-FFF2-40B4-BE49-F238E27FC236}">
                <a16:creationId xmlns:a16="http://schemas.microsoft.com/office/drawing/2014/main" id="{DE48596C-69BF-6AF0-370B-29C85D121BC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3000375"/>
            <a:ext cx="23526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55">
            <a:extLst>
              <a:ext uri="{FF2B5EF4-FFF2-40B4-BE49-F238E27FC236}">
                <a16:creationId xmlns:a16="http://schemas.microsoft.com/office/drawing/2014/main" id="{2192BE52-FA3F-719C-E43C-992BC7C3D13C}"/>
              </a:ext>
            </a:extLst>
          </p:cNvPr>
          <p:cNvSpPr/>
          <p:nvPr/>
        </p:nvSpPr>
        <p:spPr bwMode="auto">
          <a:xfrm>
            <a:off x="1543050" y="1943100"/>
            <a:ext cx="6172200" cy="8572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endParaRPr lang="en-US" dirty="0"/>
          </a:p>
        </p:txBody>
      </p:sp>
      <p:cxnSp>
        <p:nvCxnSpPr>
          <p:cNvPr id="60" name="Straight Connector 59">
            <a:extLst>
              <a:ext uri="{FF2B5EF4-FFF2-40B4-BE49-F238E27FC236}">
                <a16:creationId xmlns:a16="http://schemas.microsoft.com/office/drawing/2014/main" id="{698FBE55-4A89-DFD4-D478-EA29693998A6}"/>
              </a:ext>
            </a:extLst>
          </p:cNvPr>
          <p:cNvCxnSpPr>
            <a:endCxn id="86" idx="0"/>
          </p:cNvCxnSpPr>
          <p:nvPr/>
        </p:nvCxnSpPr>
        <p:spPr>
          <a:xfrm flipH="1">
            <a:off x="4600575" y="2800350"/>
            <a:ext cx="2028825" cy="4000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3" name="Rounded Rectangle 62">
            <a:extLst>
              <a:ext uri="{FF2B5EF4-FFF2-40B4-BE49-F238E27FC236}">
                <a16:creationId xmlns:a16="http://schemas.microsoft.com/office/drawing/2014/main" id="{882B1D46-90F5-19C7-76B3-56C4CB387106}"/>
              </a:ext>
            </a:extLst>
          </p:cNvPr>
          <p:cNvSpPr/>
          <p:nvPr/>
        </p:nvSpPr>
        <p:spPr>
          <a:xfrm>
            <a:off x="1771650" y="3829050"/>
            <a:ext cx="5600700" cy="172085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endParaRPr lang="en-US" dirty="0"/>
          </a:p>
        </p:txBody>
      </p:sp>
      <p:grpSp>
        <p:nvGrpSpPr>
          <p:cNvPr id="46085" name="Group 83">
            <a:extLst>
              <a:ext uri="{FF2B5EF4-FFF2-40B4-BE49-F238E27FC236}">
                <a16:creationId xmlns:a16="http://schemas.microsoft.com/office/drawing/2014/main" id="{F92F46DF-4B22-380F-DF2F-601F7A9006F6}"/>
              </a:ext>
            </a:extLst>
          </p:cNvPr>
          <p:cNvGrpSpPr>
            <a:grpSpLocks/>
          </p:cNvGrpSpPr>
          <p:nvPr/>
        </p:nvGrpSpPr>
        <p:grpSpPr bwMode="auto">
          <a:xfrm>
            <a:off x="2857500" y="1485900"/>
            <a:ext cx="3360738" cy="455613"/>
            <a:chOff x="2372495" y="839120"/>
            <a:chExt cx="4480401" cy="608680"/>
          </a:xfrm>
        </p:grpSpPr>
        <p:sp>
          <p:nvSpPr>
            <p:cNvPr id="81" name="Down Arrow 80">
              <a:extLst>
                <a:ext uri="{FF2B5EF4-FFF2-40B4-BE49-F238E27FC236}">
                  <a16:creationId xmlns:a16="http://schemas.microsoft.com/office/drawing/2014/main" id="{8B2E177A-D3BB-4D8D-F066-4199E8E1A06A}"/>
                </a:ext>
              </a:extLst>
            </p:cNvPr>
            <p:cNvSpPr/>
            <p:nvPr/>
          </p:nvSpPr>
          <p:spPr>
            <a:xfrm>
              <a:off x="4342856" y="1295100"/>
              <a:ext cx="457141" cy="152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endParaRPr lang="en-US" dirty="0"/>
            </a:p>
          </p:txBody>
        </p:sp>
        <p:sp>
          <p:nvSpPr>
            <p:cNvPr id="82" name="Down Arrow 81">
              <a:extLst>
                <a:ext uri="{FF2B5EF4-FFF2-40B4-BE49-F238E27FC236}">
                  <a16:creationId xmlns:a16="http://schemas.microsoft.com/office/drawing/2014/main" id="{609AC700-23CB-B622-A013-1B1241F9068B}"/>
                </a:ext>
              </a:extLst>
            </p:cNvPr>
            <p:cNvSpPr/>
            <p:nvPr/>
          </p:nvSpPr>
          <p:spPr>
            <a:xfrm rot="3643788">
              <a:off x="2756339" y="461639"/>
              <a:ext cx="269345" cy="1037032"/>
            </a:xfrm>
            <a:prstGeom prst="downArrow">
              <a:avLst>
                <a:gd name="adj1" fmla="val 49297"/>
                <a:gd name="adj2" fmla="val 4769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endParaRPr lang="en-US" dirty="0"/>
            </a:p>
          </p:txBody>
        </p:sp>
        <p:sp>
          <p:nvSpPr>
            <p:cNvPr id="83" name="Down Arrow 82">
              <a:extLst>
                <a:ext uri="{FF2B5EF4-FFF2-40B4-BE49-F238E27FC236}">
                  <a16:creationId xmlns:a16="http://schemas.microsoft.com/office/drawing/2014/main" id="{BC96ABF1-3654-4CEA-CC2F-15FB25D53E48}"/>
                </a:ext>
              </a:extLst>
            </p:cNvPr>
            <p:cNvSpPr/>
            <p:nvPr/>
          </p:nvSpPr>
          <p:spPr>
            <a:xfrm rot="17609766">
              <a:off x="6110812" y="372744"/>
              <a:ext cx="275708" cy="1208460"/>
            </a:xfrm>
            <a:prstGeom prst="downArrow">
              <a:avLst>
                <a:gd name="adj1" fmla="val 49297"/>
                <a:gd name="adj2" fmla="val 4769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endParaRPr lang="en-US" dirty="0"/>
            </a:p>
          </p:txBody>
        </p:sp>
      </p:grpSp>
      <p:grpSp>
        <p:nvGrpSpPr>
          <p:cNvPr id="46086" name="Group 51">
            <a:extLst>
              <a:ext uri="{FF2B5EF4-FFF2-40B4-BE49-F238E27FC236}">
                <a16:creationId xmlns:a16="http://schemas.microsoft.com/office/drawing/2014/main" id="{0B53DB6A-76BA-7696-4B34-20ACBCB662DF}"/>
              </a:ext>
            </a:extLst>
          </p:cNvPr>
          <p:cNvGrpSpPr>
            <a:grpSpLocks/>
          </p:cNvGrpSpPr>
          <p:nvPr/>
        </p:nvGrpSpPr>
        <p:grpSpPr bwMode="auto">
          <a:xfrm>
            <a:off x="2286000" y="3943350"/>
            <a:ext cx="4514850" cy="1485900"/>
            <a:chOff x="864" y="2592"/>
            <a:chExt cx="3792" cy="1248"/>
          </a:xfrm>
        </p:grpSpPr>
        <p:sp>
          <p:nvSpPr>
            <p:cNvPr id="43036" name="Rounded Rectangle 40">
              <a:extLst>
                <a:ext uri="{FF2B5EF4-FFF2-40B4-BE49-F238E27FC236}">
                  <a16:creationId xmlns:a16="http://schemas.microsoft.com/office/drawing/2014/main" id="{65537A21-F627-3F56-7240-F3166EE6E4CC}"/>
                </a:ext>
              </a:extLst>
            </p:cNvPr>
            <p:cNvSpPr>
              <a:spLocks noChangeArrowheads="1"/>
            </p:cNvSpPr>
            <p:nvPr/>
          </p:nvSpPr>
          <p:spPr bwMode="auto">
            <a:xfrm>
              <a:off x="1920" y="2592"/>
              <a:ext cx="816"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Jefferson Family Medicine</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cs typeface="ＭＳ Ｐゴシック" charset="0"/>
                </a:rPr>
                <a:t>(NSC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p:txBody>
        </p:sp>
        <p:sp>
          <p:nvSpPr>
            <p:cNvPr id="43037" name="Rounded Rectangle 40">
              <a:extLst>
                <a:ext uri="{FF2B5EF4-FFF2-40B4-BE49-F238E27FC236}">
                  <a16:creationId xmlns:a16="http://schemas.microsoft.com/office/drawing/2014/main" id="{2D957EE5-C9FE-F641-BA7D-E4E842AF8570}"/>
                </a:ext>
              </a:extLst>
            </p:cNvPr>
            <p:cNvSpPr>
              <a:spLocks noChangeArrowheads="1"/>
            </p:cNvSpPr>
            <p:nvPr/>
          </p:nvSpPr>
          <p:spPr bwMode="auto">
            <a:xfrm>
              <a:off x="912" y="3264"/>
              <a:ext cx="816"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Penn Center for Primary Care  </a:t>
              </a:r>
              <a:br>
                <a:rPr lang="en-US" altLang="en-US" sz="1050" b="1" dirty="0">
                  <a:solidFill>
                    <a:srgbClr val="0C446A"/>
                  </a:solidFill>
                  <a:latin typeface="Trebuchet MS" panose="020B0703020202090204" pitchFamily="34" charset="0"/>
                  <a:cs typeface="ＭＳ Ｐゴシック" charset="0"/>
                </a:rPr>
              </a:br>
              <a:r>
                <a:rPr lang="en-US" altLang="en-US" sz="750" b="1" dirty="0">
                  <a:solidFill>
                    <a:srgbClr val="0C446A"/>
                  </a:solidFill>
                  <a:latin typeface="Trebuchet MS" panose="020B0703020202090204" pitchFamily="34" charset="0"/>
                  <a:cs typeface="ＭＳ Ｐゴシック" charset="0"/>
                </a:rPr>
                <a:t>(HIAS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p:txBody>
        </p:sp>
        <p:sp>
          <p:nvSpPr>
            <p:cNvPr id="43038" name="Rounded Rectangle 40">
              <a:extLst>
                <a:ext uri="{FF2B5EF4-FFF2-40B4-BE49-F238E27FC236}">
                  <a16:creationId xmlns:a16="http://schemas.microsoft.com/office/drawing/2014/main" id="{7B2A1991-48A4-BCBA-3D32-8114D5D6CB44}"/>
                </a:ext>
              </a:extLst>
            </p:cNvPr>
            <p:cNvSpPr>
              <a:spLocks noChangeArrowheads="1"/>
            </p:cNvSpPr>
            <p:nvPr/>
          </p:nvSpPr>
          <p:spPr bwMode="auto">
            <a:xfrm>
              <a:off x="3840" y="3264"/>
              <a:ext cx="816"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Einstein Pediatric Clinic</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cs typeface="ＭＳ Ｐゴシック" charset="0"/>
                </a:rPr>
                <a:t>(LCFS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p:txBody>
        </p:sp>
        <p:sp>
          <p:nvSpPr>
            <p:cNvPr id="43039" name="Rounded Rectangle 40">
              <a:extLst>
                <a:ext uri="{FF2B5EF4-FFF2-40B4-BE49-F238E27FC236}">
                  <a16:creationId xmlns:a16="http://schemas.microsoft.com/office/drawing/2014/main" id="{46DBFCFA-65DD-95D1-4512-EDF7E2AD9D02}"/>
                </a:ext>
              </a:extLst>
            </p:cNvPr>
            <p:cNvSpPr>
              <a:spLocks noChangeArrowheads="1"/>
            </p:cNvSpPr>
            <p:nvPr/>
          </p:nvSpPr>
          <p:spPr bwMode="auto">
            <a:xfrm>
              <a:off x="2880" y="3264"/>
              <a:ext cx="816"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Fairmount Primary Care Center</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cs typeface="ＭＳ Ｐゴシック" charset="0"/>
                </a:rPr>
                <a:t>(NSC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p:txBody>
        </p:sp>
        <p:sp>
          <p:nvSpPr>
            <p:cNvPr id="43040" name="Rounded Rectangle 40">
              <a:extLst>
                <a:ext uri="{FF2B5EF4-FFF2-40B4-BE49-F238E27FC236}">
                  <a16:creationId xmlns:a16="http://schemas.microsoft.com/office/drawing/2014/main" id="{BA3972FF-4819-91DC-1181-4E11A054D6EA}"/>
                </a:ext>
              </a:extLst>
            </p:cNvPr>
            <p:cNvSpPr>
              <a:spLocks noChangeArrowheads="1"/>
            </p:cNvSpPr>
            <p:nvPr/>
          </p:nvSpPr>
          <p:spPr bwMode="auto">
            <a:xfrm>
              <a:off x="2880" y="2592"/>
              <a:ext cx="816"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Drexel Women</a:t>
              </a:r>
              <a:r>
                <a:rPr lang="ja-JP" altLang="en-US" sz="1050" b="1">
                  <a:solidFill>
                    <a:srgbClr val="0C446A"/>
                  </a:solidFill>
                  <a:latin typeface="Trebuchet MS" panose="020B0703020202090204" pitchFamily="34" charset="0"/>
                  <a:ea typeface="ヒラギノ角ゴ Pro W3" pitchFamily="34" charset="-128"/>
                  <a:cs typeface="ＭＳ Ｐゴシック" charset="0"/>
                </a:rPr>
                <a:t>’</a:t>
              </a:r>
              <a:r>
                <a:rPr lang="en-US" altLang="ja-JP" sz="1050" b="1" dirty="0">
                  <a:solidFill>
                    <a:srgbClr val="0C446A"/>
                  </a:solidFill>
                  <a:latin typeface="Trebuchet MS" panose="020B0703020202090204" pitchFamily="34" charset="0"/>
                  <a:ea typeface="ヒラギノ角ゴ Pro W3" pitchFamily="34" charset="-128"/>
                  <a:cs typeface="ＭＳ Ｐゴシック" charset="0"/>
                </a:rPr>
                <a:t>s Care Center</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ea typeface="ヒラギノ角ゴ Pro W3" pitchFamily="34" charset="-128"/>
                  <a:cs typeface="ＭＳ Ｐゴシック" charset="0"/>
                </a:rPr>
                <a:t>(NSC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ea typeface="ヒラギノ角ゴ Pro W3" pitchFamily="34" charset="-128"/>
                <a:cs typeface="ＭＳ Ｐゴシック" charset="0"/>
              </a:endParaRPr>
            </a:p>
          </p:txBody>
        </p:sp>
        <p:sp>
          <p:nvSpPr>
            <p:cNvPr id="43041" name="Rounded Rectangle 40">
              <a:extLst>
                <a:ext uri="{FF2B5EF4-FFF2-40B4-BE49-F238E27FC236}">
                  <a16:creationId xmlns:a16="http://schemas.microsoft.com/office/drawing/2014/main" id="{F55504D0-089D-9F28-FFE7-54A2DF8FC204}"/>
                </a:ext>
              </a:extLst>
            </p:cNvPr>
            <p:cNvSpPr>
              <a:spLocks noChangeArrowheads="1"/>
            </p:cNvSpPr>
            <p:nvPr/>
          </p:nvSpPr>
          <p:spPr bwMode="auto">
            <a:xfrm>
              <a:off x="864" y="2592"/>
              <a:ext cx="864" cy="576"/>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Children</a:t>
              </a:r>
              <a:r>
                <a:rPr lang="ja-JP" altLang="en-US" sz="1050" b="1">
                  <a:solidFill>
                    <a:srgbClr val="0C446A"/>
                  </a:solidFill>
                  <a:latin typeface="Trebuchet MS" panose="020B0703020202090204" pitchFamily="34" charset="0"/>
                  <a:ea typeface="ヒラギノ角ゴ Pro W3" pitchFamily="34" charset="-128"/>
                  <a:cs typeface="ＭＳ Ｐゴシック" charset="0"/>
                </a:rPr>
                <a:t>’</a:t>
              </a:r>
              <a:r>
                <a:rPr lang="en-US" altLang="ja-JP" sz="1050" b="1" dirty="0">
                  <a:solidFill>
                    <a:srgbClr val="0C446A"/>
                  </a:solidFill>
                  <a:latin typeface="Trebuchet MS" panose="020B0703020202090204" pitchFamily="34" charset="0"/>
                  <a:ea typeface="ヒラギノ角ゴ Pro W3" pitchFamily="34" charset="-128"/>
                  <a:cs typeface="ＭＳ Ｐゴシック" charset="0"/>
                </a:rPr>
                <a:t>s Hospital of Philadelphia </a:t>
              </a:r>
              <a:r>
                <a:rPr lang="en-US" altLang="ja-JP" sz="750" b="1" dirty="0">
                  <a:solidFill>
                    <a:srgbClr val="0C446A"/>
                  </a:solidFill>
                  <a:latin typeface="Trebuchet MS" panose="020B0703020202090204" pitchFamily="34" charset="0"/>
                  <a:ea typeface="ヒラギノ角ゴ Pro W3" pitchFamily="34" charset="-128"/>
                  <a:cs typeface="ＭＳ Ｐゴシック" charset="0"/>
                </a:rPr>
                <a:t>(HIAS Coordinated)</a:t>
              </a:r>
              <a:endParaRPr lang="en-US" altLang="en-US" sz="750" b="1" dirty="0">
                <a:solidFill>
                  <a:srgbClr val="0C446A"/>
                </a:solidFill>
                <a:latin typeface="Trebuchet MS" panose="020B0703020202090204" pitchFamily="34" charset="0"/>
                <a:ea typeface="ヒラギノ角ゴ Pro W3" pitchFamily="34" charset="-128"/>
                <a:cs typeface="ＭＳ Ｐゴシック" charset="0"/>
              </a:endParaRPr>
            </a:p>
          </p:txBody>
        </p:sp>
      </p:grpSp>
      <p:sp>
        <p:nvSpPr>
          <p:cNvPr id="35" name="Freeform 34">
            <a:extLst>
              <a:ext uri="{FF2B5EF4-FFF2-40B4-BE49-F238E27FC236}">
                <a16:creationId xmlns:a16="http://schemas.microsoft.com/office/drawing/2014/main" id="{4E6EFB70-C7A1-2BF4-10F9-CB28437AB6D7}"/>
              </a:ext>
            </a:extLst>
          </p:cNvPr>
          <p:cNvSpPr/>
          <p:nvPr/>
        </p:nvSpPr>
        <p:spPr bwMode="auto">
          <a:xfrm>
            <a:off x="1714501" y="2057400"/>
            <a:ext cx="1337072" cy="620316"/>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9525" tIns="9525" rIns="9525" bIns="9525" anchor="ctr"/>
          <a:lstStyle/>
          <a:p>
            <a:pPr algn="ctr" defTabSz="666750" eaLnBrk="1" fontAlgn="auto" hangingPunct="1">
              <a:lnSpc>
                <a:spcPct val="60000"/>
              </a:lnSpc>
              <a:spcBef>
                <a:spcPts val="0"/>
              </a:spcBef>
              <a:spcAft>
                <a:spcPct val="35000"/>
              </a:spcAft>
              <a:defRPr/>
            </a:pPr>
            <a:r>
              <a:rPr lang="en-US" sz="1650" dirty="0">
                <a:solidFill>
                  <a:srgbClr val="FFFFFF"/>
                </a:solidFill>
                <a:cs typeface="Arial" charset="0"/>
              </a:rPr>
              <a:t>HIAS</a:t>
            </a:r>
          </a:p>
          <a:p>
            <a:pPr algn="ctr" defTabSz="666750" eaLnBrk="1" fontAlgn="auto" hangingPunct="1">
              <a:lnSpc>
                <a:spcPct val="20000"/>
              </a:lnSpc>
              <a:spcBef>
                <a:spcPts val="0"/>
              </a:spcBef>
              <a:spcAft>
                <a:spcPct val="35000"/>
              </a:spcAft>
              <a:defRPr/>
            </a:pPr>
            <a:r>
              <a:rPr lang="en-US" sz="1650" dirty="0">
                <a:solidFill>
                  <a:srgbClr val="FFFFFF"/>
                </a:solidFill>
                <a:cs typeface="Arial" charset="0"/>
              </a:rPr>
              <a:t>Pennsylvania</a:t>
            </a:r>
          </a:p>
        </p:txBody>
      </p:sp>
      <p:grpSp>
        <p:nvGrpSpPr>
          <p:cNvPr id="46090" name="Freeform 31">
            <a:extLst>
              <a:ext uri="{FF2B5EF4-FFF2-40B4-BE49-F238E27FC236}">
                <a16:creationId xmlns:a16="http://schemas.microsoft.com/office/drawing/2014/main" id="{F383759A-0BF7-01B7-F9B4-5AFE3A0C5F2B}"/>
              </a:ext>
            </a:extLst>
          </p:cNvPr>
          <p:cNvGrpSpPr>
            <a:grpSpLocks/>
          </p:cNvGrpSpPr>
          <p:nvPr/>
        </p:nvGrpSpPr>
        <p:grpSpPr bwMode="auto">
          <a:xfrm>
            <a:off x="3771900" y="2046288"/>
            <a:ext cx="1568450" cy="696912"/>
            <a:chOff x="4181856" y="2255520"/>
            <a:chExt cx="2090928" cy="999744"/>
          </a:xfrm>
        </p:grpSpPr>
        <p:pic>
          <p:nvPicPr>
            <p:cNvPr id="46107" name="Freeform 31">
              <a:extLst>
                <a:ext uri="{FF2B5EF4-FFF2-40B4-BE49-F238E27FC236}">
                  <a16:creationId xmlns:a16="http://schemas.microsoft.com/office/drawing/2014/main" id="{D7A58E6B-749A-8CD8-9E0E-1C0EBC8BD01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856" y="2255520"/>
              <a:ext cx="2090928" cy="99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5" name="Text Box 48">
              <a:extLst>
                <a:ext uri="{FF2B5EF4-FFF2-40B4-BE49-F238E27FC236}">
                  <a16:creationId xmlns:a16="http://schemas.microsoft.com/office/drawing/2014/main" id="{7501CCEB-105C-279B-ECB3-BD2FF8886082}"/>
                </a:ext>
              </a:extLst>
            </p:cNvPr>
            <p:cNvSpPr txBox="1">
              <a:spLocks noChangeArrowheads="1"/>
            </p:cNvSpPr>
            <p:nvPr/>
          </p:nvSpPr>
          <p:spPr bwMode="auto">
            <a:xfrm>
              <a:off x="4344814" y="2285124"/>
              <a:ext cx="1781945" cy="885879"/>
            </a:xfrm>
            <a:prstGeom prst="rect">
              <a:avLst/>
            </a:prstGeom>
            <a:noFill/>
            <a:ln>
              <a:noFill/>
            </a:ln>
          </p:spPr>
          <p:txBody>
            <a:bodyPr lIns="6858" tIns="6858" rIns="6858" bIns="6858" anchor="ctr"/>
            <a:lstStyle>
              <a:lvl1pPr defTabSz="8890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8890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8890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889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889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889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spcAft>
                  <a:spcPct val="35000"/>
                </a:spcAft>
                <a:buFontTx/>
                <a:buNone/>
                <a:defRPr/>
              </a:pPr>
              <a:r>
                <a:rPr lang="en-US" altLang="en-US" sz="1650" dirty="0">
                  <a:solidFill>
                    <a:srgbClr val="FFFFFF"/>
                  </a:solidFill>
                  <a:latin typeface="Arial" panose="020B0604020202020204" pitchFamily="34" charset="0"/>
                  <a:cs typeface="ＭＳ Ｐゴシック" charset="0"/>
                </a:rPr>
                <a:t>Nationalities Service Center</a:t>
              </a:r>
            </a:p>
          </p:txBody>
        </p:sp>
      </p:grpSp>
      <p:sp>
        <p:nvSpPr>
          <p:cNvPr id="39" name="Freeform 38">
            <a:extLst>
              <a:ext uri="{FF2B5EF4-FFF2-40B4-BE49-F238E27FC236}">
                <a16:creationId xmlns:a16="http://schemas.microsoft.com/office/drawing/2014/main" id="{92C3FCFB-6F39-47FC-DC80-F6AE5A6F9C8E}"/>
              </a:ext>
            </a:extLst>
          </p:cNvPr>
          <p:cNvSpPr/>
          <p:nvPr/>
        </p:nvSpPr>
        <p:spPr bwMode="auto">
          <a:xfrm>
            <a:off x="5772151" y="2065734"/>
            <a:ext cx="1657349" cy="620316"/>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lIns="9525" tIns="9525" rIns="9525" bIns="9525" anchor="ctr"/>
          <a:lstStyle/>
          <a:p>
            <a:pPr algn="ctr" defTabSz="666750" eaLnBrk="1" fontAlgn="auto" hangingPunct="1">
              <a:lnSpc>
                <a:spcPct val="90000"/>
              </a:lnSpc>
              <a:spcBef>
                <a:spcPts val="0"/>
              </a:spcBef>
              <a:spcAft>
                <a:spcPct val="35000"/>
              </a:spcAft>
              <a:defRPr/>
            </a:pPr>
            <a:r>
              <a:rPr lang="en-US" sz="1500" dirty="0">
                <a:solidFill>
                  <a:srgbClr val="FFFFFF"/>
                </a:solidFill>
              </a:rPr>
              <a:t>Lutheran Children &amp; Family Service</a:t>
            </a:r>
          </a:p>
        </p:txBody>
      </p:sp>
      <p:sp>
        <p:nvSpPr>
          <p:cNvPr id="50" name="Freeform 49">
            <a:extLst>
              <a:ext uri="{FF2B5EF4-FFF2-40B4-BE49-F238E27FC236}">
                <a16:creationId xmlns:a16="http://schemas.microsoft.com/office/drawing/2014/main" id="{4A7DC807-C240-A459-5B9F-4654018D8799}"/>
              </a:ext>
            </a:extLst>
          </p:cNvPr>
          <p:cNvSpPr/>
          <p:nvPr/>
        </p:nvSpPr>
        <p:spPr>
          <a:xfrm>
            <a:off x="3687506" y="891291"/>
            <a:ext cx="1567510" cy="732019"/>
          </a:xfrm>
          <a:custGeom>
            <a:avLst/>
            <a:gdLst>
              <a:gd name="connsiteX0" fmla="*/ 0 w 1782216"/>
              <a:gd name="connsiteY0" fmla="*/ 0 h 891108"/>
              <a:gd name="connsiteX1" fmla="*/ 1782216 w 1782216"/>
              <a:gd name="connsiteY1" fmla="*/ 0 h 891108"/>
              <a:gd name="connsiteX2" fmla="*/ 1782216 w 1782216"/>
              <a:gd name="connsiteY2" fmla="*/ 891108 h 891108"/>
              <a:gd name="connsiteX3" fmla="*/ 0 w 1782216"/>
              <a:gd name="connsiteY3" fmla="*/ 891108 h 891108"/>
              <a:gd name="connsiteX4" fmla="*/ 0 w 1782216"/>
              <a:gd name="connsiteY4" fmla="*/ 0 h 89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216" h="891108">
                <a:moveTo>
                  <a:pt x="0" y="0"/>
                </a:moveTo>
                <a:lnTo>
                  <a:pt x="1782216" y="0"/>
                </a:lnTo>
                <a:lnTo>
                  <a:pt x="1782216" y="891108"/>
                </a:lnTo>
                <a:lnTo>
                  <a:pt x="0" y="891108"/>
                </a:lnTo>
                <a:lnTo>
                  <a:pt x="0" y="0"/>
                </a:lnTo>
                <a:close/>
              </a:path>
            </a:pathLst>
          </a:custGeom>
          <a:solidFill>
            <a:srgbClr val="94B6D2"/>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9525" tIns="9525" rIns="9525" bIns="9525" anchor="ctr"/>
          <a:lstStyle/>
          <a:p>
            <a:pPr algn="ctr" defTabSz="666750" eaLnBrk="1" fontAlgn="auto" hangingPunct="1">
              <a:lnSpc>
                <a:spcPct val="90000"/>
              </a:lnSpc>
              <a:spcBef>
                <a:spcPts val="0"/>
              </a:spcBef>
              <a:spcAft>
                <a:spcPct val="35000"/>
              </a:spcAft>
              <a:defRPr/>
            </a:pPr>
            <a:r>
              <a:rPr lang="en-US" sz="1650" dirty="0">
                <a:solidFill>
                  <a:srgbClr val="FFFFFF"/>
                </a:solidFill>
                <a:ea typeface="ＭＳ Ｐゴシック"/>
                <a:cs typeface="ＭＳ Ｐゴシック"/>
              </a:rPr>
              <a:t>Refugee Arrives in Philadelphia</a:t>
            </a:r>
          </a:p>
          <a:p>
            <a:pPr algn="ctr" defTabSz="666750" eaLnBrk="1" fontAlgn="auto" hangingPunct="1">
              <a:lnSpc>
                <a:spcPct val="90000"/>
              </a:lnSpc>
              <a:spcBef>
                <a:spcPts val="0"/>
              </a:spcBef>
              <a:spcAft>
                <a:spcPct val="35000"/>
              </a:spcAft>
              <a:defRPr/>
            </a:pPr>
            <a:endParaRPr lang="en-US" sz="1500" dirty="0">
              <a:solidFill>
                <a:srgbClr val="FFFFFF"/>
              </a:solidFill>
              <a:ea typeface="ＭＳ Ｐゴシック"/>
              <a:cs typeface="ＭＳ Ｐゴシック"/>
            </a:endParaRPr>
          </a:p>
        </p:txBody>
      </p:sp>
      <p:sp>
        <p:nvSpPr>
          <p:cNvPr id="43025" name="Rounded Rectangle 40">
            <a:extLst>
              <a:ext uri="{FF2B5EF4-FFF2-40B4-BE49-F238E27FC236}">
                <a16:creationId xmlns:a16="http://schemas.microsoft.com/office/drawing/2014/main" id="{53AA5928-B36B-238C-82D5-4F03C86A46C0}"/>
              </a:ext>
            </a:extLst>
          </p:cNvPr>
          <p:cNvSpPr>
            <a:spLocks noChangeArrowheads="1"/>
          </p:cNvSpPr>
          <p:nvPr/>
        </p:nvSpPr>
        <p:spPr bwMode="auto">
          <a:xfrm>
            <a:off x="3543300" y="4743450"/>
            <a:ext cx="971550" cy="685800"/>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Nemours </a:t>
            </a:r>
          </a:p>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Pediatrics</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cs typeface="ＭＳ Ｐゴシック" charset="0"/>
              </a:rPr>
              <a:t>(NSC Coordinated)</a:t>
            </a:r>
          </a:p>
          <a:p>
            <a:pPr algn="ctr" defTabSz="609585" eaLnBrk="1" hangingPunct="1">
              <a:lnSpc>
                <a:spcPct val="100000"/>
              </a:lnSpc>
              <a:spcBef>
                <a:spcPct val="0"/>
              </a:spcBef>
              <a:buFontTx/>
              <a:buNone/>
              <a:defRPr/>
            </a:pPr>
            <a:endParaRPr lang="en-US" altLang="en-US" sz="1050" b="1" dirty="0">
              <a:solidFill>
                <a:srgbClr val="0C446A"/>
              </a:solidFill>
              <a:latin typeface="Trebuchet MS" panose="020B0703020202090204" pitchFamily="34" charset="0"/>
              <a:cs typeface="ＭＳ Ｐゴシック" charset="0"/>
            </a:endParaRPr>
          </a:p>
        </p:txBody>
      </p:sp>
      <p:sp>
        <p:nvSpPr>
          <p:cNvPr id="43026" name="Rounded Rectangle 40">
            <a:extLst>
              <a:ext uri="{FF2B5EF4-FFF2-40B4-BE49-F238E27FC236}">
                <a16:creationId xmlns:a16="http://schemas.microsoft.com/office/drawing/2014/main" id="{CF5760D6-8C69-1B84-9B37-3288B3DEEE3E}"/>
              </a:ext>
            </a:extLst>
          </p:cNvPr>
          <p:cNvSpPr>
            <a:spLocks noChangeArrowheads="1"/>
          </p:cNvSpPr>
          <p:nvPr/>
        </p:nvSpPr>
        <p:spPr bwMode="auto">
          <a:xfrm>
            <a:off x="5829300" y="3943350"/>
            <a:ext cx="971550" cy="685800"/>
          </a:xfrm>
          <a:prstGeom prst="roundRect">
            <a:avLst>
              <a:gd name="adj" fmla="val 16667"/>
            </a:avLst>
          </a:prstGeom>
          <a:solidFill>
            <a:srgbClr val="99FF66"/>
          </a:solidFill>
          <a:ln w="19050">
            <a:solidFill>
              <a:srgbClr val="6B859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609585" eaLnBrk="1" hangingPunct="1">
              <a:lnSpc>
                <a:spcPct val="100000"/>
              </a:lnSpc>
              <a:spcBef>
                <a:spcPct val="0"/>
              </a:spcBef>
              <a:buFontTx/>
              <a:buNone/>
              <a:defRPr/>
            </a:pPr>
            <a:r>
              <a:rPr lang="en-US" altLang="en-US" sz="1050" b="1" dirty="0">
                <a:solidFill>
                  <a:srgbClr val="0C446A"/>
                </a:solidFill>
                <a:latin typeface="Trebuchet MS" panose="020B0703020202090204" pitchFamily="34" charset="0"/>
                <a:cs typeface="ＭＳ Ｐゴシック" charset="0"/>
              </a:rPr>
              <a:t>Einstein Community Practice</a:t>
            </a:r>
          </a:p>
          <a:p>
            <a:pPr algn="ctr" defTabSz="609585" eaLnBrk="1" hangingPunct="1">
              <a:lnSpc>
                <a:spcPct val="100000"/>
              </a:lnSpc>
              <a:spcBef>
                <a:spcPct val="0"/>
              </a:spcBef>
              <a:buFontTx/>
              <a:buNone/>
              <a:defRPr/>
            </a:pPr>
            <a:r>
              <a:rPr lang="en-US" altLang="en-US" sz="750" b="1" dirty="0">
                <a:solidFill>
                  <a:srgbClr val="0C446A"/>
                </a:solidFill>
                <a:latin typeface="Trebuchet MS" panose="020B0703020202090204" pitchFamily="34" charset="0"/>
                <a:cs typeface="ＭＳ Ｐゴシック" charset="0"/>
              </a:rPr>
              <a:t>(LCFS Coordinated)</a:t>
            </a:r>
          </a:p>
        </p:txBody>
      </p:sp>
      <p:cxnSp>
        <p:nvCxnSpPr>
          <p:cNvPr id="41" name="Straight Connector 40">
            <a:extLst>
              <a:ext uri="{FF2B5EF4-FFF2-40B4-BE49-F238E27FC236}">
                <a16:creationId xmlns:a16="http://schemas.microsoft.com/office/drawing/2014/main" id="{5D42F611-DBC0-7A35-0138-85F2A52281F2}"/>
              </a:ext>
            </a:extLst>
          </p:cNvPr>
          <p:cNvCxnSpPr>
            <a:endCxn id="86" idx="0"/>
          </p:cNvCxnSpPr>
          <p:nvPr/>
        </p:nvCxnSpPr>
        <p:spPr>
          <a:xfrm>
            <a:off x="4572000" y="2800350"/>
            <a:ext cx="28575" cy="4000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ABFE93B-EE23-905B-E9D6-DCD2CEB06B6A}"/>
              </a:ext>
            </a:extLst>
          </p:cNvPr>
          <p:cNvCxnSpPr>
            <a:endCxn id="86" idx="0"/>
          </p:cNvCxnSpPr>
          <p:nvPr/>
        </p:nvCxnSpPr>
        <p:spPr>
          <a:xfrm>
            <a:off x="2400300" y="2800350"/>
            <a:ext cx="2200275" cy="4000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30E411-7A67-849B-622E-8166DB781B47}"/>
              </a:ext>
            </a:extLst>
          </p:cNvPr>
          <p:cNvCxnSpPr/>
          <p:nvPr/>
        </p:nvCxnSpPr>
        <p:spPr>
          <a:xfrm flipV="1">
            <a:off x="3143250" y="3543300"/>
            <a:ext cx="1428750" cy="28575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4CBB8BD-BD38-58C0-59A8-4B8EA59886C8}"/>
              </a:ext>
            </a:extLst>
          </p:cNvPr>
          <p:cNvCxnSpPr>
            <a:stCxn id="63" idx="0"/>
          </p:cNvCxnSpPr>
          <p:nvPr/>
        </p:nvCxnSpPr>
        <p:spPr>
          <a:xfrm flipV="1">
            <a:off x="4572000" y="3543300"/>
            <a:ext cx="0" cy="28575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12C1C9D-22E7-E38F-B74A-096A6C653F97}"/>
              </a:ext>
            </a:extLst>
          </p:cNvPr>
          <p:cNvCxnSpPr/>
          <p:nvPr/>
        </p:nvCxnSpPr>
        <p:spPr>
          <a:xfrm flipH="1" flipV="1">
            <a:off x="4572000" y="3543300"/>
            <a:ext cx="1657350" cy="28575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CFB30734-4532-444C-D1DF-D33E4CDCC67B}"/>
              </a:ext>
            </a:extLst>
          </p:cNvPr>
          <p:cNvSpPr/>
          <p:nvPr/>
        </p:nvSpPr>
        <p:spPr>
          <a:xfrm>
            <a:off x="3600450" y="3200400"/>
            <a:ext cx="200025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eaLnBrk="1" fontAlgn="auto" hangingPunct="1">
              <a:spcBef>
                <a:spcPts val="0"/>
              </a:spcBef>
              <a:spcAft>
                <a:spcPts val="0"/>
              </a:spcAft>
              <a:defRPr/>
            </a:pPr>
            <a:r>
              <a:rPr lang="en-US" sz="900" dirty="0">
                <a:solidFill>
                  <a:schemeClr val="bg1"/>
                </a:solidFill>
              </a:rPr>
              <a:t>Evaluation based on medical needs, geographic location and availability</a:t>
            </a:r>
          </a:p>
        </p:txBody>
      </p:sp>
      <p:pic>
        <p:nvPicPr>
          <p:cNvPr id="46105" name="Oval 31">
            <a:extLst>
              <a:ext uri="{FF2B5EF4-FFF2-40B4-BE49-F238E27FC236}">
                <a16:creationId xmlns:a16="http://schemas.microsoft.com/office/drawing/2014/main" id="{DA35408A-0F91-9B35-6539-35714A77E1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2050" y="2943225"/>
            <a:ext cx="235267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6" name="Title 1">
            <a:extLst>
              <a:ext uri="{FF2B5EF4-FFF2-40B4-BE49-F238E27FC236}">
                <a16:creationId xmlns:a16="http://schemas.microsoft.com/office/drawing/2014/main" id="{ACA36542-BA0D-A40E-3C42-A32D07EF8F2F}"/>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t>Refugee Health 2024</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a:extLst>
              <a:ext uri="{FF2B5EF4-FFF2-40B4-BE49-F238E27FC236}">
                <a16:creationId xmlns:a16="http://schemas.microsoft.com/office/drawing/2014/main" id="{1375AE4B-8053-637A-15FD-27315CFBD65D}"/>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Some patient stories:</a:t>
            </a:r>
          </a:p>
        </p:txBody>
      </p:sp>
      <p:pic>
        <p:nvPicPr>
          <p:cNvPr id="48130" name="Picture 2">
            <a:extLst>
              <a:ext uri="{FF2B5EF4-FFF2-40B4-BE49-F238E27FC236}">
                <a16:creationId xmlns:a16="http://schemas.microsoft.com/office/drawing/2014/main" id="{980CE1C5-6E4A-52C6-D39A-343113EBAE9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56200" y="1066800"/>
            <a:ext cx="3327400" cy="4914900"/>
          </a:xfrm>
          <a:extLst>
            <a:ext uri="{91240B29-F687-4F45-9708-019B960494DF}">
              <a14:hiddenLine xmlns:a14="http://schemas.microsoft.com/office/drawing/2010/main" w="9525">
                <a:solidFill>
                  <a:srgbClr val="000000"/>
                </a:solidFill>
                <a:round/>
                <a:headEnd/>
                <a:tailEnd/>
              </a14:hiddenLine>
            </a:ext>
          </a:extLst>
        </p:spPr>
      </p:pic>
      <p:pic>
        <p:nvPicPr>
          <p:cNvPr id="48131" name="Picture 4">
            <a:extLst>
              <a:ext uri="{FF2B5EF4-FFF2-40B4-BE49-F238E27FC236}">
                <a16:creationId xmlns:a16="http://schemas.microsoft.com/office/drawing/2014/main" id="{B43209B7-5252-AC5C-F856-C3E3EF82EB5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66788" y="1066800"/>
            <a:ext cx="3286125" cy="4930775"/>
          </a:xfrm>
          <a:extLs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A0193990-6FC1-F7CD-D86C-319507ED1B6B}"/>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endParaRPr lang="en-US" altLang="en-US"/>
          </a:p>
        </p:txBody>
      </p:sp>
      <p:pic>
        <p:nvPicPr>
          <p:cNvPr id="49154" name="Content Placeholder 4" descr="phone pictures 003">
            <a:extLst>
              <a:ext uri="{FF2B5EF4-FFF2-40B4-BE49-F238E27FC236}">
                <a16:creationId xmlns:a16="http://schemas.microsoft.com/office/drawing/2014/main" id="{9C65BFA1-F2DE-C1C8-3EBE-1C0AEC55AE1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58850" y="1663700"/>
            <a:ext cx="3302000" cy="3721100"/>
          </a:xfrm>
        </p:spPr>
      </p:pic>
      <p:pic>
        <p:nvPicPr>
          <p:cNvPr id="49155" name="Content Placeholder 4" descr="015">
            <a:extLst>
              <a:ext uri="{FF2B5EF4-FFF2-40B4-BE49-F238E27FC236}">
                <a16:creationId xmlns:a16="http://schemas.microsoft.com/office/drawing/2014/main" id="{8BA65819-67E6-9125-C99E-F233707FD8B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91100" y="1766888"/>
            <a:ext cx="3657600" cy="3517900"/>
          </a:xfrm>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FE8BE121-81B5-E57F-8D14-7745C0D67BF8}"/>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endParaRPr lang="en-US" altLang="en-US"/>
          </a:p>
        </p:txBody>
      </p:sp>
      <p:pic>
        <p:nvPicPr>
          <p:cNvPr id="50178" name="Picture 3" descr="potts">
            <a:extLst>
              <a:ext uri="{FF2B5EF4-FFF2-40B4-BE49-F238E27FC236}">
                <a16:creationId xmlns:a16="http://schemas.microsoft.com/office/drawing/2014/main" id="{9160EB8C-9686-FE67-8C3E-72A9AB5B9C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1087438"/>
            <a:ext cx="6748463"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Google Shape;60;p14">
            <a:extLst>
              <a:ext uri="{FF2B5EF4-FFF2-40B4-BE49-F238E27FC236}">
                <a16:creationId xmlns:a16="http://schemas.microsoft.com/office/drawing/2014/main" id="{BF7890DE-1A4B-73D2-8F8D-6451B57A33D8}"/>
              </a:ext>
            </a:extLst>
          </p:cNvPr>
          <p:cNvSpPr txBox="1">
            <a:spLocks noGrp="1"/>
          </p:cNvSpPr>
          <p:nvPr>
            <p:ph type="title"/>
          </p:nvPr>
        </p:nvSpPr>
        <p:spPr>
          <a:xfrm>
            <a:off x="311150" y="1111250"/>
            <a:ext cx="8521700" cy="571500"/>
          </a:xfrm>
        </p:spPr>
        <p:txBody>
          <a:bodyPr>
            <a:noAutofit/>
          </a:bodyPr>
          <a:lstStyle/>
          <a:p>
            <a:pPr>
              <a:buSzPts val="990"/>
              <a:defRPr/>
            </a:pPr>
            <a:r>
              <a:rPr lang="en" sz="2720" b="1" dirty="0">
                <a:latin typeface="Georgia"/>
                <a:ea typeface="Georgia"/>
                <a:cs typeface="Georgia"/>
                <a:sym typeface="Georgia"/>
              </a:rPr>
              <a:t>Refugee Health Partners - Mission</a:t>
            </a:r>
            <a:endParaRPr sz="2720" b="1" dirty="0">
              <a:latin typeface="Georgia"/>
              <a:ea typeface="Georgia"/>
              <a:cs typeface="Georgia"/>
              <a:sym typeface="Georgia"/>
            </a:endParaRPr>
          </a:p>
        </p:txBody>
      </p:sp>
      <p:sp>
        <p:nvSpPr>
          <p:cNvPr id="50178" name="Google Shape;61;p14">
            <a:extLst>
              <a:ext uri="{FF2B5EF4-FFF2-40B4-BE49-F238E27FC236}">
                <a16:creationId xmlns:a16="http://schemas.microsoft.com/office/drawing/2014/main" id="{6D532280-F9CF-1297-99A5-FA7866947FAC}"/>
              </a:ext>
            </a:extLst>
          </p:cNvPr>
          <p:cNvSpPr>
            <a:spLocks noGrp="1" noChangeArrowheads="1"/>
          </p:cNvSpPr>
          <p:nvPr>
            <p:ph type="body" idx="1"/>
          </p:nvPr>
        </p:nvSpPr>
        <p:spPr>
          <a:xfrm>
            <a:off x="2740025" y="3340100"/>
            <a:ext cx="3663950" cy="909638"/>
          </a:xfrm>
          <a:solidFill>
            <a:srgbClr val="D9EAD3"/>
          </a:solidFill>
        </p:spPr>
        <p:txBody>
          <a:bodyPr>
            <a:normAutofit fontScale="85000" lnSpcReduction="20000"/>
          </a:bodyPr>
          <a:lstStyle/>
          <a:p>
            <a:pPr marL="0" indent="0" algn="ctr">
              <a:lnSpc>
                <a:spcPct val="115000"/>
              </a:lnSpc>
              <a:spcBef>
                <a:spcPct val="0"/>
              </a:spcBef>
              <a:spcAft>
                <a:spcPct val="0"/>
              </a:spcAft>
              <a:buFont typeface="Arial" panose="020B0604020202020204" pitchFamily="34" charset="0"/>
              <a:buNone/>
              <a:defRPr/>
            </a:pPr>
            <a:r>
              <a:rPr lang="en-US" altLang="en-US" sz="1700" dirty="0">
                <a:solidFill>
                  <a:srgbClr val="000000"/>
                </a:solidFill>
                <a:latin typeface="Georgia" panose="02040502050405020303" pitchFamily="18" charset="0"/>
                <a:sym typeface="Georgia" panose="02040502050405020303" pitchFamily="18" charset="0"/>
              </a:rPr>
              <a:t>Founded in 2011</a:t>
            </a:r>
          </a:p>
          <a:p>
            <a:pPr marL="0" indent="0" algn="ctr">
              <a:lnSpc>
                <a:spcPct val="115000"/>
              </a:lnSpc>
              <a:spcBef>
                <a:spcPts val="1200"/>
              </a:spcBef>
              <a:spcAft>
                <a:spcPts val="1200"/>
              </a:spcAft>
              <a:buFont typeface="Arial" panose="020B0604020202020204" pitchFamily="34" charset="0"/>
              <a:buNone/>
              <a:defRPr/>
            </a:pPr>
            <a:r>
              <a:rPr lang="en-US" altLang="en-US" sz="1700" dirty="0">
                <a:solidFill>
                  <a:srgbClr val="000000"/>
                </a:solidFill>
                <a:latin typeface="Georgia" panose="02040502050405020303" pitchFamily="18" charset="0"/>
                <a:sym typeface="Georgia" panose="02040502050405020303" pitchFamily="18" charset="0"/>
              </a:rPr>
              <a:t>&gt; 700 student members since then</a:t>
            </a:r>
          </a:p>
        </p:txBody>
      </p:sp>
      <p:sp>
        <p:nvSpPr>
          <p:cNvPr id="51203" name="Google Shape;62;p14">
            <a:extLst>
              <a:ext uri="{FF2B5EF4-FFF2-40B4-BE49-F238E27FC236}">
                <a16:creationId xmlns:a16="http://schemas.microsoft.com/office/drawing/2014/main" id="{E1584A0E-5F5A-E39E-1518-C886BE4FED23}"/>
              </a:ext>
            </a:extLst>
          </p:cNvPr>
          <p:cNvSpPr txBox="1">
            <a:spLocks noChangeArrowheads="1"/>
          </p:cNvSpPr>
          <p:nvPr/>
        </p:nvSpPr>
        <p:spPr bwMode="auto">
          <a:xfrm>
            <a:off x="989013" y="1874838"/>
            <a:ext cx="7165975" cy="1541462"/>
          </a:xfrm>
          <a:prstGeom prst="rect">
            <a:avLst/>
          </a:prstGeom>
          <a:solidFill>
            <a:srgbClr val="CFE2F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spAutoFit/>
          </a:bodyPr>
          <a:lstStyle/>
          <a:p>
            <a:pPr algn="ctr">
              <a:lnSpc>
                <a:spcPct val="115000"/>
              </a:lnSpc>
              <a:spcAft>
                <a:spcPts val="1200"/>
              </a:spcAft>
            </a:pPr>
            <a:r>
              <a:rPr lang="en-US" altLang="en-US" sz="1700">
                <a:solidFill>
                  <a:srgbClr val="000000"/>
                </a:solidFill>
                <a:latin typeface="Georgia" panose="02040502050405020303" pitchFamily="18" charset="0"/>
                <a:sym typeface="Georgia" panose="02040502050405020303" pitchFamily="18" charset="0"/>
              </a:rPr>
              <a:t>Our mission:</a:t>
            </a:r>
            <a:r>
              <a:rPr lang="en-US" altLang="en-US" sz="1700" i="1">
                <a:solidFill>
                  <a:srgbClr val="000000"/>
                </a:solidFill>
                <a:latin typeface="Georgia" panose="02040502050405020303" pitchFamily="18" charset="0"/>
                <a:sym typeface="Georgia" panose="02040502050405020303" pitchFamily="18" charset="0"/>
              </a:rPr>
              <a:t> Refugee Health Partners aims to </a:t>
            </a:r>
            <a:r>
              <a:rPr lang="en-US" altLang="en-US" sz="1700" b="1" i="1">
                <a:solidFill>
                  <a:srgbClr val="000000"/>
                </a:solidFill>
                <a:latin typeface="Georgia" panose="02040502050405020303" pitchFamily="18" charset="0"/>
                <a:sym typeface="Georgia" panose="02040502050405020303" pitchFamily="18" charset="0"/>
              </a:rPr>
              <a:t>empower refugees</a:t>
            </a:r>
            <a:r>
              <a:rPr lang="en-US" altLang="en-US" sz="1700" i="1">
                <a:solidFill>
                  <a:srgbClr val="000000"/>
                </a:solidFill>
                <a:latin typeface="Georgia" panose="02040502050405020303" pitchFamily="18" charset="0"/>
                <a:sym typeface="Georgia" panose="02040502050405020303" pitchFamily="18" charset="0"/>
              </a:rPr>
              <a:t> to </a:t>
            </a:r>
            <a:r>
              <a:rPr lang="en-US" altLang="en-US" sz="1700" b="1" i="1">
                <a:solidFill>
                  <a:srgbClr val="000000"/>
                </a:solidFill>
                <a:latin typeface="Georgia" panose="02040502050405020303" pitchFamily="18" charset="0"/>
                <a:sym typeface="Georgia" panose="02040502050405020303" pitchFamily="18" charset="0"/>
              </a:rPr>
              <a:t>navigate a foreign system</a:t>
            </a:r>
            <a:r>
              <a:rPr lang="en-US" altLang="en-US" sz="1700" i="1">
                <a:solidFill>
                  <a:srgbClr val="000000"/>
                </a:solidFill>
                <a:latin typeface="Georgia" panose="02040502050405020303" pitchFamily="18" charset="0"/>
                <a:sym typeface="Georgia" panose="02040502050405020303" pitchFamily="18" charset="0"/>
              </a:rPr>
              <a:t> and be </a:t>
            </a:r>
            <a:r>
              <a:rPr lang="en-US" altLang="en-US" sz="1700" b="1" i="1">
                <a:solidFill>
                  <a:srgbClr val="000000"/>
                </a:solidFill>
                <a:latin typeface="Georgia" panose="02040502050405020303" pitchFamily="18" charset="0"/>
                <a:sym typeface="Georgia" panose="02040502050405020303" pitchFamily="18" charset="0"/>
              </a:rPr>
              <a:t>active participants in their own healthcare</a:t>
            </a:r>
            <a:r>
              <a:rPr lang="en-US" altLang="en-US" sz="1700" i="1">
                <a:solidFill>
                  <a:srgbClr val="000000"/>
                </a:solidFill>
                <a:latin typeface="Georgia" panose="02040502050405020303" pitchFamily="18" charset="0"/>
                <a:sym typeface="Georgia" panose="02040502050405020303" pitchFamily="18" charset="0"/>
              </a:rPr>
              <a:t>, as well as </a:t>
            </a:r>
            <a:r>
              <a:rPr lang="en-US" altLang="en-US" sz="1700" b="1" i="1">
                <a:solidFill>
                  <a:srgbClr val="000000"/>
                </a:solidFill>
                <a:latin typeface="Georgia" panose="02040502050405020303" pitchFamily="18" charset="0"/>
                <a:sym typeface="Georgia" panose="02040502050405020303" pitchFamily="18" charset="0"/>
              </a:rPr>
              <a:t>foster culturally-conscious, equitable care within the Jefferson </a:t>
            </a:r>
            <a:r>
              <a:rPr lang="en-US" altLang="en-US" sz="1700" i="1">
                <a:solidFill>
                  <a:srgbClr val="000000"/>
                </a:solidFill>
                <a:latin typeface="Georgia" panose="02040502050405020303" pitchFamily="18" charset="0"/>
                <a:sym typeface="Georgia" panose="02040502050405020303" pitchFamily="18" charset="0"/>
              </a:rPr>
              <a:t>community.</a:t>
            </a:r>
            <a:endParaRPr lang="en-US" altLang="en-US" sz="1700">
              <a:solidFill>
                <a:srgbClr val="000000"/>
              </a:solidFill>
              <a:latin typeface="Georgia" panose="02040502050405020303" pitchFamily="18" charset="0"/>
              <a:sym typeface="Georgia" panose="02040502050405020303" pitchFamily="18" charset="0"/>
            </a:endParaRPr>
          </a:p>
        </p:txBody>
      </p:sp>
      <p:pic>
        <p:nvPicPr>
          <p:cNvPr id="51204" name="Google Shape;63;p14">
            <a:extLst>
              <a:ext uri="{FF2B5EF4-FFF2-40B4-BE49-F238E27FC236}">
                <a16:creationId xmlns:a16="http://schemas.microsoft.com/office/drawing/2014/main" id="{A9FCE301-D5CF-0633-7E49-C8F439F0537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4725988"/>
            <a:ext cx="1652587"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Google Shape;64;p14">
            <a:extLst>
              <a:ext uri="{FF2B5EF4-FFF2-40B4-BE49-F238E27FC236}">
                <a16:creationId xmlns:a16="http://schemas.microsoft.com/office/drawing/2014/main" id="{FFC6F802-7C49-B05C-F4D3-30DD13F4A478}"/>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1513" y="4989513"/>
            <a:ext cx="210978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Google Shape;65;p14">
            <a:extLst>
              <a:ext uri="{FF2B5EF4-FFF2-40B4-BE49-F238E27FC236}">
                <a16:creationId xmlns:a16="http://schemas.microsoft.com/office/drawing/2014/main" id="{FDEF5464-1653-77F0-76FD-A12574795645}"/>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9250" y="4475163"/>
            <a:ext cx="1493838"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Google Shape;66;p14">
            <a:extLst>
              <a:ext uri="{FF2B5EF4-FFF2-40B4-BE49-F238E27FC236}">
                <a16:creationId xmlns:a16="http://schemas.microsoft.com/office/drawing/2014/main" id="{2AE0A93A-E2F5-BA77-3994-70998F72E3FA}"/>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6588" y="4524375"/>
            <a:ext cx="1881187"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Google Shape;67;p14">
            <a:extLst>
              <a:ext uri="{FF2B5EF4-FFF2-40B4-BE49-F238E27FC236}">
                <a16:creationId xmlns:a16="http://schemas.microsoft.com/office/drawing/2014/main" id="{12041CD9-B220-4819-583E-3E569789AAA6}"/>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34300" y="4725988"/>
            <a:ext cx="10985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The Hansjörg Wyss Wellness Center Is Now Open at Bok">
            <a:extLst>
              <a:ext uri="{FF2B5EF4-FFF2-40B4-BE49-F238E27FC236}">
                <a16:creationId xmlns:a16="http://schemas.microsoft.com/office/drawing/2014/main" id="{1E04B17B-E206-F2BE-9D08-A2769EDFC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730"/>
          <a:stretch>
            <a:fillRect/>
          </a:stretch>
        </p:blipFill>
        <p:spPr bwMode="auto">
          <a:xfrm>
            <a:off x="87313" y="976313"/>
            <a:ext cx="90566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Title 1">
            <a:extLst>
              <a:ext uri="{FF2B5EF4-FFF2-40B4-BE49-F238E27FC236}">
                <a16:creationId xmlns:a16="http://schemas.microsoft.com/office/drawing/2014/main" id="{1D17851C-85D7-5F1C-412D-ECA9023E6884}"/>
              </a:ext>
            </a:extLst>
          </p:cNvPr>
          <p:cNvSpPr>
            <a:spLocks noGrp="1" noChangeArrowheads="1"/>
          </p:cNvSpPr>
          <p:nvPr>
            <p:ph type="title"/>
          </p:nvPr>
        </p:nvSpPr>
        <p:spPr bwMode="auto">
          <a:xfrm>
            <a:off x="87313" y="76200"/>
            <a:ext cx="9056687" cy="8001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endParaRPr lang="en-US" altLang="en-US"/>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The Hansjörg Wyss Wellness Center Is Now Open at Bok">
            <a:extLst>
              <a:ext uri="{FF2B5EF4-FFF2-40B4-BE49-F238E27FC236}">
                <a16:creationId xmlns:a16="http://schemas.microsoft.com/office/drawing/2014/main" id="{5439B814-E519-1273-804F-6CF0A0F76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FCD697CD-1768-96AA-66AA-F46D25F6B6A4}"/>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t>Wyss 2021-2024</a:t>
            </a:r>
          </a:p>
        </p:txBody>
      </p:sp>
      <p:pic>
        <p:nvPicPr>
          <p:cNvPr id="55298" name="Content Placeholder 4" descr="A pink and white square with text and numbers&#10;&#10;Description automatically generated with medium confidence">
            <a:extLst>
              <a:ext uri="{FF2B5EF4-FFF2-40B4-BE49-F238E27FC236}">
                <a16:creationId xmlns:a16="http://schemas.microsoft.com/office/drawing/2014/main" id="{0330EC89-AA00-C75E-95B2-F5C39F4969A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720850" y="923925"/>
            <a:ext cx="5349875" cy="5010150"/>
          </a:xfrm>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descr="Jefferson Health on X: &quot;The Wyss Wellness Center is honored to accept the  Welcoming Award from the City of Philadelphia Government. Wyss is a  collaboration between Jefferson and SEAMAAC to address barriers">
            <a:extLst>
              <a:ext uri="{FF2B5EF4-FFF2-40B4-BE49-F238E27FC236}">
                <a16:creationId xmlns:a16="http://schemas.microsoft.com/office/drawing/2014/main" id="{00D533E7-70B9-2CDC-AA38-696E03C3C9B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066800"/>
            <a:ext cx="6553200" cy="4914900"/>
          </a:xfrm>
        </p:spPr>
      </p:pic>
      <p:sp>
        <p:nvSpPr>
          <p:cNvPr id="56322" name="Title 3">
            <a:extLst>
              <a:ext uri="{FF2B5EF4-FFF2-40B4-BE49-F238E27FC236}">
                <a16:creationId xmlns:a16="http://schemas.microsoft.com/office/drawing/2014/main" id="{29A710A0-46A1-8156-A392-90B1F335F49F}"/>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tIns="25718" rIns="51435" bIns="25718" numCol="1" compatLnSpc="1">
            <a:prstTxWarp prst="textNoShape">
              <a:avLst/>
            </a:prstTxWarp>
          </a:bodyPr>
          <a:lstStyle/>
          <a:p>
            <a:pPr eaLnBrk="1" hangingPunct="1"/>
            <a:r>
              <a:rPr lang="en-US" altLang="en-US" sz="1600"/>
              <a:t>Health and Wellness Achievement Award for 2023 Philadelphia Welcoming Award</a:t>
            </a: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a:extLst>
              <a:ext uri="{FF2B5EF4-FFF2-40B4-BE49-F238E27FC236}">
                <a16:creationId xmlns:a16="http://schemas.microsoft.com/office/drawing/2014/main" id="{B7FD8111-017B-EC9F-F3F0-8A62DF429B56}"/>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U. S. Refugee Resettlement 2025</a:t>
            </a:r>
          </a:p>
        </p:txBody>
      </p:sp>
      <p:sp>
        <p:nvSpPr>
          <p:cNvPr id="5" name="Content Placeholder 4">
            <a:extLst>
              <a:ext uri="{FF2B5EF4-FFF2-40B4-BE49-F238E27FC236}">
                <a16:creationId xmlns:a16="http://schemas.microsoft.com/office/drawing/2014/main" id="{DB99220B-E27F-8F8F-FA10-F9C71A307B3D}"/>
              </a:ext>
            </a:extLst>
          </p:cNvPr>
          <p:cNvSpPr>
            <a:spLocks noGrp="1"/>
          </p:cNvSpPr>
          <p:nvPr>
            <p:ph sz="half" idx="1"/>
          </p:nvPr>
        </p:nvSpPr>
        <p:spPr>
          <a:xfrm>
            <a:off x="609600" y="1066800"/>
            <a:ext cx="4159250" cy="4914900"/>
          </a:xfrm>
        </p:spPr>
        <p:txBody>
          <a:bodyPr/>
          <a:lstStyle/>
          <a:p>
            <a:pPr>
              <a:defRPr/>
            </a:pPr>
            <a:r>
              <a:rPr lang="en-US" sz="2000" dirty="0"/>
              <a:t>On 9/30/24, President Biden announced a target of 125,000 refugees to be resettled in the U.S.</a:t>
            </a:r>
          </a:p>
          <a:p>
            <a:pPr marL="0" indent="0">
              <a:buFont typeface="Arial" panose="020B0604020202020204" pitchFamily="34" charset="0"/>
              <a:buNone/>
              <a:defRPr/>
            </a:pPr>
            <a:endParaRPr lang="en-US" sz="2000" dirty="0"/>
          </a:p>
          <a:p>
            <a:pPr>
              <a:defRPr/>
            </a:pPr>
            <a:r>
              <a:rPr lang="en-US" sz="2000" dirty="0"/>
              <a:t>On 1/26/25, President Trump suspended the U.S. Refugee Program</a:t>
            </a:r>
          </a:p>
          <a:p>
            <a:pPr lvl="1">
              <a:defRPr/>
            </a:pPr>
            <a:r>
              <a:rPr lang="en-US" sz="2000" dirty="0"/>
              <a:t>Cancelled travel for refugees accepted to US</a:t>
            </a:r>
          </a:p>
          <a:p>
            <a:pPr lvl="1">
              <a:defRPr/>
            </a:pPr>
            <a:r>
              <a:rPr lang="en-US" sz="2000" dirty="0"/>
              <a:t>Freeze on funding for current refugees</a:t>
            </a:r>
          </a:p>
        </p:txBody>
      </p:sp>
      <p:pic>
        <p:nvPicPr>
          <p:cNvPr id="57347" name="Picture 2" descr="Trump halts U.S. refugee programme: Who is affected? | Context by TRF">
            <a:extLst>
              <a:ext uri="{FF2B5EF4-FFF2-40B4-BE49-F238E27FC236}">
                <a16:creationId xmlns:a16="http://schemas.microsoft.com/office/drawing/2014/main" id="{D6B8D3DC-19A9-ED23-9D46-E943CFD2BCC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68850" y="1666875"/>
            <a:ext cx="4038600" cy="2760663"/>
          </a:xfrm>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767928D3-F466-2777-F8C9-907D6FAC99CB}"/>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Presidential Determination for Refugee Arrivals 2026</a:t>
            </a:r>
          </a:p>
        </p:txBody>
      </p:sp>
      <p:sp>
        <p:nvSpPr>
          <p:cNvPr id="58370" name="Content Placeholder 2">
            <a:extLst>
              <a:ext uri="{FF2B5EF4-FFF2-40B4-BE49-F238E27FC236}">
                <a16:creationId xmlns:a16="http://schemas.microsoft.com/office/drawing/2014/main" id="{DFC977EE-B0D1-9C67-B2C3-31825FE40447}"/>
              </a:ext>
            </a:extLst>
          </p:cNvPr>
          <p:cNvSpPr>
            <a:spLocks noGrp="1" noChangeArrowheads="1"/>
          </p:cNvSpPr>
          <p:nvPr>
            <p:ph sz="half" idx="1"/>
          </p:nvPr>
        </p:nvSpPr>
        <p:spPr>
          <a:xfrm>
            <a:off x="404813" y="1066800"/>
            <a:ext cx="3627437" cy="4914900"/>
          </a:xfrm>
        </p:spPr>
        <p:txBody>
          <a:bodyPr/>
          <a:lstStyle/>
          <a:p>
            <a:pPr marL="9525" indent="0"/>
            <a:r>
              <a:rPr lang="en-US" altLang="en-US"/>
              <a:t>Granted asylum to white South Africans “Afrikaners”</a:t>
            </a:r>
          </a:p>
          <a:p>
            <a:pPr marL="9525" indent="0">
              <a:buFont typeface="Arial" panose="020B0604020202020204" pitchFamily="34" charset="0"/>
              <a:buNone/>
            </a:pPr>
            <a:endParaRPr lang="en-US" altLang="en-US"/>
          </a:p>
          <a:p>
            <a:pPr marL="9525" indent="0"/>
            <a:r>
              <a:rPr lang="en-US" altLang="en-US"/>
              <a:t>Due to post-apartheid policies that returned land to the people, Afrikaners claimed “racial discrimination.”</a:t>
            </a:r>
          </a:p>
          <a:p>
            <a:pPr marL="9525" indent="0">
              <a:buFont typeface="Arial" panose="020B0604020202020204" pitchFamily="34" charset="0"/>
              <a:buNone/>
            </a:pPr>
            <a:endParaRPr lang="en-US" altLang="en-US"/>
          </a:p>
          <a:p>
            <a:pPr marL="9525" indent="0"/>
            <a:r>
              <a:rPr lang="en-US" altLang="en-US"/>
              <a:t>Decision occurred without proper consultation with Congress as required by law.</a:t>
            </a:r>
          </a:p>
          <a:p>
            <a:pPr marL="9525" indent="0">
              <a:buFont typeface="Arial" panose="020B0604020202020204" pitchFamily="34" charset="0"/>
              <a:buNone/>
            </a:pPr>
            <a:endParaRPr lang="en-US" altLang="en-US"/>
          </a:p>
          <a:p>
            <a:pPr marL="9525" indent="0"/>
            <a:r>
              <a:rPr lang="en-US" altLang="en-US"/>
              <a:t>Afrikaners are the only “refugee” group allowed in the US.  Current refugee ceiling set at 7500 for 2026</a:t>
            </a:r>
          </a:p>
          <a:p>
            <a:pPr marL="9525" indent="0"/>
            <a:endParaRPr lang="en-US" altLang="en-US"/>
          </a:p>
          <a:p>
            <a:pPr marL="9525" indent="0"/>
            <a:endParaRPr lang="en-US" altLang="en-US"/>
          </a:p>
          <a:p>
            <a:pPr marL="9525" indent="0"/>
            <a:endParaRPr lang="en-US" altLang="en-US"/>
          </a:p>
          <a:p>
            <a:pPr marL="180975" lvl="1" indent="0">
              <a:buFont typeface="Arial" panose="020B0604020202020204" pitchFamily="34" charset="0"/>
              <a:buNone/>
            </a:pPr>
            <a:endParaRPr lang="en-US" altLang="en-US"/>
          </a:p>
          <a:p>
            <a:pPr marL="9525" indent="0">
              <a:buFont typeface="Arial" panose="020B0604020202020204" pitchFamily="34" charset="0"/>
              <a:buNone/>
            </a:pPr>
            <a:endParaRPr lang="en-US" altLang="en-US"/>
          </a:p>
        </p:txBody>
      </p:sp>
      <p:pic>
        <p:nvPicPr>
          <p:cNvPr id="58371" name="Content Placeholder 5" descr="A screenshot of a document&#10;&#10;AI-generated content may be incorrect.">
            <a:extLst>
              <a:ext uri="{FF2B5EF4-FFF2-40B4-BE49-F238E27FC236}">
                <a16:creationId xmlns:a16="http://schemas.microsoft.com/office/drawing/2014/main" id="{DB8AB94B-F2B8-9201-F13C-26BBF6298E7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032250" y="1773238"/>
            <a:ext cx="5013325" cy="2952750"/>
          </a:xfrm>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Content Placeholder 8" descr="How California ICE raids reverberate across the labor market">
            <a:extLst>
              <a:ext uri="{FF2B5EF4-FFF2-40B4-BE49-F238E27FC236}">
                <a16:creationId xmlns:a16="http://schemas.microsoft.com/office/drawing/2014/main" id="{E1CB7B9B-4D7C-3432-A0B7-E9C0971813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4241800"/>
            <a:ext cx="3810000" cy="2133600"/>
          </a:xfrm>
        </p:spPr>
      </p:pic>
      <p:sp>
        <p:nvSpPr>
          <p:cNvPr id="59394" name="Title 6">
            <a:extLst>
              <a:ext uri="{FF2B5EF4-FFF2-40B4-BE49-F238E27FC236}">
                <a16:creationId xmlns:a16="http://schemas.microsoft.com/office/drawing/2014/main" id="{B9F0C9DE-F843-0520-338B-01BBE51273E6}"/>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Current state for Immigrants in the U.S.</a:t>
            </a:r>
          </a:p>
        </p:txBody>
      </p:sp>
      <p:pic>
        <p:nvPicPr>
          <p:cNvPr id="59395" name="Picture 5" descr="The rate of people dying in Immigration and Customs Enforcement (ICE)  custody has reached its highest level in over a decade amid US President  Donald Trump's crackdown on immigrants, rights groups said">
            <a:extLst>
              <a:ext uri="{FF2B5EF4-FFF2-40B4-BE49-F238E27FC236}">
                <a16:creationId xmlns:a16="http://schemas.microsoft.com/office/drawing/2014/main" id="{A4443A97-72EC-C23D-DB4E-D626A6726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66800"/>
            <a:ext cx="25273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9" descr="The @phillyinquirer recently shared an article about the dedicated work  local government officials and the Pennsylvania Immigration Coalition are  doing to keep the immigrant community safe during the city's World Cup  activities.">
            <a:extLst>
              <a:ext uri="{FF2B5EF4-FFF2-40B4-BE49-F238E27FC236}">
                <a16:creationId xmlns:a16="http://schemas.microsoft.com/office/drawing/2014/main" id="{04F66A34-9727-F385-0CC1-3EF4391EA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9225" y="3390900"/>
            <a:ext cx="25400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10" descr="Philadelphia City Council has passed a sweeping “ICE Out” legislative  package with a veto-proof majority, aiming to curb alleged misconduct by  federal immigration agents. The seven bills, which were introduced by  Councilmembers">
            <a:extLst>
              <a:ext uri="{FF2B5EF4-FFF2-40B4-BE49-F238E27FC236}">
                <a16:creationId xmlns:a16="http://schemas.microsoft.com/office/drawing/2014/main" id="{E3D0608E-5D95-AA95-116E-DC3F71628D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1925" y="1082675"/>
            <a:ext cx="25273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EF06559A-16AE-9950-7DD3-0DEBAC96BF0D}"/>
              </a:ext>
            </a:extLst>
          </p:cNvPr>
          <p:cNvSpPr>
            <a:spLocks noGrp="1"/>
          </p:cNvSpPr>
          <p:nvPr>
            <p:ph type="title"/>
          </p:nvPr>
        </p:nvSpPr>
        <p:spPr>
          <a:xfrm>
            <a:off x="609600" y="304800"/>
            <a:ext cx="8534400" cy="588963"/>
          </a:xfrm>
        </p:spPr>
        <p:txBody>
          <a:bodyPr/>
          <a:lstStyle/>
          <a:p>
            <a:pPr eaLnBrk="1" hangingPunct="1">
              <a:defRPr/>
            </a:pPr>
            <a:r>
              <a:rPr lang="en-US" altLang="en-US" sz="3450" dirty="0">
                <a:latin typeface="Calibri" panose="020F0502020204030204" pitchFamily="34" charset="0"/>
                <a:ea typeface="ＭＳ Ｐゴシック" charset="0"/>
              </a:rPr>
              <a:t>What can you do?  Time to stand up!</a:t>
            </a:r>
          </a:p>
        </p:txBody>
      </p:sp>
      <p:sp>
        <p:nvSpPr>
          <p:cNvPr id="74754" name="Rectangle 3">
            <a:extLst>
              <a:ext uri="{FF2B5EF4-FFF2-40B4-BE49-F238E27FC236}">
                <a16:creationId xmlns:a16="http://schemas.microsoft.com/office/drawing/2014/main" id="{C678CB0C-53A0-CC4C-70D3-AE5C8FDECABA}"/>
              </a:ext>
            </a:extLst>
          </p:cNvPr>
          <p:cNvSpPr>
            <a:spLocks noGrp="1" noChangeArrowheads="1"/>
          </p:cNvSpPr>
          <p:nvPr>
            <p:ph sz="half" idx="1"/>
          </p:nvPr>
        </p:nvSpPr>
        <p:spPr>
          <a:xfrm>
            <a:off x="0" y="1416050"/>
            <a:ext cx="3773488" cy="4962525"/>
          </a:xfrm>
        </p:spPr>
        <p:txBody>
          <a:bodyPr/>
          <a:lstStyle/>
          <a:p>
            <a:pPr eaLnBrk="1" hangingPunct="1">
              <a:lnSpc>
                <a:spcPct val="80000"/>
              </a:lnSpc>
              <a:defRPr/>
            </a:pPr>
            <a:r>
              <a:rPr lang="en-US" altLang="en-US" sz="2000" dirty="0">
                <a:latin typeface="Calibri" panose="020F0502020204030204" pitchFamily="34" charset="0"/>
              </a:rPr>
              <a:t>Educate others about refugees and the immigrant community</a:t>
            </a:r>
          </a:p>
          <a:p>
            <a:pPr marL="0" indent="0" eaLnBrk="1" hangingPunct="1">
              <a:lnSpc>
                <a:spcPct val="80000"/>
              </a:lnSpc>
              <a:buFont typeface="Arial" panose="020B0604020202020204" pitchFamily="34" charset="0"/>
              <a:buNone/>
              <a:defRPr/>
            </a:pPr>
            <a:endParaRPr lang="en-US" altLang="en-US" sz="2000" dirty="0">
              <a:latin typeface="Calibri" panose="020F0502020204030204" pitchFamily="34" charset="0"/>
            </a:endParaRPr>
          </a:p>
          <a:p>
            <a:pPr eaLnBrk="1" hangingPunct="1">
              <a:lnSpc>
                <a:spcPct val="80000"/>
              </a:lnSpc>
              <a:defRPr/>
            </a:pPr>
            <a:r>
              <a:rPr lang="en-US" altLang="en-US" sz="2000" dirty="0">
                <a:latin typeface="Calibri" panose="020F0502020204030204" pitchFamily="34" charset="0"/>
              </a:rPr>
              <a:t>Volunteer with local groups supporting refugees and immigrant communities</a:t>
            </a:r>
          </a:p>
          <a:p>
            <a:pPr marL="0" indent="0" eaLnBrk="1" hangingPunct="1">
              <a:lnSpc>
                <a:spcPct val="80000"/>
              </a:lnSpc>
              <a:buFont typeface="Arial" panose="020B0604020202020204" pitchFamily="34" charset="0"/>
              <a:buNone/>
              <a:defRPr/>
            </a:pPr>
            <a:endParaRPr lang="en-US" altLang="en-US" sz="2000" dirty="0">
              <a:latin typeface="Calibri" panose="020F0502020204030204" pitchFamily="34" charset="0"/>
            </a:endParaRPr>
          </a:p>
          <a:p>
            <a:pPr eaLnBrk="1" hangingPunct="1">
              <a:lnSpc>
                <a:spcPct val="80000"/>
              </a:lnSpc>
              <a:defRPr/>
            </a:pPr>
            <a:r>
              <a:rPr lang="en-US" altLang="en-US" sz="2000" dirty="0">
                <a:latin typeface="Calibri" panose="020F0502020204030204" pitchFamily="34" charset="0"/>
              </a:rPr>
              <a:t>Call your congressional representative to let them know you support the US Refugee Resettlement Program</a:t>
            </a:r>
          </a:p>
          <a:p>
            <a:pPr marL="0" indent="0" eaLnBrk="1" hangingPunct="1">
              <a:lnSpc>
                <a:spcPct val="80000"/>
              </a:lnSpc>
              <a:buFont typeface="Arial" panose="020B0604020202020204" pitchFamily="34" charset="0"/>
              <a:buNone/>
              <a:defRPr/>
            </a:pPr>
            <a:endParaRPr lang="en-US" altLang="en-US" sz="2000" dirty="0">
              <a:latin typeface="Calibri" panose="020F0502020204030204" pitchFamily="34" charset="0"/>
            </a:endParaRPr>
          </a:p>
          <a:p>
            <a:pPr eaLnBrk="1" hangingPunct="1">
              <a:lnSpc>
                <a:spcPct val="80000"/>
              </a:lnSpc>
              <a:defRPr/>
            </a:pPr>
            <a:r>
              <a:rPr lang="en-US" altLang="en-US" sz="2000" dirty="0">
                <a:latin typeface="Calibri" panose="020F0502020204030204" pitchFamily="34" charset="0"/>
              </a:rPr>
              <a:t>In your clinical settings, spend the extra time with your immigrant community to show them you care </a:t>
            </a:r>
          </a:p>
          <a:p>
            <a:pPr eaLnBrk="1" hangingPunct="1">
              <a:lnSpc>
                <a:spcPct val="80000"/>
              </a:lnSpc>
              <a:defRPr/>
            </a:pPr>
            <a:endParaRPr lang="en-US" altLang="en-US" sz="2400" dirty="0">
              <a:latin typeface="Calibri" panose="020F0502020204030204" pitchFamily="34" charset="0"/>
            </a:endParaRPr>
          </a:p>
        </p:txBody>
      </p:sp>
      <p:pic>
        <p:nvPicPr>
          <p:cNvPr id="60419" name="Picture 1">
            <a:extLst>
              <a:ext uri="{FF2B5EF4-FFF2-40B4-BE49-F238E27FC236}">
                <a16:creationId xmlns:a16="http://schemas.microsoft.com/office/drawing/2014/main" id="{612214F3-513B-8EDD-59AB-6CE6C9A98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488" y="1416050"/>
            <a:ext cx="5370512" cy="40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a:extLst>
              <a:ext uri="{FF2B5EF4-FFF2-40B4-BE49-F238E27FC236}">
                <a16:creationId xmlns:a16="http://schemas.microsoft.com/office/drawing/2014/main" id="{71E9A267-50C6-0008-6BB3-CFF53366616C}"/>
              </a:ext>
            </a:extLst>
          </p:cNvPr>
          <p:cNvSpPr>
            <a:spLocks noGrp="1" noChangeArrowheads="1"/>
          </p:cNvSpPr>
          <p:nvPr>
            <p:ph type="title"/>
          </p:nvPr>
        </p:nvSpPr>
        <p:spPr bwMode="auto">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t>Phillyhealthcares.org</a:t>
            </a:r>
          </a:p>
        </p:txBody>
      </p:sp>
      <p:pic>
        <p:nvPicPr>
          <p:cNvPr id="62466" name="Picture 3" descr="A close-up of a person's arm&#10;&#10;AI-generated content may be incorrect.">
            <a:extLst>
              <a:ext uri="{FF2B5EF4-FFF2-40B4-BE49-F238E27FC236}">
                <a16:creationId xmlns:a16="http://schemas.microsoft.com/office/drawing/2014/main" id="{861FA74C-189D-C0CE-0E0D-3C70CDB88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6500"/>
            <a:ext cx="9153525"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5" descr="A close-up of a website&#10;&#10;AI-generated content may be incorrect.">
            <a:extLst>
              <a:ext uri="{FF2B5EF4-FFF2-40B4-BE49-F238E27FC236}">
                <a16:creationId xmlns:a16="http://schemas.microsoft.com/office/drawing/2014/main" id="{56DE7E17-A007-E49E-9E48-44443B227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5" y="5668963"/>
            <a:ext cx="465137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6BB9EB4A-B70E-A041-7767-543431526D22}"/>
              </a:ext>
            </a:extLst>
          </p:cNvPr>
          <p:cNvSpPr>
            <a:spLocks noGrp="1" noChangeArrowheads="1"/>
          </p:cNvSpPr>
          <p:nvPr>
            <p:ph type="title"/>
          </p:nvPr>
        </p:nvSpPr>
        <p:spPr bwMode="auto">
          <a:xfrm>
            <a:off x="609600" y="304800"/>
            <a:ext cx="8534400" cy="588963"/>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anchorCtr="1" compatLnSpc="1">
            <a:prstTxWarp prst="textNoShape">
              <a:avLst/>
            </a:prstTxWarp>
          </a:bodyPr>
          <a:lstStyle/>
          <a:p>
            <a:pPr eaLnBrk="1" hangingPunct="1"/>
            <a:r>
              <a:rPr lang="en-US" altLang="en-US" sz="2700" b="1">
                <a:latin typeface="Calibri" panose="020F0502020204030204" pitchFamily="34" charset="0"/>
              </a:rPr>
              <a:t>Suggested reading</a:t>
            </a:r>
          </a:p>
        </p:txBody>
      </p:sp>
      <p:sp>
        <p:nvSpPr>
          <p:cNvPr id="98307" name="Rectangle 6">
            <a:extLst>
              <a:ext uri="{FF2B5EF4-FFF2-40B4-BE49-F238E27FC236}">
                <a16:creationId xmlns:a16="http://schemas.microsoft.com/office/drawing/2014/main" id="{4D25E3B2-ADBB-0F45-71B1-E6FEFF1A3EFE}"/>
              </a:ext>
            </a:extLst>
          </p:cNvPr>
          <p:cNvSpPr>
            <a:spLocks noGrp="1" noChangeArrowheads="1"/>
          </p:cNvSpPr>
          <p:nvPr>
            <p:ph sz="half" idx="1"/>
          </p:nvPr>
        </p:nvSpPr>
        <p:spPr>
          <a:xfrm>
            <a:off x="609600" y="893763"/>
            <a:ext cx="4267200" cy="5143500"/>
          </a:xfrm>
        </p:spPr>
        <p:txBody>
          <a:bodyPr rtlCol="0">
            <a:normAutofit fontScale="92500" lnSpcReduction="10000"/>
          </a:bodyPr>
          <a:lstStyle/>
          <a:p>
            <a:pPr marL="182880" indent="-182880" eaLnBrk="1" hangingPunct="1">
              <a:lnSpc>
                <a:spcPct val="80000"/>
              </a:lnSpc>
              <a:spcBef>
                <a:spcPts val="0"/>
              </a:spcBef>
              <a:buFont typeface="Arial" charset="0"/>
              <a:buChar char="•"/>
              <a:defRPr/>
            </a:pPr>
            <a:endParaRPr lang="en-US" sz="2000" dirty="0">
              <a:ea typeface="ＭＳ Ｐゴシック" charset="0"/>
            </a:endParaRPr>
          </a:p>
          <a:p>
            <a:pPr marL="182880" indent="-182880" eaLnBrk="1" hangingPunct="1">
              <a:lnSpc>
                <a:spcPct val="80000"/>
              </a:lnSpc>
              <a:spcBef>
                <a:spcPts val="0"/>
              </a:spcBef>
              <a:buFont typeface="Arial" charset="0"/>
              <a:buChar char="•"/>
              <a:defRPr/>
            </a:pPr>
            <a:r>
              <a:rPr lang="en-US" sz="2000" dirty="0">
                <a:ea typeface="ＭＳ Ｐゴシック" charset="0"/>
              </a:rPr>
              <a:t>Fadiman, Anne</a:t>
            </a:r>
          </a:p>
          <a:p>
            <a:pPr marL="365760" lvl="1" indent="-182880" eaLnBrk="1" hangingPunct="1">
              <a:lnSpc>
                <a:spcPct val="80000"/>
              </a:lnSpc>
              <a:spcBef>
                <a:spcPts val="0"/>
              </a:spcBef>
              <a:buFont typeface="Arial" charset="0"/>
              <a:buChar char="•"/>
              <a:defRPr/>
            </a:pPr>
            <a:r>
              <a:rPr lang="en-US" sz="2000" i="1" dirty="0">
                <a:ea typeface="ＭＳ Ｐゴシック" charset="0"/>
              </a:rPr>
              <a:t>The Spirit Catches You and You Fall Down.</a:t>
            </a:r>
          </a:p>
          <a:p>
            <a:pPr marL="365760" lvl="1" indent="-182880" eaLnBrk="1" hangingPunct="1">
              <a:lnSpc>
                <a:spcPct val="80000"/>
              </a:lnSpc>
              <a:spcBef>
                <a:spcPts val="0"/>
              </a:spcBef>
              <a:buFont typeface="Arial" charset="0"/>
              <a:buChar char="•"/>
              <a:defRPr/>
            </a:pPr>
            <a:endParaRPr lang="en-US" sz="2000" dirty="0">
              <a:ea typeface="ＭＳ Ｐゴシック" charset="0"/>
            </a:endParaRPr>
          </a:p>
          <a:p>
            <a:pPr marL="182880" indent="-182880" eaLnBrk="1" hangingPunct="1">
              <a:lnSpc>
                <a:spcPct val="80000"/>
              </a:lnSpc>
              <a:spcBef>
                <a:spcPts val="0"/>
              </a:spcBef>
              <a:buFont typeface="Arial" charset="0"/>
              <a:buChar char="•"/>
              <a:defRPr/>
            </a:pPr>
            <a:r>
              <a:rPr lang="en-US" sz="2000" dirty="0">
                <a:ea typeface="ＭＳ Ｐゴシック" charset="0"/>
              </a:rPr>
              <a:t>Housseini, Khaled</a:t>
            </a:r>
          </a:p>
          <a:p>
            <a:pPr marL="365760" lvl="1" indent="-182880" eaLnBrk="1" hangingPunct="1">
              <a:lnSpc>
                <a:spcPct val="80000"/>
              </a:lnSpc>
              <a:spcBef>
                <a:spcPts val="0"/>
              </a:spcBef>
              <a:buFont typeface="Arial" charset="0"/>
              <a:buChar char="•"/>
              <a:defRPr/>
            </a:pPr>
            <a:r>
              <a:rPr lang="en-US" sz="2000" i="1" dirty="0">
                <a:ea typeface="ＭＳ Ｐゴシック" charset="0"/>
              </a:rPr>
              <a:t>A Thousand Splendid Suns</a:t>
            </a:r>
          </a:p>
          <a:p>
            <a:pPr marL="365760" lvl="1" indent="-182880" eaLnBrk="1" hangingPunct="1">
              <a:lnSpc>
                <a:spcPct val="80000"/>
              </a:lnSpc>
              <a:spcBef>
                <a:spcPts val="0"/>
              </a:spcBef>
              <a:buFont typeface="Arial" charset="0"/>
              <a:buChar char="•"/>
              <a:defRPr/>
            </a:pPr>
            <a:endParaRPr lang="en-US" sz="2000" i="1" dirty="0">
              <a:ea typeface="ＭＳ Ｐゴシック" charset="0"/>
            </a:endParaRPr>
          </a:p>
          <a:p>
            <a:pPr marL="182880" indent="-182880" eaLnBrk="1" hangingPunct="1">
              <a:lnSpc>
                <a:spcPct val="80000"/>
              </a:lnSpc>
              <a:spcBef>
                <a:spcPts val="0"/>
              </a:spcBef>
              <a:buFont typeface="Arial" charset="0"/>
              <a:buChar char="•"/>
              <a:defRPr/>
            </a:pPr>
            <a:r>
              <a:rPr lang="en-US" sz="2000" dirty="0">
                <a:ea typeface="ＭＳ Ｐゴシック" charset="0"/>
              </a:rPr>
              <a:t>Beah, Ishmael</a:t>
            </a:r>
          </a:p>
          <a:p>
            <a:pPr marL="365760" lvl="1" indent="-182880" eaLnBrk="1" hangingPunct="1">
              <a:lnSpc>
                <a:spcPct val="80000"/>
              </a:lnSpc>
              <a:spcBef>
                <a:spcPts val="0"/>
              </a:spcBef>
              <a:buFont typeface="Arial" charset="0"/>
              <a:buChar char="•"/>
              <a:defRPr/>
            </a:pPr>
            <a:r>
              <a:rPr lang="en-US" sz="2000" i="1" dirty="0">
                <a:ea typeface="ＭＳ Ｐゴシック" charset="0"/>
              </a:rPr>
              <a:t>A Long Way Gone</a:t>
            </a:r>
          </a:p>
          <a:p>
            <a:pPr marL="365760" lvl="1" indent="-182880" eaLnBrk="1" hangingPunct="1">
              <a:lnSpc>
                <a:spcPct val="80000"/>
              </a:lnSpc>
              <a:spcBef>
                <a:spcPts val="0"/>
              </a:spcBef>
              <a:buFont typeface="Arial" charset="0"/>
              <a:buChar char="•"/>
              <a:defRPr/>
            </a:pPr>
            <a:endParaRPr lang="en-US" sz="2000" i="1" dirty="0">
              <a:ea typeface="ＭＳ Ｐゴシック" charset="0"/>
            </a:endParaRPr>
          </a:p>
          <a:p>
            <a:pPr marL="182880" indent="-182880" eaLnBrk="1" hangingPunct="1">
              <a:lnSpc>
                <a:spcPct val="80000"/>
              </a:lnSpc>
              <a:spcBef>
                <a:spcPts val="0"/>
              </a:spcBef>
              <a:buFont typeface="Arial" charset="0"/>
              <a:buChar char="•"/>
              <a:defRPr/>
            </a:pPr>
            <a:r>
              <a:rPr lang="en-US" sz="2000" dirty="0">
                <a:ea typeface="ＭＳ Ｐゴシック" charset="0"/>
              </a:rPr>
              <a:t>Eggers, Dave</a:t>
            </a:r>
          </a:p>
          <a:p>
            <a:pPr marL="365760" lvl="1" indent="-182880" eaLnBrk="1" hangingPunct="1">
              <a:lnSpc>
                <a:spcPct val="80000"/>
              </a:lnSpc>
              <a:spcBef>
                <a:spcPts val="0"/>
              </a:spcBef>
              <a:buFont typeface="Arial" charset="0"/>
              <a:buChar char="•"/>
              <a:defRPr/>
            </a:pPr>
            <a:r>
              <a:rPr lang="en-US" sz="2000" i="1" dirty="0">
                <a:ea typeface="ＭＳ Ｐゴシック" charset="0"/>
              </a:rPr>
              <a:t>What is the What?</a:t>
            </a:r>
          </a:p>
          <a:p>
            <a:pPr marL="182880" lvl="1" indent="0" eaLnBrk="1" hangingPunct="1">
              <a:lnSpc>
                <a:spcPct val="80000"/>
              </a:lnSpc>
              <a:spcBef>
                <a:spcPts val="0"/>
              </a:spcBef>
              <a:buFont typeface="Arial" panose="020B0604020202020204" pitchFamily="34" charset="0"/>
              <a:buNone/>
              <a:defRPr/>
            </a:pPr>
            <a:endParaRPr lang="en-US" sz="2000" i="1" dirty="0">
              <a:ea typeface="ＭＳ Ｐゴシック" charset="0"/>
            </a:endParaRPr>
          </a:p>
          <a:p>
            <a:pPr marL="182880" indent="-182880" eaLnBrk="1" hangingPunct="1">
              <a:lnSpc>
                <a:spcPct val="80000"/>
              </a:lnSpc>
              <a:spcBef>
                <a:spcPts val="0"/>
              </a:spcBef>
              <a:buFont typeface="Arial" charset="0"/>
              <a:buChar char="•"/>
              <a:defRPr/>
            </a:pPr>
            <a:r>
              <a:rPr lang="en-US" sz="2000" dirty="0">
                <a:ea typeface="ＭＳ Ｐゴシック" charset="0"/>
              </a:rPr>
              <a:t>Kidder, Tracy</a:t>
            </a:r>
          </a:p>
          <a:p>
            <a:pPr marL="365760" lvl="1" indent="-182880" eaLnBrk="1" hangingPunct="1">
              <a:lnSpc>
                <a:spcPct val="80000"/>
              </a:lnSpc>
              <a:spcBef>
                <a:spcPts val="0"/>
              </a:spcBef>
              <a:buFont typeface="Arial" charset="0"/>
              <a:buChar char="•"/>
              <a:defRPr/>
            </a:pPr>
            <a:r>
              <a:rPr lang="en-US" sz="2000" i="1" dirty="0">
                <a:ea typeface="ＭＳ Ｐゴシック" charset="0"/>
              </a:rPr>
              <a:t>Mountains Beyond Mountains</a:t>
            </a:r>
          </a:p>
          <a:p>
            <a:pPr marL="365760" lvl="1" indent="-182880" eaLnBrk="1" hangingPunct="1">
              <a:lnSpc>
                <a:spcPct val="80000"/>
              </a:lnSpc>
              <a:spcBef>
                <a:spcPts val="0"/>
              </a:spcBef>
              <a:buFont typeface="Arial" charset="0"/>
              <a:buChar char="•"/>
              <a:defRPr/>
            </a:pPr>
            <a:r>
              <a:rPr lang="en-US" sz="2000" i="1" dirty="0">
                <a:ea typeface="ＭＳ Ｐゴシック" charset="0"/>
              </a:rPr>
              <a:t>A Strength in What Remains</a:t>
            </a:r>
          </a:p>
          <a:p>
            <a:pPr marL="182880" indent="-182880" eaLnBrk="1" hangingPunct="1">
              <a:lnSpc>
                <a:spcPct val="80000"/>
              </a:lnSpc>
              <a:spcBef>
                <a:spcPts val="0"/>
              </a:spcBef>
              <a:buFont typeface="Arial" charset="0"/>
              <a:buNone/>
              <a:defRPr/>
            </a:pPr>
            <a:endParaRPr lang="en-US" i="1" dirty="0">
              <a:effectLst>
                <a:outerShdw blurRad="38100" dist="38100" dir="2700000" algn="tl">
                  <a:srgbClr val="1F497D"/>
                </a:outerShdw>
              </a:effectLst>
              <a:ea typeface="ＭＳ Ｐゴシック" charset="0"/>
            </a:endParaRPr>
          </a:p>
          <a:p>
            <a:pPr marL="182880" indent="-182880" eaLnBrk="1" hangingPunct="1">
              <a:lnSpc>
                <a:spcPct val="80000"/>
              </a:lnSpc>
              <a:spcBef>
                <a:spcPts val="0"/>
              </a:spcBef>
              <a:buFont typeface="Arial" charset="0"/>
              <a:buChar char="•"/>
              <a:defRPr/>
            </a:pPr>
            <a:endParaRPr lang="en-US" dirty="0">
              <a:effectLst>
                <a:outerShdw blurRad="38100" dist="38100" dir="2700000" algn="tl">
                  <a:srgbClr val="1F497D"/>
                </a:outerShdw>
              </a:effectLst>
              <a:ea typeface="ＭＳ Ｐゴシック" charset="0"/>
            </a:endParaRPr>
          </a:p>
          <a:p>
            <a:pPr marL="182880" indent="-182880" eaLnBrk="1" hangingPunct="1">
              <a:lnSpc>
                <a:spcPct val="80000"/>
              </a:lnSpc>
              <a:spcBef>
                <a:spcPts val="0"/>
              </a:spcBef>
              <a:buFont typeface="Arial" charset="0"/>
              <a:buChar char="•"/>
              <a:defRPr/>
            </a:pPr>
            <a:endParaRPr lang="en-US" dirty="0">
              <a:effectLst>
                <a:outerShdw blurRad="38100" dist="38100" dir="2700000" algn="tl">
                  <a:srgbClr val="1F497D"/>
                </a:outerShdw>
              </a:effectLst>
              <a:ea typeface="ＭＳ Ｐゴシック" charset="0"/>
            </a:endParaRPr>
          </a:p>
        </p:txBody>
      </p:sp>
      <p:sp>
        <p:nvSpPr>
          <p:cNvPr id="63491" name="Content Placeholder 1">
            <a:extLst>
              <a:ext uri="{FF2B5EF4-FFF2-40B4-BE49-F238E27FC236}">
                <a16:creationId xmlns:a16="http://schemas.microsoft.com/office/drawing/2014/main" id="{B802B56F-FA76-BE60-F123-D2294C923BEE}"/>
              </a:ext>
            </a:extLst>
          </p:cNvPr>
          <p:cNvSpPr>
            <a:spLocks noGrp="1" noChangeArrowheads="1"/>
          </p:cNvSpPr>
          <p:nvPr>
            <p:ph sz="half" idx="2"/>
          </p:nvPr>
        </p:nvSpPr>
        <p:spPr>
          <a:xfrm>
            <a:off x="4800600" y="1066800"/>
            <a:ext cx="4038600" cy="4918075"/>
          </a:xfrm>
        </p:spPr>
        <p:txBody>
          <a:bodyPr/>
          <a:lstStyle/>
          <a:p>
            <a:pPr eaLnBrk="1" hangingPunct="1"/>
            <a:endParaRPr lang="en-US" altLang="en-US"/>
          </a:p>
        </p:txBody>
      </p:sp>
      <p:pic>
        <p:nvPicPr>
          <p:cNvPr id="63492" name="Picture 4" descr="509339457_3eb10578c1">
            <a:extLst>
              <a:ext uri="{FF2B5EF4-FFF2-40B4-BE49-F238E27FC236}">
                <a16:creationId xmlns:a16="http://schemas.microsoft.com/office/drawing/2014/main" id="{4F4BC76E-6E99-83FB-A10E-AFB48BA01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893763"/>
            <a:ext cx="37163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08F87853-FA92-589B-93D0-328E9BE0B5F4}"/>
              </a:ext>
            </a:extLst>
          </p:cNvPr>
          <p:cNvSpPr>
            <a:spLocks noGrp="1" noChangeArrowheads="1"/>
          </p:cNvSpPr>
          <p:nvPr>
            <p:ph type="title"/>
          </p:nvPr>
        </p:nvSpPr>
        <p:spPr bwMode="auto">
          <a:xfrm>
            <a:off x="609600" y="304800"/>
            <a:ext cx="8534400" cy="571500"/>
          </a:xfrm>
          <a:extLs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lgn="ctr" eaLnBrk="1" hangingPunct="1"/>
            <a:r>
              <a:rPr lang="en-US" altLang="en-US"/>
              <a:t>THANK YOU!!</a:t>
            </a:r>
          </a:p>
        </p:txBody>
      </p:sp>
      <p:pic>
        <p:nvPicPr>
          <p:cNvPr id="64514" name="Picture 2">
            <a:extLst>
              <a:ext uri="{FF2B5EF4-FFF2-40B4-BE49-F238E27FC236}">
                <a16:creationId xmlns:a16="http://schemas.microsoft.com/office/drawing/2014/main" id="{B3B5E7E5-2538-14DA-ECD5-C3CE90C98F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2488" y="1044575"/>
            <a:ext cx="7989887"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efferson Health">
  <a:themeElements>
    <a:clrScheme name="Jefferson Health Palette">
      <a:dk1>
        <a:srgbClr val="000000"/>
      </a:dk1>
      <a:lt1>
        <a:srgbClr val="FFFFFF"/>
      </a:lt1>
      <a:dk2>
        <a:srgbClr val="152456"/>
      </a:dk2>
      <a:lt2>
        <a:srgbClr val="59B7DF"/>
      </a:lt2>
      <a:accent1>
        <a:srgbClr val="AE1F8E"/>
      </a:accent1>
      <a:accent2>
        <a:srgbClr val="4CC4CF"/>
      </a:accent2>
      <a:accent3>
        <a:srgbClr val="FBAE16"/>
      </a:accent3>
      <a:accent4>
        <a:srgbClr val="BFD730"/>
      </a:accent4>
      <a:accent5>
        <a:srgbClr val="E53D2F"/>
      </a:accent5>
      <a:accent6>
        <a:srgbClr val="4578BA"/>
      </a:accent6>
      <a:hlink>
        <a:srgbClr val="4578BA"/>
      </a:hlink>
      <a:folHlink>
        <a:srgbClr val="8E9089"/>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Jefferson Health - Standard Screen.pptx" id="{0D70B7C1-7E99-BA41-949A-C5124B135A84}" vid="{A2847845-58AB-7F4E-A0F5-DF5243415A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Jefferson Health</Template>
  <TotalTime>1728</TotalTime>
  <Words>1264</Words>
  <Application>Microsoft Macintosh PowerPoint</Application>
  <PresentationFormat>On-screen Show (4:3)</PresentationFormat>
  <Paragraphs>178</Paragraphs>
  <Slides>32</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Trebuchet MS</vt:lpstr>
      <vt:lpstr>MS PGothic</vt:lpstr>
      <vt:lpstr>Arial</vt:lpstr>
      <vt:lpstr>Calibri</vt:lpstr>
      <vt:lpstr>Georgia</vt:lpstr>
      <vt:lpstr>Times New Roman</vt:lpstr>
      <vt:lpstr>Tw Cen MT</vt:lpstr>
      <vt:lpstr>ヒラギノ角ゴ Pro W3</vt:lpstr>
      <vt:lpstr>Jefferson Health</vt:lpstr>
      <vt:lpstr>Refugee Health in Philadelphia</vt:lpstr>
      <vt:lpstr>What does a refugee look like?</vt:lpstr>
      <vt:lpstr>PowerPoint Presentation</vt:lpstr>
      <vt:lpstr>PowerPoint Presentation</vt:lpstr>
      <vt:lpstr>Objectives</vt:lpstr>
      <vt:lpstr>How it all started….UNHCR</vt:lpstr>
      <vt:lpstr>UNHCR 2026</vt:lpstr>
      <vt:lpstr>Definitions:</vt:lpstr>
      <vt:lpstr>PowerPoint Presentation</vt:lpstr>
      <vt:lpstr>UNHCR Global Trends 2025 Report</vt:lpstr>
      <vt:lpstr>U.S. Refugee Resettlement Program</vt:lpstr>
      <vt:lpstr>PowerPoint Presentation</vt:lpstr>
      <vt:lpstr>Refugee Health 2005</vt:lpstr>
      <vt:lpstr>Jefferson Center for Refugee and Immigrant Health</vt:lpstr>
      <vt:lpstr>Refugee Resettlement Agency Responsibilities:</vt:lpstr>
      <vt:lpstr>Timeline Highlights:</vt:lpstr>
      <vt:lpstr>Refugee Health 2024</vt:lpstr>
      <vt:lpstr>Some patient stories:</vt:lpstr>
      <vt:lpstr>PowerPoint Presentation</vt:lpstr>
      <vt:lpstr>PowerPoint Presentation</vt:lpstr>
      <vt:lpstr>Refugee Health Partners - Mission</vt:lpstr>
      <vt:lpstr>PowerPoint Presentation</vt:lpstr>
      <vt:lpstr>PowerPoint Presentation</vt:lpstr>
      <vt:lpstr>Wyss 2021-2024</vt:lpstr>
      <vt:lpstr>Health and Wellness Achievement Award for 2023 Philadelphia Welcoming Award</vt:lpstr>
      <vt:lpstr>U. S. Refugee Resettlement 2025</vt:lpstr>
      <vt:lpstr>Presidential Determination for Refugee Arrivals 2026</vt:lpstr>
      <vt:lpstr>Current state for Immigrants in the U.S.</vt:lpstr>
      <vt:lpstr>What can you do?  Time to stand up!</vt:lpstr>
      <vt:lpstr>Phillyhealthcares.org</vt:lpstr>
      <vt:lpstr>Suggested reading</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Jefferson Brand Management</dc:creator>
  <cp:keywords/>
  <dc:description/>
  <cp:lastModifiedBy>McCormick, Bridget</cp:lastModifiedBy>
  <cp:revision>38</cp:revision>
  <cp:lastPrinted>2019-09-18T19:31:00Z</cp:lastPrinted>
  <dcterms:created xsi:type="dcterms:W3CDTF">2023-05-29T18:41:04Z</dcterms:created>
  <dcterms:modified xsi:type="dcterms:W3CDTF">2026-07-17T12:39:20Z</dcterms:modified>
  <cp:category/>
</cp:coreProperties>
</file>