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56" r:id="rId3"/>
    <p:sldId id="261" r:id="rId4"/>
    <p:sldId id="260" r:id="rId5"/>
    <p:sldId id="266" r:id="rId6"/>
    <p:sldId id="268" r:id="rId7"/>
    <p:sldId id="264" r:id="rId8"/>
    <p:sldId id="271" r:id="rId9"/>
    <p:sldId id="270" r:id="rId10"/>
    <p:sldId id="269" r:id="rId11"/>
    <p:sldId id="272" r:id="rId12"/>
    <p:sldId id="27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5F0A6A-0A4A-4734-A63E-7D7E06B4F524}" v="174" dt="2026-06-24T10:12:37.3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0"/>
  </p:normalViewPr>
  <p:slideViewPr>
    <p:cSldViewPr snapToGrid="0">
      <p:cViewPr varScale="1">
        <p:scale>
          <a:sx n="102" d="100"/>
          <a:sy n="102" d="100"/>
        </p:scale>
        <p:origin x="856" y="168"/>
      </p:cViewPr>
      <p:guideLst/>
    </p:cSldViewPr>
  </p:slideViewPr>
  <p:notesTextViewPr>
    <p:cViewPr>
      <p:scale>
        <a:sx n="1" d="1"/>
        <a:sy n="1" d="1"/>
      </p:scale>
      <p:origin x="0" y="0"/>
    </p:cViewPr>
  </p:notesTextViewPr>
  <p:sorterViewPr>
    <p:cViewPr>
      <p:scale>
        <a:sx n="100" d="100"/>
        <a:sy n="100" d="100"/>
      </p:scale>
      <p:origin x="0" y="-522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1862D-C7C3-A721-00F2-B0156BE1B3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2BC985B-CF12-40C3-6165-35944FD091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90C3DC-9305-54D8-0DAE-AF060B8A88FF}"/>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5" name="Footer Placeholder 4">
            <a:extLst>
              <a:ext uri="{FF2B5EF4-FFF2-40B4-BE49-F238E27FC236}">
                <a16:creationId xmlns:a16="http://schemas.microsoft.com/office/drawing/2014/main" id="{C91A1FBF-56EE-2EA5-422E-9015D117D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7A59F-776B-2EE7-C4AE-3A2037D6C9CB}"/>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3914275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9F7BC-F455-81F5-4AAF-2E156E253C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843811-4D81-9953-67B6-82A45C03F5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490CF2-EDEF-ADDE-BC26-4E53AF5ADFD6}"/>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5" name="Footer Placeholder 4">
            <a:extLst>
              <a:ext uri="{FF2B5EF4-FFF2-40B4-BE49-F238E27FC236}">
                <a16:creationId xmlns:a16="http://schemas.microsoft.com/office/drawing/2014/main" id="{B2F89FA4-FED6-5CB6-1A87-18DB2E86FB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2DB7F2-1DDD-22FB-966C-9C6777481618}"/>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2662580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27FE2-CD1F-65B9-AAAF-3375BE5283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E5816B5-516A-4C2A-BE5B-85D4CA3E7C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155338-07BD-7611-E20B-6EEC8BCFEA3E}"/>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5" name="Footer Placeholder 4">
            <a:extLst>
              <a:ext uri="{FF2B5EF4-FFF2-40B4-BE49-F238E27FC236}">
                <a16:creationId xmlns:a16="http://schemas.microsoft.com/office/drawing/2014/main" id="{B37976CF-FBA9-0B25-5C4F-FABD920E4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E8E8D-5E67-40FD-55CC-3688C8EF23CC}"/>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1399370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5EF0D-1606-0ECA-9D4C-7640248CA4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647D95-BB5F-B02D-5EBD-21E481234E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A4DE43-D27B-D795-1C85-0F4FD51087C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377DA4-BD9A-E177-CAC6-B27BFEB08B62}"/>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6" name="Footer Placeholder 5">
            <a:extLst>
              <a:ext uri="{FF2B5EF4-FFF2-40B4-BE49-F238E27FC236}">
                <a16:creationId xmlns:a16="http://schemas.microsoft.com/office/drawing/2014/main" id="{775C5EFA-AD98-B676-37E2-B7B8E1FF60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1CD805-1225-A344-5108-14FCF330E88B}"/>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620038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A67A7-AE3C-46FD-0181-6A36594E883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71FFB8-DAD3-36C2-DCC6-EB9724F9C1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A717AA-2ECF-F67D-567C-1C7D7B5B0A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8EA7F3-6F65-7FB8-F742-7073E028BA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897D9F-1FBA-8D6A-FBA4-7D866F2040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F8FD9E-64BC-DADD-CF65-FE2E5A4D9D9B}"/>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8" name="Footer Placeholder 7">
            <a:extLst>
              <a:ext uri="{FF2B5EF4-FFF2-40B4-BE49-F238E27FC236}">
                <a16:creationId xmlns:a16="http://schemas.microsoft.com/office/drawing/2014/main" id="{48E34DAE-B4AF-E9EC-DA6A-01CD26197F5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C5FDD2-74D7-607F-1DFD-FEBD04441084}"/>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621233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4EB5-A03D-4CC7-B92F-CE5AEC019C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3CAA53-45B5-BE16-F30E-14AB91ADA123}"/>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4" name="Footer Placeholder 3">
            <a:extLst>
              <a:ext uri="{FF2B5EF4-FFF2-40B4-BE49-F238E27FC236}">
                <a16:creationId xmlns:a16="http://schemas.microsoft.com/office/drawing/2014/main" id="{63D02C28-01A6-FDA8-B3D1-6399E757E6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F8437AC-143E-3A94-0678-13128628FA58}"/>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292620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6B3784-62E7-6473-28D4-765B86550A51}"/>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3" name="Footer Placeholder 2">
            <a:extLst>
              <a:ext uri="{FF2B5EF4-FFF2-40B4-BE49-F238E27FC236}">
                <a16:creationId xmlns:a16="http://schemas.microsoft.com/office/drawing/2014/main" id="{763488DD-D7C0-C738-519F-8EC420065D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5620702-A0B5-36D9-15B7-5DAEBC88B097}"/>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336937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8E92C-5515-EFA2-2B2F-BC90229A43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9F528B5-4E99-1A26-FECE-A4532B932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9526FB-DA77-F03E-1F6E-9C1E42702B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69F3AD-0425-11DA-0748-030192370BC7}"/>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6" name="Footer Placeholder 5">
            <a:extLst>
              <a:ext uri="{FF2B5EF4-FFF2-40B4-BE49-F238E27FC236}">
                <a16:creationId xmlns:a16="http://schemas.microsoft.com/office/drawing/2014/main" id="{A318BC92-2897-3608-B326-6B97F7866A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E25263-020E-9C35-6904-E0945B774846}"/>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769631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51FA0-9609-A6C8-1D8E-55D60A695D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86EF00-A94F-2675-FA16-436C474732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590805-CB24-61CA-2AF0-CFFF39C01D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EFAAFE-F082-6783-AC20-BB86137D2EC4}"/>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6" name="Footer Placeholder 5">
            <a:extLst>
              <a:ext uri="{FF2B5EF4-FFF2-40B4-BE49-F238E27FC236}">
                <a16:creationId xmlns:a16="http://schemas.microsoft.com/office/drawing/2014/main" id="{9D29FFFD-A20F-1918-7D8F-C03AB0B610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5BC69D-261B-BD5A-EFE7-F423A4AC066E}"/>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3785436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B94F9-E5EF-5A46-95C5-68DA7C38C0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04DFC8-0C1B-DEC9-FA3D-A578B5AD0E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3CEE4A-BF5C-FCCF-FF5A-D59F5AD55D0B}"/>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5" name="Footer Placeholder 4">
            <a:extLst>
              <a:ext uri="{FF2B5EF4-FFF2-40B4-BE49-F238E27FC236}">
                <a16:creationId xmlns:a16="http://schemas.microsoft.com/office/drawing/2014/main" id="{4378664B-3BF3-F1E8-7428-10366E8A3D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5F4A02-50FE-6FEC-96D0-9DFA5BB63636}"/>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2086172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60769B-8851-4E38-9842-C6465F4558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84C817-FFFB-EC09-85C8-12B1C83EC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8B0799-B1E1-C721-AF07-B5FD3AA38B5F}"/>
              </a:ext>
            </a:extLst>
          </p:cNvPr>
          <p:cNvSpPr>
            <a:spLocks noGrp="1"/>
          </p:cNvSpPr>
          <p:nvPr>
            <p:ph type="dt" sz="half" idx="10"/>
          </p:nvPr>
        </p:nvSpPr>
        <p:spPr/>
        <p:txBody>
          <a:bodyPr/>
          <a:lstStyle/>
          <a:p>
            <a:fld id="{0A952BD9-391E-4A0F-AFA9-97D5102C118F}" type="datetimeFigureOut">
              <a:rPr lang="en-US" smtClean="0"/>
              <a:t>6/30/26</a:t>
            </a:fld>
            <a:endParaRPr lang="en-US"/>
          </a:p>
        </p:txBody>
      </p:sp>
      <p:sp>
        <p:nvSpPr>
          <p:cNvPr id="5" name="Footer Placeholder 4">
            <a:extLst>
              <a:ext uri="{FF2B5EF4-FFF2-40B4-BE49-F238E27FC236}">
                <a16:creationId xmlns:a16="http://schemas.microsoft.com/office/drawing/2014/main" id="{23BF5BD0-904E-48D0-0A9C-DD9FCEA898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79BE57-87F5-FC8C-458F-53D2FEA7C0BA}"/>
              </a:ext>
            </a:extLst>
          </p:cNvPr>
          <p:cNvSpPr>
            <a:spLocks noGrp="1"/>
          </p:cNvSpPr>
          <p:nvPr>
            <p:ph type="sldNum" sz="quarter" idx="12"/>
          </p:nvPr>
        </p:nvSpPr>
        <p:spPr/>
        <p:txBody>
          <a:bodyPr/>
          <a:lstStyle/>
          <a:p>
            <a:fld id="{75201879-51C8-4141-824B-9FFBE7284908}" type="slidenum">
              <a:rPr lang="en-US" smtClean="0"/>
              <a:t>‹#›</a:t>
            </a:fld>
            <a:endParaRPr lang="en-US"/>
          </a:p>
        </p:txBody>
      </p:sp>
    </p:spTree>
    <p:extLst>
      <p:ext uri="{BB962C8B-B14F-4D97-AF65-F5344CB8AC3E}">
        <p14:creationId xmlns:p14="http://schemas.microsoft.com/office/powerpoint/2010/main" val="855190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F70DAD-34E4-CE6E-5FAD-8F4DAF0CCA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5DBC8D3-F4CC-B06D-D9EB-59830532BD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8939AC-B50C-F4DA-EF38-F064E113A4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A952BD9-391E-4A0F-AFA9-97D5102C118F}" type="datetimeFigureOut">
              <a:rPr lang="en-US" smtClean="0"/>
              <a:t>6/30/26</a:t>
            </a:fld>
            <a:endParaRPr lang="en-US"/>
          </a:p>
        </p:txBody>
      </p:sp>
      <p:sp>
        <p:nvSpPr>
          <p:cNvPr id="5" name="Footer Placeholder 4">
            <a:extLst>
              <a:ext uri="{FF2B5EF4-FFF2-40B4-BE49-F238E27FC236}">
                <a16:creationId xmlns:a16="http://schemas.microsoft.com/office/drawing/2014/main" id="{78A53FBC-C527-99F4-3E0C-748C33DFF9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AB15544-EF9A-38D2-26AC-0923B616395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5201879-51C8-4141-824B-9FFBE7284908}" type="slidenum">
              <a:rPr lang="en-US" smtClean="0"/>
              <a:t>‹#›</a:t>
            </a:fld>
            <a:endParaRPr lang="en-US"/>
          </a:p>
        </p:txBody>
      </p:sp>
    </p:spTree>
    <p:extLst>
      <p:ext uri="{BB962C8B-B14F-4D97-AF65-F5344CB8AC3E}">
        <p14:creationId xmlns:p14="http://schemas.microsoft.com/office/powerpoint/2010/main" val="616310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hhs.gov/"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4BFF4-37AC-6790-36C2-8A54DAE0AE1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6F3631A-2819-6FF8-6B4B-FC8C3E2EE1A1}"/>
              </a:ext>
            </a:extLst>
          </p:cNvPr>
          <p:cNvPicPr>
            <a:picLocks noChangeAspect="1"/>
          </p:cNvPicPr>
          <p:nvPr/>
        </p:nvPicPr>
        <p:blipFill>
          <a:blip r:embed="rId2"/>
          <a:srcRect r="626"/>
          <a:stretch>
            <a:fill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6" name="TextBox 5">
            <a:extLst>
              <a:ext uri="{FF2B5EF4-FFF2-40B4-BE49-F238E27FC236}">
                <a16:creationId xmlns:a16="http://schemas.microsoft.com/office/drawing/2014/main" id="{43BF6B48-EC35-11E4-B435-DF0CCCD75014}"/>
              </a:ext>
            </a:extLst>
          </p:cNvPr>
          <p:cNvSpPr txBox="1"/>
          <p:nvPr/>
        </p:nvSpPr>
        <p:spPr>
          <a:xfrm>
            <a:off x="6096000" y="469232"/>
            <a:ext cx="5947610" cy="6388768"/>
          </a:xfrm>
          <a:prstGeom prst="rect">
            <a:avLst/>
          </a:prstGeom>
        </p:spPr>
        <p:txBody>
          <a:bodyPr vert="horz" lIns="91440" tIns="45720" rIns="91440" bIns="45720" rtlCol="0">
            <a:normAutofit/>
          </a:bodyPr>
          <a:lstStyle/>
          <a:p>
            <a:pPr marL="228600" lvl="1">
              <a:lnSpc>
                <a:spcPct val="90000"/>
              </a:lnSpc>
              <a:spcAft>
                <a:spcPts val="600"/>
              </a:spcAft>
            </a:pPr>
            <a:r>
              <a:rPr lang="en-US" sz="2800" dirty="0"/>
              <a:t>Anthony L. Rostain, MD, MA</a:t>
            </a:r>
          </a:p>
          <a:p>
            <a:pPr marL="228600" lvl="1">
              <a:lnSpc>
                <a:spcPct val="90000"/>
              </a:lnSpc>
              <a:spcAft>
                <a:spcPts val="600"/>
              </a:spcAft>
            </a:pPr>
            <a:r>
              <a:rPr lang="en-US" sz="2400" dirty="0"/>
              <a:t>Chair, Department of Psychiatry and Behavioral Health</a:t>
            </a:r>
          </a:p>
          <a:p>
            <a:pPr marL="228600" lvl="1">
              <a:lnSpc>
                <a:spcPct val="90000"/>
              </a:lnSpc>
              <a:spcAft>
                <a:spcPts val="600"/>
              </a:spcAft>
            </a:pPr>
            <a:r>
              <a:rPr lang="en-US" sz="2400" dirty="0"/>
              <a:t>Cooper University Health Care</a:t>
            </a:r>
          </a:p>
          <a:p>
            <a:pPr marL="228600" lvl="1">
              <a:lnSpc>
                <a:spcPct val="90000"/>
              </a:lnSpc>
              <a:spcAft>
                <a:spcPts val="600"/>
              </a:spcAft>
            </a:pPr>
            <a:r>
              <a:rPr lang="en-US" sz="2400" dirty="0"/>
              <a:t>Professor of Psychiatry and Pediatrics</a:t>
            </a:r>
          </a:p>
          <a:p>
            <a:pPr marL="228600" lvl="1">
              <a:lnSpc>
                <a:spcPct val="90000"/>
              </a:lnSpc>
              <a:spcAft>
                <a:spcPts val="600"/>
              </a:spcAft>
            </a:pPr>
            <a:r>
              <a:rPr lang="en-US" sz="2400" dirty="0"/>
              <a:t>Cooper Medical School of Rowan University</a:t>
            </a:r>
          </a:p>
          <a:p>
            <a:pPr marL="228600" lvl="1">
              <a:lnSpc>
                <a:spcPct val="90000"/>
              </a:lnSpc>
              <a:spcAft>
                <a:spcPts val="600"/>
              </a:spcAft>
            </a:pPr>
            <a:endParaRPr lang="en-US" sz="2400" dirty="0"/>
          </a:p>
          <a:p>
            <a:pPr marL="228600" lvl="1">
              <a:lnSpc>
                <a:spcPct val="90000"/>
              </a:lnSpc>
              <a:spcAft>
                <a:spcPts val="600"/>
              </a:spcAft>
            </a:pPr>
            <a:r>
              <a:rPr lang="en-US" sz="2800" dirty="0"/>
              <a:t>Paul Offit, MD</a:t>
            </a:r>
          </a:p>
          <a:p>
            <a:pPr marL="228600" lvl="1">
              <a:lnSpc>
                <a:spcPct val="90000"/>
              </a:lnSpc>
              <a:spcAft>
                <a:spcPts val="600"/>
              </a:spcAft>
            </a:pPr>
            <a:r>
              <a:rPr lang="en-US" sz="2400" dirty="0"/>
              <a:t>Professor of Pediatrics </a:t>
            </a:r>
          </a:p>
          <a:p>
            <a:pPr marL="228600" lvl="1">
              <a:lnSpc>
                <a:spcPct val="90000"/>
              </a:lnSpc>
              <a:spcAft>
                <a:spcPts val="600"/>
              </a:spcAft>
            </a:pPr>
            <a:r>
              <a:rPr lang="en-US" sz="2400" dirty="0"/>
              <a:t>Perelman School of Medicine of the University of Pennsylvania</a:t>
            </a:r>
          </a:p>
          <a:p>
            <a:pPr marL="228600" lvl="1">
              <a:lnSpc>
                <a:spcPct val="90000"/>
              </a:lnSpc>
              <a:spcAft>
                <a:spcPts val="600"/>
              </a:spcAft>
            </a:pPr>
            <a:r>
              <a:rPr lang="en-US" sz="2400" dirty="0"/>
              <a:t>Director, Vaccine Education Center</a:t>
            </a:r>
          </a:p>
          <a:p>
            <a:pPr marL="228600" lvl="1">
              <a:lnSpc>
                <a:spcPct val="90000"/>
              </a:lnSpc>
              <a:spcAft>
                <a:spcPts val="600"/>
              </a:spcAft>
            </a:pPr>
            <a:r>
              <a:rPr lang="en-US" sz="2400" dirty="0"/>
              <a:t>The Children’s Hospital of Philadelphia</a:t>
            </a:r>
            <a:endParaRPr lang="en-US" sz="2000" dirty="0"/>
          </a:p>
          <a:p>
            <a:pPr lvl="1" indent="-228600">
              <a:lnSpc>
                <a:spcPct val="90000"/>
              </a:lnSpc>
              <a:spcAft>
                <a:spcPts val="600"/>
              </a:spcAft>
              <a:buFont typeface="Arial" panose="020B0604020202020204" pitchFamily="34" charset="0"/>
              <a:buChar char="•"/>
            </a:pPr>
            <a:endParaRPr lang="en-US" sz="2000" dirty="0"/>
          </a:p>
          <a:p>
            <a:pPr lvl="1" indent="-22860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2591527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7CCF47-A660-FEF7-5FD8-DB3E7816D059}"/>
              </a:ext>
            </a:extLst>
          </p:cNvPr>
          <p:cNvPicPr>
            <a:picLocks noChangeAspect="1"/>
          </p:cNvPicPr>
          <p:nvPr/>
        </p:nvPicPr>
        <p:blipFill>
          <a:blip r:embed="rId2"/>
          <a:srcRect r="626"/>
          <a:stretch>
            <a:fillRect/>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6" name="TextBox 5">
            <a:extLst>
              <a:ext uri="{FF2B5EF4-FFF2-40B4-BE49-F238E27FC236}">
                <a16:creationId xmlns:a16="http://schemas.microsoft.com/office/drawing/2014/main" id="{8C5135C3-E2C2-3F80-4D14-14C092C85CD1}"/>
              </a:ext>
            </a:extLst>
          </p:cNvPr>
          <p:cNvSpPr txBox="1"/>
          <p:nvPr/>
        </p:nvSpPr>
        <p:spPr>
          <a:xfrm>
            <a:off x="6340642" y="336885"/>
            <a:ext cx="5606716" cy="465622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400" dirty="0"/>
              <a:t>What is the MAHA report? </a:t>
            </a:r>
          </a:p>
          <a:p>
            <a:pPr indent="-228600">
              <a:lnSpc>
                <a:spcPct val="90000"/>
              </a:lnSpc>
              <a:spcAft>
                <a:spcPts val="600"/>
              </a:spcAft>
              <a:buFont typeface="Arial" panose="020B0604020202020204" pitchFamily="34" charset="0"/>
              <a:buChar char="•"/>
            </a:pPr>
            <a:r>
              <a:rPr lang="en-US" sz="2400" dirty="0"/>
              <a:t>Why are we reading it this summer?</a:t>
            </a:r>
          </a:p>
          <a:p>
            <a:pPr indent="-228600">
              <a:lnSpc>
                <a:spcPct val="90000"/>
              </a:lnSpc>
              <a:spcAft>
                <a:spcPts val="600"/>
              </a:spcAft>
              <a:buFont typeface="Arial" panose="020B0604020202020204" pitchFamily="34" charset="0"/>
              <a:buChar char="•"/>
            </a:pPr>
            <a:r>
              <a:rPr lang="en-US" sz="2400" dirty="0"/>
              <a:t>What do we expect students to learn?</a:t>
            </a:r>
          </a:p>
          <a:p>
            <a:pPr indent="-228600">
              <a:lnSpc>
                <a:spcPct val="90000"/>
              </a:lnSpc>
              <a:spcAft>
                <a:spcPts val="600"/>
              </a:spcAft>
              <a:buFont typeface="Arial" panose="020B0604020202020204" pitchFamily="34" charset="0"/>
              <a:buChar char="•"/>
            </a:pPr>
            <a:r>
              <a:rPr lang="en-US" sz="2400" dirty="0"/>
              <a:t>Key topics for discussion</a:t>
            </a:r>
          </a:p>
          <a:p>
            <a:pPr lvl="1" indent="-228600">
              <a:lnSpc>
                <a:spcPct val="90000"/>
              </a:lnSpc>
              <a:spcAft>
                <a:spcPts val="600"/>
              </a:spcAft>
              <a:buFont typeface="Arial" panose="020B0604020202020204" pitchFamily="34" charset="0"/>
              <a:buChar char="•"/>
            </a:pPr>
            <a:r>
              <a:rPr lang="en-US" sz="2400" dirty="0"/>
              <a:t>Who are the authors of the report? </a:t>
            </a:r>
          </a:p>
          <a:p>
            <a:pPr lvl="1" indent="-228600">
              <a:lnSpc>
                <a:spcPct val="90000"/>
              </a:lnSpc>
              <a:spcAft>
                <a:spcPts val="600"/>
              </a:spcAft>
              <a:buFont typeface="Arial" panose="020B0604020202020204" pitchFamily="34" charset="0"/>
              <a:buChar char="•"/>
            </a:pPr>
            <a:r>
              <a:rPr lang="en-US" sz="2400" dirty="0"/>
              <a:t>Why was the report written?</a:t>
            </a:r>
          </a:p>
          <a:p>
            <a:pPr lvl="1" indent="-228600">
              <a:lnSpc>
                <a:spcPct val="90000"/>
              </a:lnSpc>
              <a:spcAft>
                <a:spcPts val="600"/>
              </a:spcAft>
              <a:buFont typeface="Arial" panose="020B0604020202020204" pitchFamily="34" charset="0"/>
              <a:buChar char="•"/>
            </a:pPr>
            <a:r>
              <a:rPr lang="en-US" sz="2400" dirty="0"/>
              <a:t>Who is the intended audience?</a:t>
            </a:r>
          </a:p>
          <a:p>
            <a:pPr lvl="1" indent="-228600">
              <a:lnSpc>
                <a:spcPct val="90000"/>
              </a:lnSpc>
              <a:spcAft>
                <a:spcPts val="600"/>
              </a:spcAft>
              <a:buFont typeface="Arial" panose="020B0604020202020204" pitchFamily="34" charset="0"/>
              <a:buChar char="•"/>
            </a:pPr>
            <a:r>
              <a:rPr lang="en-US" sz="2400" dirty="0"/>
              <a:t>What are the main arguments?</a:t>
            </a:r>
          </a:p>
          <a:p>
            <a:pPr lvl="1" indent="-228600">
              <a:lnSpc>
                <a:spcPct val="90000"/>
              </a:lnSpc>
              <a:spcAft>
                <a:spcPts val="600"/>
              </a:spcAft>
              <a:buFont typeface="Arial" panose="020B0604020202020204" pitchFamily="34" charset="0"/>
              <a:buChar char="•"/>
            </a:pPr>
            <a:r>
              <a:rPr lang="en-US" sz="2400" dirty="0"/>
              <a:t>How well are these substantiated?</a:t>
            </a:r>
          </a:p>
          <a:p>
            <a:pPr lvl="2" indent="-228600">
              <a:lnSpc>
                <a:spcPct val="90000"/>
              </a:lnSpc>
              <a:spcAft>
                <a:spcPts val="600"/>
              </a:spcAft>
              <a:buFont typeface="Arial" panose="020B0604020202020204" pitchFamily="34" charset="0"/>
              <a:buChar char="•"/>
            </a:pPr>
            <a:r>
              <a:rPr lang="en-US" sz="2400" dirty="0"/>
              <a:t>Evidence provided</a:t>
            </a:r>
          </a:p>
          <a:p>
            <a:pPr lvl="2" indent="-228600">
              <a:lnSpc>
                <a:spcPct val="90000"/>
              </a:lnSpc>
              <a:spcAft>
                <a:spcPts val="600"/>
              </a:spcAft>
              <a:buFont typeface="Arial" panose="020B0604020202020204" pitchFamily="34" charset="0"/>
              <a:buChar char="•"/>
            </a:pPr>
            <a:r>
              <a:rPr lang="en-US" sz="2400" dirty="0"/>
              <a:t>Evidence omitted</a:t>
            </a:r>
          </a:p>
          <a:p>
            <a:pPr lvl="2" indent="-228600">
              <a:lnSpc>
                <a:spcPct val="90000"/>
              </a:lnSpc>
              <a:spcAft>
                <a:spcPts val="600"/>
              </a:spcAft>
              <a:buFont typeface="Arial" panose="020B0604020202020204" pitchFamily="34" charset="0"/>
              <a:buChar char="•"/>
            </a:pPr>
            <a:endParaRPr lang="en-US" sz="2400" dirty="0"/>
          </a:p>
          <a:p>
            <a:pPr lvl="1" indent="-228600">
              <a:lnSpc>
                <a:spcPct val="90000"/>
              </a:lnSpc>
              <a:spcAft>
                <a:spcPts val="600"/>
              </a:spcAft>
              <a:buFont typeface="Arial" panose="020B0604020202020204" pitchFamily="34" charset="0"/>
              <a:buChar char="•"/>
            </a:pPr>
            <a:endParaRPr lang="en-US" sz="2000" dirty="0"/>
          </a:p>
          <a:p>
            <a:pPr marL="228600" lvl="1">
              <a:lnSpc>
                <a:spcPct val="90000"/>
              </a:lnSpc>
              <a:spcAft>
                <a:spcPts val="600"/>
              </a:spcAft>
            </a:pPr>
            <a:endParaRPr lang="en-US" sz="2000" dirty="0"/>
          </a:p>
          <a:p>
            <a:pPr lvl="1" indent="-228600">
              <a:lnSpc>
                <a:spcPct val="90000"/>
              </a:lnSpc>
              <a:spcAft>
                <a:spcPts val="600"/>
              </a:spcAft>
              <a:buFont typeface="Arial" panose="020B0604020202020204" pitchFamily="34" charset="0"/>
              <a:buChar char="•"/>
            </a:pPr>
            <a:endParaRPr lang="en-US" sz="2000" dirty="0"/>
          </a:p>
          <a:p>
            <a:pPr lvl="1" indent="-228600">
              <a:lnSpc>
                <a:spcPct val="90000"/>
              </a:lnSpc>
              <a:spcAft>
                <a:spcPts val="600"/>
              </a:spcAft>
              <a:buFont typeface="Arial" panose="020B0604020202020204" pitchFamily="34" charset="0"/>
              <a:buChar char="•"/>
            </a:pPr>
            <a:endParaRPr lang="en-US" sz="2000" dirty="0"/>
          </a:p>
        </p:txBody>
      </p:sp>
      <p:sp>
        <p:nvSpPr>
          <p:cNvPr id="4" name="TextBox 3">
            <a:extLst>
              <a:ext uri="{FF2B5EF4-FFF2-40B4-BE49-F238E27FC236}">
                <a16:creationId xmlns:a16="http://schemas.microsoft.com/office/drawing/2014/main" id="{7FEDB124-71BF-8E9C-B7E8-27B859BE5AA4}"/>
              </a:ext>
            </a:extLst>
          </p:cNvPr>
          <p:cNvSpPr txBox="1"/>
          <p:nvPr/>
        </p:nvSpPr>
        <p:spPr>
          <a:xfrm>
            <a:off x="5116428" y="5262323"/>
            <a:ext cx="6614361" cy="981615"/>
          </a:xfrm>
          <a:prstGeom prst="rect">
            <a:avLst/>
          </a:prstGeom>
          <a:noFill/>
        </p:spPr>
        <p:txBody>
          <a:bodyPr wrap="square">
            <a:spAutoFit/>
          </a:bodyPr>
          <a:lstStyle/>
          <a:p>
            <a:pPr marL="228600" lvl="1" algn="ctr">
              <a:lnSpc>
                <a:spcPct val="90000"/>
              </a:lnSpc>
              <a:spcAft>
                <a:spcPts val="600"/>
              </a:spcAft>
            </a:pPr>
            <a:r>
              <a:rPr lang="en-US" sz="3200" b="1" dirty="0">
                <a:solidFill>
                  <a:srgbClr val="FF0000"/>
                </a:solidFill>
              </a:rPr>
              <a:t>WHAT ‘S BEEN ITS IMPACT ON THE HEALTH OF OUR COUNTRY?</a:t>
            </a:r>
          </a:p>
        </p:txBody>
      </p:sp>
    </p:spTree>
    <p:extLst>
      <p:ext uri="{BB962C8B-B14F-4D97-AF65-F5344CB8AC3E}">
        <p14:creationId xmlns:p14="http://schemas.microsoft.com/office/powerpoint/2010/main" val="134411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246078-C0EE-82C3-373E-CF1D663D1700}"/>
              </a:ext>
            </a:extLst>
          </p:cNvPr>
          <p:cNvPicPr>
            <a:picLocks noChangeAspect="1"/>
          </p:cNvPicPr>
          <p:nvPr/>
        </p:nvPicPr>
        <p:blipFill>
          <a:blip r:embed="rId2"/>
          <a:stretch>
            <a:fillRect/>
          </a:stretch>
        </p:blipFill>
        <p:spPr>
          <a:xfrm>
            <a:off x="0" y="78628"/>
            <a:ext cx="12192000" cy="6700744"/>
          </a:xfrm>
          <a:prstGeom prst="rect">
            <a:avLst/>
          </a:prstGeom>
        </p:spPr>
      </p:pic>
      <p:sp>
        <p:nvSpPr>
          <p:cNvPr id="7" name="TextBox 6">
            <a:extLst>
              <a:ext uri="{FF2B5EF4-FFF2-40B4-BE49-F238E27FC236}">
                <a16:creationId xmlns:a16="http://schemas.microsoft.com/office/drawing/2014/main" id="{9EC2CE0B-CEC5-38CE-D007-FFC0A09176AA}"/>
              </a:ext>
            </a:extLst>
          </p:cNvPr>
          <p:cNvSpPr txBox="1"/>
          <p:nvPr/>
        </p:nvSpPr>
        <p:spPr>
          <a:xfrm>
            <a:off x="6161788" y="149302"/>
            <a:ext cx="6172200" cy="369332"/>
          </a:xfrm>
          <a:prstGeom prst="rect">
            <a:avLst/>
          </a:prstGeom>
          <a:noFill/>
        </p:spPr>
        <p:txBody>
          <a:bodyPr wrap="square">
            <a:spAutoFit/>
          </a:bodyPr>
          <a:lstStyle/>
          <a:p>
            <a:r>
              <a:rPr lang="en-US" dirty="0">
                <a:hlinkClick r:id="rId3"/>
              </a:rPr>
              <a:t>Department of Health &amp; Human Services | HHS.gov</a:t>
            </a:r>
            <a:endParaRPr lang="en-US" dirty="0"/>
          </a:p>
        </p:txBody>
      </p:sp>
      <p:sp>
        <p:nvSpPr>
          <p:cNvPr id="2" name="TextBox 1">
            <a:extLst>
              <a:ext uri="{FF2B5EF4-FFF2-40B4-BE49-F238E27FC236}">
                <a16:creationId xmlns:a16="http://schemas.microsoft.com/office/drawing/2014/main" id="{1631F61C-2959-CECF-82FD-9EEBBBAD06C1}"/>
              </a:ext>
            </a:extLst>
          </p:cNvPr>
          <p:cNvSpPr txBox="1"/>
          <p:nvPr/>
        </p:nvSpPr>
        <p:spPr>
          <a:xfrm>
            <a:off x="101600" y="805114"/>
            <a:ext cx="1209964" cy="461665"/>
          </a:xfrm>
          <a:prstGeom prst="rect">
            <a:avLst/>
          </a:prstGeom>
          <a:noFill/>
        </p:spPr>
        <p:txBody>
          <a:bodyPr wrap="square" rtlCol="0">
            <a:spAutoFit/>
          </a:bodyPr>
          <a:lstStyle/>
          <a:p>
            <a:r>
              <a:rPr lang="en-US" sz="2400" b="1" dirty="0"/>
              <a:t>9/25</a:t>
            </a:r>
            <a:endParaRPr lang="en-US" b="1" dirty="0"/>
          </a:p>
        </p:txBody>
      </p:sp>
    </p:spTree>
    <p:extLst>
      <p:ext uri="{BB962C8B-B14F-4D97-AF65-F5344CB8AC3E}">
        <p14:creationId xmlns:p14="http://schemas.microsoft.com/office/powerpoint/2010/main" val="1537020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1CDD2D-8590-45B8-04EB-FB6A0637087B}"/>
              </a:ext>
            </a:extLst>
          </p:cNvPr>
          <p:cNvPicPr>
            <a:picLocks noChangeAspect="1"/>
          </p:cNvPicPr>
          <p:nvPr/>
        </p:nvPicPr>
        <p:blipFill>
          <a:blip r:embed="rId2"/>
          <a:srcRect t="3645" b="2974"/>
          <a:stretch>
            <a:fillRect/>
          </a:stretch>
        </p:blipFill>
        <p:spPr>
          <a:xfrm>
            <a:off x="360219" y="0"/>
            <a:ext cx="10972800" cy="6733436"/>
          </a:xfrm>
          <a:prstGeom prst="rect">
            <a:avLst/>
          </a:prstGeom>
        </p:spPr>
      </p:pic>
    </p:spTree>
    <p:extLst>
      <p:ext uri="{BB962C8B-B14F-4D97-AF65-F5344CB8AC3E}">
        <p14:creationId xmlns:p14="http://schemas.microsoft.com/office/powerpoint/2010/main" val="792039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73A32A-AB94-CAD3-6851-72EDB9505A5F}"/>
              </a:ext>
            </a:extLst>
          </p:cNvPr>
          <p:cNvPicPr>
            <a:picLocks noChangeAspect="1"/>
          </p:cNvPicPr>
          <p:nvPr/>
        </p:nvPicPr>
        <p:blipFill>
          <a:blip r:embed="rId2"/>
          <a:stretch>
            <a:fillRect/>
          </a:stretch>
        </p:blipFill>
        <p:spPr>
          <a:xfrm>
            <a:off x="69268" y="56969"/>
            <a:ext cx="12021132" cy="6858000"/>
          </a:xfrm>
          <a:prstGeom prst="rect">
            <a:avLst/>
          </a:prstGeom>
        </p:spPr>
      </p:pic>
      <p:sp>
        <p:nvSpPr>
          <p:cNvPr id="4" name="TextBox 3">
            <a:extLst>
              <a:ext uri="{FF2B5EF4-FFF2-40B4-BE49-F238E27FC236}">
                <a16:creationId xmlns:a16="http://schemas.microsoft.com/office/drawing/2014/main" id="{15F40ECA-6FEB-3975-1A05-00E1CE071688}"/>
              </a:ext>
            </a:extLst>
          </p:cNvPr>
          <p:cNvSpPr txBox="1"/>
          <p:nvPr/>
        </p:nvSpPr>
        <p:spPr>
          <a:xfrm>
            <a:off x="886691" y="491078"/>
            <a:ext cx="1209964" cy="461665"/>
          </a:xfrm>
          <a:prstGeom prst="rect">
            <a:avLst/>
          </a:prstGeom>
          <a:noFill/>
        </p:spPr>
        <p:txBody>
          <a:bodyPr wrap="square" rtlCol="0">
            <a:spAutoFit/>
          </a:bodyPr>
          <a:lstStyle/>
          <a:p>
            <a:r>
              <a:rPr lang="en-US" sz="2400" b="1" dirty="0"/>
              <a:t>6/26</a:t>
            </a:r>
            <a:endParaRPr lang="en-US" b="1" dirty="0"/>
          </a:p>
        </p:txBody>
      </p:sp>
    </p:spTree>
    <p:extLst>
      <p:ext uri="{BB962C8B-B14F-4D97-AF65-F5344CB8AC3E}">
        <p14:creationId xmlns:p14="http://schemas.microsoft.com/office/powerpoint/2010/main" val="2458374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0CC363-4C24-296F-7984-52619DE44066}"/>
              </a:ext>
            </a:extLst>
          </p:cNvPr>
          <p:cNvPicPr>
            <a:picLocks noChangeAspect="1"/>
          </p:cNvPicPr>
          <p:nvPr/>
        </p:nvPicPr>
        <p:blipFill>
          <a:blip r:embed="rId2"/>
          <a:stretch>
            <a:fillRect/>
          </a:stretch>
        </p:blipFill>
        <p:spPr>
          <a:xfrm>
            <a:off x="0" y="103285"/>
            <a:ext cx="12192000" cy="6651429"/>
          </a:xfrm>
          <a:prstGeom prst="rect">
            <a:avLst/>
          </a:prstGeom>
        </p:spPr>
      </p:pic>
    </p:spTree>
    <p:extLst>
      <p:ext uri="{BB962C8B-B14F-4D97-AF65-F5344CB8AC3E}">
        <p14:creationId xmlns:p14="http://schemas.microsoft.com/office/powerpoint/2010/main" val="1448438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5621B1-AF0E-624F-A16B-B095333E8822}"/>
              </a:ext>
            </a:extLst>
          </p:cNvPr>
          <p:cNvSpPr txBox="1"/>
          <p:nvPr/>
        </p:nvSpPr>
        <p:spPr>
          <a:xfrm>
            <a:off x="294639" y="223520"/>
            <a:ext cx="11574087" cy="6170920"/>
          </a:xfrm>
          <a:prstGeom prst="rect">
            <a:avLst/>
          </a:prstGeom>
          <a:noFill/>
        </p:spPr>
        <p:txBody>
          <a:bodyPr wrap="square">
            <a:spAutoFit/>
          </a:bodyPr>
          <a:lstStyle/>
          <a:p>
            <a:pPr algn="l">
              <a:spcBef>
                <a:spcPts val="1200"/>
              </a:spcBef>
              <a:spcAft>
                <a:spcPts val="1200"/>
              </a:spcAft>
              <a:buNone/>
            </a:pPr>
            <a:r>
              <a:rPr lang="en-US" sz="2400" b="1" i="0" dirty="0">
                <a:effectLst/>
                <a:latin typeface="Lora" pitchFamily="2" charset="0"/>
              </a:rPr>
              <a:t>Major Funding and Structural Changes at HHS</a:t>
            </a:r>
            <a:endParaRPr lang="en-US" sz="2400" b="0" i="0" dirty="0">
              <a:effectLst/>
              <a:latin typeface="Lora" pitchFamily="2" charset="0"/>
            </a:endParaRPr>
          </a:p>
          <a:p>
            <a:pPr algn="l">
              <a:spcBef>
                <a:spcPts val="1200"/>
              </a:spcBef>
              <a:spcAft>
                <a:spcPts val="1200"/>
              </a:spcAft>
              <a:buNone/>
            </a:pPr>
            <a:r>
              <a:rPr lang="en-US" sz="2400" b="0" i="0" dirty="0">
                <a:effectLst/>
                <a:latin typeface="Lora" pitchFamily="2" charset="0"/>
              </a:rPr>
              <a:t>The MAHA agenda has been accompanied by sweeping budget cuts and workforce reductions across HHS agencies, which many experts argue directly contradict the strategy's stated goals:</a:t>
            </a:r>
          </a:p>
          <a:p>
            <a:pPr algn="l">
              <a:spcBef>
                <a:spcPts val="150"/>
              </a:spcBef>
              <a:spcAft>
                <a:spcPts val="150"/>
              </a:spcAft>
            </a:pPr>
            <a:r>
              <a:rPr lang="en-US" sz="2400" b="1" i="0" dirty="0">
                <a:effectLst/>
                <a:latin typeface="Lora" pitchFamily="2" charset="0"/>
              </a:rPr>
              <a:t>CDC:</a:t>
            </a:r>
            <a:r>
              <a:rPr lang="en-US" sz="2400" b="0" i="0" dirty="0">
                <a:effectLst/>
                <a:latin typeface="Lora" pitchFamily="2" charset="0"/>
              </a:rPr>
              <a:t> The proposed FY2026 budget includes a </a:t>
            </a:r>
            <a:r>
              <a:rPr lang="en-US" sz="2400" b="1" i="0" dirty="0">
                <a:effectLst/>
                <a:latin typeface="Lora" pitchFamily="2" charset="0"/>
              </a:rPr>
              <a:t>50% reduction</a:t>
            </a:r>
            <a:r>
              <a:rPr lang="en-US" sz="2400" b="0" i="0" dirty="0">
                <a:effectLst/>
                <a:latin typeface="Lora" pitchFamily="2" charset="0"/>
              </a:rPr>
              <a:t> in CDC funding (from $9.2 billion to $4.3 billion). The National Center for Chronic Disease Prevention and Health Promotion would be eliminated. Since January 2025,  </a:t>
            </a:r>
            <a:r>
              <a:rPr lang="en-US" sz="2400" b="1" i="0" dirty="0">
                <a:effectLst/>
                <a:latin typeface="Lora" pitchFamily="2" charset="0"/>
              </a:rPr>
              <a:t>15% of the CDC workforce (~3,000 workers)</a:t>
            </a:r>
            <a:r>
              <a:rPr lang="en-US" sz="2400" b="0" i="0" dirty="0">
                <a:effectLst/>
                <a:latin typeface="Lora" pitchFamily="2" charset="0"/>
              </a:rPr>
              <a:t> has departed, and HHS has already slashed more than $12 billion in federal grants to states, including $11.4 billion distributed by the CDC. </a:t>
            </a:r>
          </a:p>
          <a:p>
            <a:pPr algn="l">
              <a:spcBef>
                <a:spcPts val="150"/>
              </a:spcBef>
              <a:spcAft>
                <a:spcPts val="150"/>
              </a:spcAft>
            </a:pPr>
            <a:r>
              <a:rPr lang="en-US" sz="2400" b="1" i="0" dirty="0">
                <a:effectLst/>
                <a:latin typeface="Lora" pitchFamily="2" charset="0"/>
              </a:rPr>
              <a:t>NIH:</a:t>
            </a:r>
            <a:r>
              <a:rPr lang="en-US" sz="2400" b="0" i="0" dirty="0">
                <a:effectLst/>
                <a:latin typeface="Lora" pitchFamily="2" charset="0"/>
              </a:rPr>
              <a:t> Initial reports indicate a roughly </a:t>
            </a:r>
            <a:r>
              <a:rPr lang="en-US" sz="2400" b="1" i="0" dirty="0">
                <a:effectLst/>
                <a:latin typeface="Lora" pitchFamily="2" charset="0"/>
              </a:rPr>
              <a:t>40% cut to the 2026 NIH budget</a:t>
            </a:r>
            <a:r>
              <a:rPr lang="en-US" sz="2400" b="0" i="0" dirty="0">
                <a:effectLst/>
                <a:latin typeface="Lora" pitchFamily="2" charset="0"/>
              </a:rPr>
              <a:t>, with a proposed cap on indirect costs at 15% (down from up to 70%). Hundreds of grants have been terminated, and new grant approvals dropped to approximately 50% of normal levels in early 2025. Over 10% of NIH employees have lost their jobs. </a:t>
            </a:r>
          </a:p>
        </p:txBody>
      </p:sp>
    </p:spTree>
    <p:extLst>
      <p:ext uri="{BB962C8B-B14F-4D97-AF65-F5344CB8AC3E}">
        <p14:creationId xmlns:p14="http://schemas.microsoft.com/office/powerpoint/2010/main" val="253323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785D9-A22C-D531-B216-9AA75C91E08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43471AA-B787-6FAA-A71C-68A238B6AE18}"/>
              </a:ext>
            </a:extLst>
          </p:cNvPr>
          <p:cNvSpPr txBox="1"/>
          <p:nvPr/>
        </p:nvSpPr>
        <p:spPr>
          <a:xfrm>
            <a:off x="294640" y="223520"/>
            <a:ext cx="11712632" cy="3329116"/>
          </a:xfrm>
          <a:prstGeom prst="rect">
            <a:avLst/>
          </a:prstGeom>
          <a:noFill/>
        </p:spPr>
        <p:txBody>
          <a:bodyPr wrap="square">
            <a:spAutoFit/>
          </a:bodyPr>
          <a:lstStyle/>
          <a:p>
            <a:pPr algn="l">
              <a:spcBef>
                <a:spcPts val="1200"/>
              </a:spcBef>
              <a:spcAft>
                <a:spcPts val="1200"/>
              </a:spcAft>
              <a:buNone/>
            </a:pPr>
            <a:r>
              <a:rPr lang="en-US" sz="2400" b="1" i="0" dirty="0">
                <a:effectLst/>
                <a:latin typeface="Lora" pitchFamily="2" charset="0"/>
              </a:rPr>
              <a:t>Major Funding and Structural Changes at HHS</a:t>
            </a:r>
            <a:endParaRPr lang="en-US" sz="2400" b="0" i="0" dirty="0">
              <a:effectLst/>
              <a:latin typeface="Lora" pitchFamily="2" charset="0"/>
            </a:endParaRPr>
          </a:p>
          <a:p>
            <a:pPr algn="l">
              <a:spcBef>
                <a:spcPts val="150"/>
              </a:spcBef>
              <a:spcAft>
                <a:spcPts val="150"/>
              </a:spcAft>
            </a:pPr>
            <a:r>
              <a:rPr lang="en-US" sz="2400" b="1" i="0" dirty="0">
                <a:effectLst/>
                <a:latin typeface="Lora" pitchFamily="2" charset="0"/>
              </a:rPr>
              <a:t>FDA:</a:t>
            </a:r>
            <a:r>
              <a:rPr lang="en-US" sz="2400" b="0" i="0" dirty="0">
                <a:effectLst/>
                <a:latin typeface="Lora" pitchFamily="2" charset="0"/>
              </a:rPr>
              <a:t> More than 1 in 6 FDA employees have been laid off, including leaders responsible for food safety, prescription drug approval, and tobacco regulation. </a:t>
            </a:r>
          </a:p>
          <a:p>
            <a:pPr algn="l">
              <a:spcBef>
                <a:spcPts val="150"/>
              </a:spcBef>
              <a:spcAft>
                <a:spcPts val="150"/>
              </a:spcAft>
            </a:pPr>
            <a:r>
              <a:rPr lang="en-US" sz="2400" b="1" i="0" dirty="0">
                <a:effectLst/>
                <a:latin typeface="Lora" pitchFamily="2" charset="0"/>
              </a:rPr>
              <a:t>AHRQ:</a:t>
            </a:r>
            <a:r>
              <a:rPr lang="en-US" sz="2400" b="0" i="0" dirty="0">
                <a:effectLst/>
                <a:latin typeface="Lora" pitchFamily="2" charset="0"/>
              </a:rPr>
              <a:t> The Agency for Healthcare Research and Quality has lost half its staff and is being restructured within another part of HHS. </a:t>
            </a:r>
          </a:p>
          <a:p>
            <a:pPr algn="l">
              <a:spcBef>
                <a:spcPts val="150"/>
              </a:spcBef>
              <a:spcAft>
                <a:spcPts val="150"/>
              </a:spcAft>
            </a:pPr>
            <a:r>
              <a:rPr lang="en-US" sz="2400" b="1" i="0" dirty="0">
                <a:effectLst/>
                <a:latin typeface="Lora" pitchFamily="2" charset="0"/>
              </a:rPr>
              <a:t>Proposed "Administration for a Healthy America":</a:t>
            </a:r>
            <a:r>
              <a:rPr lang="en-US" sz="2400" b="0" i="0" dirty="0">
                <a:effectLst/>
                <a:latin typeface="Lora" pitchFamily="2" charset="0"/>
              </a:rPr>
              <a:t> Secretary Kennedy has proposed centralizing chronic disease functions into a new, yet-unformed HHS agency, though its status remains uncertain.</a:t>
            </a:r>
          </a:p>
        </p:txBody>
      </p:sp>
      <p:sp>
        <p:nvSpPr>
          <p:cNvPr id="2" name="TextBox 1">
            <a:extLst>
              <a:ext uri="{FF2B5EF4-FFF2-40B4-BE49-F238E27FC236}">
                <a16:creationId xmlns:a16="http://schemas.microsoft.com/office/drawing/2014/main" id="{C0BFEFFF-2BE7-B9CE-4564-98D4499D962A}"/>
              </a:ext>
            </a:extLst>
          </p:cNvPr>
          <p:cNvSpPr txBox="1"/>
          <p:nvPr/>
        </p:nvSpPr>
        <p:spPr>
          <a:xfrm>
            <a:off x="294640" y="3642788"/>
            <a:ext cx="11712633" cy="2677656"/>
          </a:xfrm>
          <a:prstGeom prst="rect">
            <a:avLst/>
          </a:prstGeom>
          <a:noFill/>
        </p:spPr>
        <p:txBody>
          <a:bodyPr wrap="square">
            <a:spAutoFit/>
          </a:bodyPr>
          <a:lstStyle/>
          <a:p>
            <a:pPr algn="l">
              <a:spcBef>
                <a:spcPts val="150"/>
              </a:spcBef>
              <a:spcAft>
                <a:spcPts val="150"/>
              </a:spcAft>
            </a:pPr>
            <a:r>
              <a:rPr lang="en-US" sz="2400" b="1" i="0" dirty="0">
                <a:effectLst/>
                <a:latin typeface="Lora" pitchFamily="2" charset="0"/>
              </a:rPr>
              <a:t>Supplemental Nutrition Assistance Program (SNAP) waivers for ultra-processed foods (UPFs):</a:t>
            </a:r>
            <a:r>
              <a:rPr lang="en-US" sz="2400" b="0" i="0" dirty="0">
                <a:effectLst/>
                <a:latin typeface="Lora" pitchFamily="2" charset="0"/>
              </a:rPr>
              <a:t> The USDA has approved state waivers to restrict the purchase of certain UPFs (including sugary beverages and candy) by SNAP beneficiaries, a step no prior administration had taken. However, the One Big Beautiful Bill Act simultaneously enacted the </a:t>
            </a:r>
            <a:r>
              <a:rPr lang="en-US" sz="2400" b="1" i="0" dirty="0">
                <a:effectLst/>
                <a:latin typeface="Lora" pitchFamily="2" charset="0"/>
              </a:rPr>
              <a:t>largest budget cuts to SNAP benefits in history</a:t>
            </a:r>
            <a:r>
              <a:rPr lang="en-US" sz="2400" b="0" i="0" dirty="0">
                <a:effectLst/>
                <a:latin typeface="Lora" pitchFamily="2" charset="0"/>
              </a:rPr>
              <a:t>, reducing benefits for millions and eliminating all federal funding for SNAP Education — undermining the strategy's own nutritional goals. </a:t>
            </a:r>
          </a:p>
        </p:txBody>
      </p:sp>
    </p:spTree>
    <p:extLst>
      <p:ext uri="{BB962C8B-B14F-4D97-AF65-F5344CB8AC3E}">
        <p14:creationId xmlns:p14="http://schemas.microsoft.com/office/powerpoint/2010/main" val="86069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990631-D0A2-6C0D-36B4-383A9E26A317}"/>
              </a:ext>
            </a:extLst>
          </p:cNvPr>
          <p:cNvPicPr>
            <a:picLocks noChangeAspect="1"/>
          </p:cNvPicPr>
          <p:nvPr/>
        </p:nvPicPr>
        <p:blipFill>
          <a:blip r:embed="rId2"/>
          <a:stretch>
            <a:fillRect/>
          </a:stretch>
        </p:blipFill>
        <p:spPr>
          <a:xfrm>
            <a:off x="913798" y="0"/>
            <a:ext cx="10364404" cy="6858000"/>
          </a:xfrm>
          <a:prstGeom prst="rect">
            <a:avLst/>
          </a:prstGeom>
        </p:spPr>
      </p:pic>
    </p:spTree>
    <p:extLst>
      <p:ext uri="{BB962C8B-B14F-4D97-AF65-F5344CB8AC3E}">
        <p14:creationId xmlns:p14="http://schemas.microsoft.com/office/powerpoint/2010/main" val="1059355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9A4491-F9EB-CA96-DD10-CDEAA2BDBEBE}"/>
              </a:ext>
            </a:extLst>
          </p:cNvPr>
          <p:cNvPicPr>
            <a:picLocks noChangeAspect="1"/>
          </p:cNvPicPr>
          <p:nvPr/>
        </p:nvPicPr>
        <p:blipFill>
          <a:blip r:embed="rId2"/>
          <a:stretch>
            <a:fillRect/>
          </a:stretch>
        </p:blipFill>
        <p:spPr>
          <a:xfrm>
            <a:off x="3389484" y="288485"/>
            <a:ext cx="7235799" cy="6439861"/>
          </a:xfrm>
          <a:prstGeom prst="rect">
            <a:avLst/>
          </a:prstGeom>
          <a:ln>
            <a:noFill/>
          </a:ln>
        </p:spPr>
      </p:pic>
      <p:pic>
        <p:nvPicPr>
          <p:cNvPr id="6" name="Picture 5">
            <a:extLst>
              <a:ext uri="{FF2B5EF4-FFF2-40B4-BE49-F238E27FC236}">
                <a16:creationId xmlns:a16="http://schemas.microsoft.com/office/drawing/2014/main" id="{F93E5B57-5F7F-5A27-68AB-C88CD6DDC420}"/>
              </a:ext>
            </a:extLst>
          </p:cNvPr>
          <p:cNvPicPr>
            <a:picLocks noChangeAspect="1"/>
          </p:cNvPicPr>
          <p:nvPr/>
        </p:nvPicPr>
        <p:blipFill>
          <a:blip r:embed="rId3"/>
          <a:stretch>
            <a:fillRect/>
          </a:stretch>
        </p:blipFill>
        <p:spPr>
          <a:xfrm>
            <a:off x="136265" y="2159130"/>
            <a:ext cx="3253219" cy="2159152"/>
          </a:xfrm>
          <a:prstGeom prst="rect">
            <a:avLst/>
          </a:prstGeom>
        </p:spPr>
      </p:pic>
      <p:pic>
        <p:nvPicPr>
          <p:cNvPr id="9" name="Picture 8">
            <a:extLst>
              <a:ext uri="{FF2B5EF4-FFF2-40B4-BE49-F238E27FC236}">
                <a16:creationId xmlns:a16="http://schemas.microsoft.com/office/drawing/2014/main" id="{336A836B-6180-D643-5582-7589456A18B3}"/>
              </a:ext>
            </a:extLst>
          </p:cNvPr>
          <p:cNvPicPr>
            <a:picLocks noChangeAspect="1"/>
          </p:cNvPicPr>
          <p:nvPr/>
        </p:nvPicPr>
        <p:blipFill>
          <a:blip r:embed="rId4"/>
          <a:stretch>
            <a:fillRect/>
          </a:stretch>
        </p:blipFill>
        <p:spPr>
          <a:xfrm>
            <a:off x="0" y="2080591"/>
            <a:ext cx="12154352" cy="2159152"/>
          </a:xfrm>
          <a:prstGeom prst="rect">
            <a:avLst/>
          </a:prstGeom>
        </p:spPr>
      </p:pic>
      <p:sp>
        <p:nvSpPr>
          <p:cNvPr id="11" name="TextBox 10">
            <a:extLst>
              <a:ext uri="{FF2B5EF4-FFF2-40B4-BE49-F238E27FC236}">
                <a16:creationId xmlns:a16="http://schemas.microsoft.com/office/drawing/2014/main" id="{A280511A-DBBD-A2C3-BF26-79FD79C8D89C}"/>
              </a:ext>
            </a:extLst>
          </p:cNvPr>
          <p:cNvSpPr txBox="1"/>
          <p:nvPr/>
        </p:nvSpPr>
        <p:spPr>
          <a:xfrm>
            <a:off x="1860415" y="263270"/>
            <a:ext cx="1361270" cy="461665"/>
          </a:xfrm>
          <a:prstGeom prst="rect">
            <a:avLst/>
          </a:prstGeom>
          <a:noFill/>
        </p:spPr>
        <p:txBody>
          <a:bodyPr wrap="none" rtlCol="0">
            <a:spAutoFit/>
          </a:bodyPr>
          <a:lstStyle/>
          <a:p>
            <a:r>
              <a:rPr lang="en-US" sz="2400" b="1" dirty="0"/>
              <a:t>5.7.2026</a:t>
            </a:r>
          </a:p>
        </p:txBody>
      </p:sp>
    </p:spTree>
    <p:extLst>
      <p:ext uri="{BB962C8B-B14F-4D97-AF65-F5344CB8AC3E}">
        <p14:creationId xmlns:p14="http://schemas.microsoft.com/office/powerpoint/2010/main" val="172560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atriotism is supporting your country all the time, and your government when it deserves it&quot; - Mark Twain [1920 x 1173] : r/QuotesPorn">
            <a:extLst>
              <a:ext uri="{FF2B5EF4-FFF2-40B4-BE49-F238E27FC236}">
                <a16:creationId xmlns:a16="http://schemas.microsoft.com/office/drawing/2014/main" id="{4F53E513-71D0-1BCD-D389-07F6839E35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807"/>
          <a:stretch>
            <a:fillRect/>
          </a:stretch>
        </p:blipFill>
        <p:spPr bwMode="auto">
          <a:xfrm>
            <a:off x="641446" y="375213"/>
            <a:ext cx="10629460" cy="59709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0104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Dr. Paul Offit, Director of the Vaccine Education Center and professor of pediatrics in the Division of Infectious Diseases at Children's Hospital of Philadelphia, is arguably the foremost expert on vaccines in">
            <a:extLst>
              <a:ext uri="{FF2B5EF4-FFF2-40B4-BE49-F238E27FC236}">
                <a16:creationId xmlns:a16="http://schemas.microsoft.com/office/drawing/2014/main" id="{A3CC9A40-F7A3-F295-E97F-A30CEDFF6D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2527" y="137825"/>
            <a:ext cx="5308455" cy="6665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78976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62b2bca2-6d25-4c0f-b10d-036406861bb8}" enabled="0" method="" siteId="{62b2bca2-6d25-4c0f-b10d-036406861bb8}" removed="1"/>
</clbl:labelList>
</file>

<file path=docProps/app.xml><?xml version="1.0" encoding="utf-8"?>
<Properties xmlns="http://schemas.openxmlformats.org/officeDocument/2006/extended-properties" xmlns:vt="http://schemas.openxmlformats.org/officeDocument/2006/docPropsVTypes">
  <TotalTime>143</TotalTime>
  <Words>503</Words>
  <Application>Microsoft Macintosh PowerPoint</Application>
  <PresentationFormat>Widescreen</PresentationFormat>
  <Paragraphs>39</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Lora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Rostain, Anthony</dc:creator>
  <cp:lastModifiedBy>McCormick, Bridget</cp:lastModifiedBy>
  <cp:revision>3</cp:revision>
  <dcterms:created xsi:type="dcterms:W3CDTF">2025-06-18T15:00:33Z</dcterms:created>
  <dcterms:modified xsi:type="dcterms:W3CDTF">2026-06-30T13:28:01Z</dcterms:modified>
</cp:coreProperties>
</file>