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4.jpg" ContentType="image/jpeg"/>
  <Override PartName="/ppt/media/image15.jpg" ContentType="image/jpeg"/>
  <Override PartName="/ppt/media/image16.jp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45"/>
  </p:notesMasterIdLst>
  <p:sldIdLst>
    <p:sldId id="438" r:id="rId5"/>
    <p:sldId id="443" r:id="rId6"/>
    <p:sldId id="444" r:id="rId7"/>
    <p:sldId id="440" r:id="rId8"/>
    <p:sldId id="441" r:id="rId9"/>
    <p:sldId id="442" r:id="rId10"/>
    <p:sldId id="445" r:id="rId11"/>
    <p:sldId id="256" r:id="rId12"/>
    <p:sldId id="404" r:id="rId13"/>
    <p:sldId id="408" r:id="rId14"/>
    <p:sldId id="431" r:id="rId15"/>
    <p:sldId id="434" r:id="rId16"/>
    <p:sldId id="383" r:id="rId17"/>
    <p:sldId id="406" r:id="rId18"/>
    <p:sldId id="384" r:id="rId19"/>
    <p:sldId id="430" r:id="rId20"/>
    <p:sldId id="409" r:id="rId21"/>
    <p:sldId id="426" r:id="rId22"/>
    <p:sldId id="432" r:id="rId23"/>
    <p:sldId id="379" r:id="rId24"/>
    <p:sldId id="371" r:id="rId25"/>
    <p:sldId id="380" r:id="rId26"/>
    <p:sldId id="382" r:id="rId27"/>
    <p:sldId id="428" r:id="rId28"/>
    <p:sldId id="425" r:id="rId29"/>
    <p:sldId id="412" r:id="rId30"/>
    <p:sldId id="427" r:id="rId31"/>
    <p:sldId id="419" r:id="rId32"/>
    <p:sldId id="405" r:id="rId33"/>
    <p:sldId id="283" r:id="rId34"/>
    <p:sldId id="387" r:id="rId35"/>
    <p:sldId id="435" r:id="rId36"/>
    <p:sldId id="436" r:id="rId37"/>
    <p:sldId id="437" r:id="rId38"/>
    <p:sldId id="433" r:id="rId39"/>
    <p:sldId id="422" r:id="rId40"/>
    <p:sldId id="423" r:id="rId41"/>
    <p:sldId id="262" r:id="rId42"/>
    <p:sldId id="338" r:id="rId43"/>
    <p:sldId id="36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3873" autoAdjust="0"/>
  </p:normalViewPr>
  <p:slideViewPr>
    <p:cSldViewPr>
      <p:cViewPr>
        <p:scale>
          <a:sx n="66" d="100"/>
          <a:sy n="66" d="100"/>
        </p:scale>
        <p:origin x="1280" y="-4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76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C6EBF1-E52A-42EA-AF41-7CDF0352AE4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532CBD6-FEB7-43E5-8042-0DB6A981732B}">
      <dgm:prSet/>
      <dgm:spPr/>
      <dgm:t>
        <a:bodyPr/>
        <a:lstStyle/>
        <a:p>
          <a:r>
            <a:rPr lang="en-US" dirty="0"/>
            <a:t>I use my talent, resources and power to improve social situations for vulnerable populations</a:t>
          </a:r>
        </a:p>
      </dgm:t>
    </dgm:pt>
    <dgm:pt modelId="{F147AAEC-CBC3-44F3-BC9F-64090F375176}" type="parTrans" cxnId="{4BD856FD-C12D-4BE2-9851-745AD634159A}">
      <dgm:prSet/>
      <dgm:spPr/>
      <dgm:t>
        <a:bodyPr/>
        <a:lstStyle/>
        <a:p>
          <a:endParaRPr lang="en-US"/>
        </a:p>
      </dgm:t>
    </dgm:pt>
    <dgm:pt modelId="{404E0CAB-C56E-4043-8A37-82663BDFFB06}" type="sibTrans" cxnId="{4BD856FD-C12D-4BE2-9851-745AD634159A}">
      <dgm:prSet/>
      <dgm:spPr/>
      <dgm:t>
        <a:bodyPr/>
        <a:lstStyle/>
        <a:p>
          <a:endParaRPr lang="en-US"/>
        </a:p>
      </dgm:t>
    </dgm:pt>
    <dgm:pt modelId="{0F2B7D16-0A1E-4E22-8952-54199E45D70C}">
      <dgm:prSet/>
      <dgm:spPr/>
      <dgm:t>
        <a:bodyPr/>
        <a:lstStyle/>
        <a:p>
          <a:r>
            <a:rPr lang="en-US" dirty="0"/>
            <a:t>I protect my personal well-being and work-life balance, so that I can continue to serve vulnerable communities for as long as possible. </a:t>
          </a:r>
        </a:p>
      </dgm:t>
    </dgm:pt>
    <dgm:pt modelId="{C5EEF21F-FB0E-49AD-8060-C9382A7576AE}" type="parTrans" cxnId="{0D5A1711-7A63-44A0-A669-C55A8C01D2E4}">
      <dgm:prSet/>
      <dgm:spPr/>
      <dgm:t>
        <a:bodyPr/>
        <a:lstStyle/>
        <a:p>
          <a:endParaRPr lang="en-US"/>
        </a:p>
      </dgm:t>
    </dgm:pt>
    <dgm:pt modelId="{F24D31D5-E722-4A1B-8D8A-B5EC09C7AE8B}" type="sibTrans" cxnId="{0D5A1711-7A63-44A0-A669-C55A8C01D2E4}">
      <dgm:prSet/>
      <dgm:spPr/>
      <dgm:t>
        <a:bodyPr/>
        <a:lstStyle/>
        <a:p>
          <a:endParaRPr lang="en-US"/>
        </a:p>
      </dgm:t>
    </dgm:pt>
    <dgm:pt modelId="{C3F74D7B-641E-4B0E-8568-E4AB642FC3FE}" type="pres">
      <dgm:prSet presAssocID="{08C6EBF1-E52A-42EA-AF41-7CDF0352AE4F}" presName="linear" presStyleCnt="0">
        <dgm:presLayoutVars>
          <dgm:animLvl val="lvl"/>
          <dgm:resizeHandles val="exact"/>
        </dgm:presLayoutVars>
      </dgm:prSet>
      <dgm:spPr/>
    </dgm:pt>
    <dgm:pt modelId="{801F25E3-7952-4104-B4E6-62E46E30DC41}" type="pres">
      <dgm:prSet presAssocID="{9532CBD6-FEB7-43E5-8042-0DB6A981732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B7AAF07-3F23-4C95-B729-3F4BFC3FE11C}" type="pres">
      <dgm:prSet presAssocID="{404E0CAB-C56E-4043-8A37-82663BDFFB06}" presName="spacer" presStyleCnt="0"/>
      <dgm:spPr/>
    </dgm:pt>
    <dgm:pt modelId="{736DB989-35A3-443B-82C6-CC1989273B31}" type="pres">
      <dgm:prSet presAssocID="{0F2B7D16-0A1E-4E22-8952-54199E45D70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D5A1711-7A63-44A0-A669-C55A8C01D2E4}" srcId="{08C6EBF1-E52A-42EA-AF41-7CDF0352AE4F}" destId="{0F2B7D16-0A1E-4E22-8952-54199E45D70C}" srcOrd="1" destOrd="0" parTransId="{C5EEF21F-FB0E-49AD-8060-C9382A7576AE}" sibTransId="{F24D31D5-E722-4A1B-8D8A-B5EC09C7AE8B}"/>
    <dgm:cxn modelId="{59973472-7990-470C-8C5F-CDF8CB5A88E6}" type="presOf" srcId="{9532CBD6-FEB7-43E5-8042-0DB6A981732B}" destId="{801F25E3-7952-4104-B4E6-62E46E30DC41}" srcOrd="0" destOrd="0" presId="urn:microsoft.com/office/officeart/2005/8/layout/vList2"/>
    <dgm:cxn modelId="{29631DAA-EE62-4C40-B557-91A5AED7CB90}" type="presOf" srcId="{0F2B7D16-0A1E-4E22-8952-54199E45D70C}" destId="{736DB989-35A3-443B-82C6-CC1989273B31}" srcOrd="0" destOrd="0" presId="urn:microsoft.com/office/officeart/2005/8/layout/vList2"/>
    <dgm:cxn modelId="{117C05CC-9FD8-45F2-ACE2-CAF2685D69F5}" type="presOf" srcId="{08C6EBF1-E52A-42EA-AF41-7CDF0352AE4F}" destId="{C3F74D7B-641E-4B0E-8568-E4AB642FC3FE}" srcOrd="0" destOrd="0" presId="urn:microsoft.com/office/officeart/2005/8/layout/vList2"/>
    <dgm:cxn modelId="{4BD856FD-C12D-4BE2-9851-745AD634159A}" srcId="{08C6EBF1-E52A-42EA-AF41-7CDF0352AE4F}" destId="{9532CBD6-FEB7-43E5-8042-0DB6A981732B}" srcOrd="0" destOrd="0" parTransId="{F147AAEC-CBC3-44F3-BC9F-64090F375176}" sibTransId="{404E0CAB-C56E-4043-8A37-82663BDFFB06}"/>
    <dgm:cxn modelId="{C2953657-6C98-4404-B0D0-A34EDC418F15}" type="presParOf" srcId="{C3F74D7B-641E-4B0E-8568-E4AB642FC3FE}" destId="{801F25E3-7952-4104-B4E6-62E46E30DC41}" srcOrd="0" destOrd="0" presId="urn:microsoft.com/office/officeart/2005/8/layout/vList2"/>
    <dgm:cxn modelId="{23FB6FBB-D22D-422D-A7B5-944385D6AFCE}" type="presParOf" srcId="{C3F74D7B-641E-4B0E-8568-E4AB642FC3FE}" destId="{7B7AAF07-3F23-4C95-B729-3F4BFC3FE11C}" srcOrd="1" destOrd="0" presId="urn:microsoft.com/office/officeart/2005/8/layout/vList2"/>
    <dgm:cxn modelId="{8C847BB9-2965-4CA8-99C8-32C8F9E761EA}" type="presParOf" srcId="{C3F74D7B-641E-4B0E-8568-E4AB642FC3FE}" destId="{736DB989-35A3-443B-82C6-CC1989273B3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D994DA-6A90-481D-860E-A6846F5DAB7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7A15E06-396E-4785-BAB1-FE60DC06E498}">
      <dgm:prSet/>
      <dgm:spPr/>
      <dgm:t>
        <a:bodyPr/>
        <a:lstStyle/>
        <a:p>
          <a:pPr>
            <a:defRPr cap="all"/>
          </a:pPr>
          <a:r>
            <a:rPr lang="en-US"/>
            <a:t>Patient-Level Advocacy</a:t>
          </a:r>
        </a:p>
      </dgm:t>
    </dgm:pt>
    <dgm:pt modelId="{D76511A1-2BD0-4B18-994C-1A5A3F59A083}" type="parTrans" cxnId="{8F16E6B9-111C-4682-95D0-FC14F35C9A5C}">
      <dgm:prSet/>
      <dgm:spPr/>
      <dgm:t>
        <a:bodyPr/>
        <a:lstStyle/>
        <a:p>
          <a:endParaRPr lang="en-US"/>
        </a:p>
      </dgm:t>
    </dgm:pt>
    <dgm:pt modelId="{F151BB30-3D76-4155-ABD9-93E2B40C19C4}" type="sibTrans" cxnId="{8F16E6B9-111C-4682-95D0-FC14F35C9A5C}">
      <dgm:prSet/>
      <dgm:spPr/>
      <dgm:t>
        <a:bodyPr/>
        <a:lstStyle/>
        <a:p>
          <a:endParaRPr lang="en-US"/>
        </a:p>
      </dgm:t>
    </dgm:pt>
    <dgm:pt modelId="{EBE94F80-0B2E-4124-9EA2-1749972739CE}">
      <dgm:prSet/>
      <dgm:spPr/>
      <dgm:t>
        <a:bodyPr/>
        <a:lstStyle/>
        <a:p>
          <a:pPr>
            <a:defRPr cap="all"/>
          </a:pPr>
          <a:r>
            <a:rPr lang="en-US"/>
            <a:t>Advocacy Scholarship</a:t>
          </a:r>
        </a:p>
      </dgm:t>
    </dgm:pt>
    <dgm:pt modelId="{315EA671-D08F-443B-9BB4-AC6574DEBE6D}" type="parTrans" cxnId="{B8E1F4AC-DCAF-423F-B8E1-B146C5E701B9}">
      <dgm:prSet/>
      <dgm:spPr/>
      <dgm:t>
        <a:bodyPr/>
        <a:lstStyle/>
        <a:p>
          <a:endParaRPr lang="en-US"/>
        </a:p>
      </dgm:t>
    </dgm:pt>
    <dgm:pt modelId="{AF8C6370-D10D-40D8-89FD-625185176451}" type="sibTrans" cxnId="{B8E1F4AC-DCAF-423F-B8E1-B146C5E701B9}">
      <dgm:prSet/>
      <dgm:spPr/>
      <dgm:t>
        <a:bodyPr/>
        <a:lstStyle/>
        <a:p>
          <a:endParaRPr lang="en-US"/>
        </a:p>
      </dgm:t>
    </dgm:pt>
    <dgm:pt modelId="{1DB67362-DC7F-4D87-AF20-7FE8410CD7E3}">
      <dgm:prSet/>
      <dgm:spPr/>
      <dgm:t>
        <a:bodyPr/>
        <a:lstStyle/>
        <a:p>
          <a:pPr>
            <a:defRPr cap="all"/>
          </a:pPr>
          <a:r>
            <a:rPr lang="en-US"/>
            <a:t>Educational Scholarship / Leadership</a:t>
          </a:r>
        </a:p>
      </dgm:t>
    </dgm:pt>
    <dgm:pt modelId="{3E5E80CC-CAD5-4B23-92CD-10E6876DA4E5}" type="parTrans" cxnId="{54CA396A-00FF-4708-89D6-41861A249562}">
      <dgm:prSet/>
      <dgm:spPr/>
      <dgm:t>
        <a:bodyPr/>
        <a:lstStyle/>
        <a:p>
          <a:endParaRPr lang="en-US"/>
        </a:p>
      </dgm:t>
    </dgm:pt>
    <dgm:pt modelId="{3A2FB5E9-B8A4-4C9D-8893-AFBF0AB79E31}" type="sibTrans" cxnId="{54CA396A-00FF-4708-89D6-41861A249562}">
      <dgm:prSet/>
      <dgm:spPr/>
      <dgm:t>
        <a:bodyPr/>
        <a:lstStyle/>
        <a:p>
          <a:endParaRPr lang="en-US"/>
        </a:p>
      </dgm:t>
    </dgm:pt>
    <dgm:pt modelId="{4D5ED28B-46F6-4253-AB22-A394C0FDECC2}">
      <dgm:prSet/>
      <dgm:spPr/>
      <dgm:t>
        <a:bodyPr/>
        <a:lstStyle/>
        <a:p>
          <a:pPr>
            <a:defRPr cap="all"/>
          </a:pPr>
          <a:r>
            <a:rPr lang="en-US" dirty="0"/>
            <a:t>Clinical Leadership</a:t>
          </a:r>
        </a:p>
      </dgm:t>
    </dgm:pt>
    <dgm:pt modelId="{05ED0FA6-6498-49B4-8A37-EC2670BAF4BE}" type="parTrans" cxnId="{A6B9DCC2-2AFB-4E82-B423-2A2333134D3E}">
      <dgm:prSet/>
      <dgm:spPr/>
      <dgm:t>
        <a:bodyPr/>
        <a:lstStyle/>
        <a:p>
          <a:endParaRPr lang="en-US"/>
        </a:p>
      </dgm:t>
    </dgm:pt>
    <dgm:pt modelId="{A8E7ABD8-CBCE-4686-81D5-D370EA9734F4}" type="sibTrans" cxnId="{A6B9DCC2-2AFB-4E82-B423-2A2333134D3E}">
      <dgm:prSet/>
      <dgm:spPr/>
      <dgm:t>
        <a:bodyPr/>
        <a:lstStyle/>
        <a:p>
          <a:endParaRPr lang="en-US"/>
        </a:p>
      </dgm:t>
    </dgm:pt>
    <dgm:pt modelId="{B3721011-6387-40AE-BBFE-C2CF8C0E9F62}">
      <dgm:prSet/>
      <dgm:spPr/>
      <dgm:t>
        <a:bodyPr/>
        <a:lstStyle/>
        <a:p>
          <a:pPr>
            <a:defRPr cap="all"/>
          </a:pPr>
          <a:r>
            <a:rPr lang="en-US" dirty="0"/>
            <a:t>Mentorship and coaching</a:t>
          </a:r>
        </a:p>
      </dgm:t>
    </dgm:pt>
    <dgm:pt modelId="{E34E0040-B68E-497C-9C9A-03B53C277525}" type="parTrans" cxnId="{754602E8-0AF8-445E-B223-23B236AD9658}">
      <dgm:prSet/>
      <dgm:spPr/>
      <dgm:t>
        <a:bodyPr/>
        <a:lstStyle/>
        <a:p>
          <a:endParaRPr lang="en-US"/>
        </a:p>
      </dgm:t>
    </dgm:pt>
    <dgm:pt modelId="{64917F9B-2F97-42E2-8909-BECC0CCE2C70}" type="sibTrans" cxnId="{754602E8-0AF8-445E-B223-23B236AD9658}">
      <dgm:prSet/>
      <dgm:spPr/>
      <dgm:t>
        <a:bodyPr/>
        <a:lstStyle/>
        <a:p>
          <a:endParaRPr lang="en-US"/>
        </a:p>
      </dgm:t>
    </dgm:pt>
    <dgm:pt modelId="{C8D12D16-AD41-4690-B78D-01B54ED88C7A}" type="pres">
      <dgm:prSet presAssocID="{B4D994DA-6A90-481D-860E-A6846F5DAB78}" presName="linear" presStyleCnt="0">
        <dgm:presLayoutVars>
          <dgm:animLvl val="lvl"/>
          <dgm:resizeHandles val="exact"/>
        </dgm:presLayoutVars>
      </dgm:prSet>
      <dgm:spPr/>
    </dgm:pt>
    <dgm:pt modelId="{9D8148E3-8C89-45C3-9AE0-F5C9464C5F82}" type="pres">
      <dgm:prSet presAssocID="{77A15E06-396E-4785-BAB1-FE60DC06E49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C160001-2204-4BA9-9FCF-BD7888722745}" type="pres">
      <dgm:prSet presAssocID="{F151BB30-3D76-4155-ABD9-93E2B40C19C4}" presName="spacer" presStyleCnt="0"/>
      <dgm:spPr/>
    </dgm:pt>
    <dgm:pt modelId="{82A4C513-E56C-40B0-87AE-7A1E9056E5DA}" type="pres">
      <dgm:prSet presAssocID="{EBE94F80-0B2E-4124-9EA2-1749972739C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BA78577-7EE1-4D06-BEF1-D5352A500136}" type="pres">
      <dgm:prSet presAssocID="{AF8C6370-D10D-40D8-89FD-625185176451}" presName="spacer" presStyleCnt="0"/>
      <dgm:spPr/>
    </dgm:pt>
    <dgm:pt modelId="{4CA6D613-BBDE-435E-ACB3-AE2246D24951}" type="pres">
      <dgm:prSet presAssocID="{1DB67362-DC7F-4D87-AF20-7FE8410CD7E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D54971C-E08A-43DC-9677-EE82ED4A35EC}" type="pres">
      <dgm:prSet presAssocID="{3A2FB5E9-B8A4-4C9D-8893-AFBF0AB79E31}" presName="spacer" presStyleCnt="0"/>
      <dgm:spPr/>
    </dgm:pt>
    <dgm:pt modelId="{06BD1515-C1DD-40A7-9867-E2D893EE8805}" type="pres">
      <dgm:prSet presAssocID="{4D5ED28B-46F6-4253-AB22-A394C0FDECC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A2A30CC-DBD8-4222-BC63-B61B48EF6CB6}" type="pres">
      <dgm:prSet presAssocID="{A8E7ABD8-CBCE-4686-81D5-D370EA9734F4}" presName="spacer" presStyleCnt="0"/>
      <dgm:spPr/>
    </dgm:pt>
    <dgm:pt modelId="{4D49AA65-7F74-426C-BAF5-F5C4084F35F6}" type="pres">
      <dgm:prSet presAssocID="{B3721011-6387-40AE-BBFE-C2CF8C0E9F6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347D737-8ECD-4E9F-B56A-4F2F67117D99}" type="presOf" srcId="{B4D994DA-6A90-481D-860E-A6846F5DAB78}" destId="{C8D12D16-AD41-4690-B78D-01B54ED88C7A}" srcOrd="0" destOrd="0" presId="urn:microsoft.com/office/officeart/2005/8/layout/vList2"/>
    <dgm:cxn modelId="{54CA396A-00FF-4708-89D6-41861A249562}" srcId="{B4D994DA-6A90-481D-860E-A6846F5DAB78}" destId="{1DB67362-DC7F-4D87-AF20-7FE8410CD7E3}" srcOrd="2" destOrd="0" parTransId="{3E5E80CC-CAD5-4B23-92CD-10E6876DA4E5}" sibTransId="{3A2FB5E9-B8A4-4C9D-8893-AFBF0AB79E31}"/>
    <dgm:cxn modelId="{32DEF177-0C93-4BDE-BCD9-AD12ECF67CD2}" type="presOf" srcId="{4D5ED28B-46F6-4253-AB22-A394C0FDECC2}" destId="{06BD1515-C1DD-40A7-9867-E2D893EE8805}" srcOrd="0" destOrd="0" presId="urn:microsoft.com/office/officeart/2005/8/layout/vList2"/>
    <dgm:cxn modelId="{37F8C87A-4A07-4F01-A3E7-6F14EA097FDB}" type="presOf" srcId="{77A15E06-396E-4785-BAB1-FE60DC06E498}" destId="{9D8148E3-8C89-45C3-9AE0-F5C9464C5F82}" srcOrd="0" destOrd="0" presId="urn:microsoft.com/office/officeart/2005/8/layout/vList2"/>
    <dgm:cxn modelId="{12DD0484-A9C5-4EA8-A11C-AD41CDACF122}" type="presOf" srcId="{1DB67362-DC7F-4D87-AF20-7FE8410CD7E3}" destId="{4CA6D613-BBDE-435E-ACB3-AE2246D24951}" srcOrd="0" destOrd="0" presId="urn:microsoft.com/office/officeart/2005/8/layout/vList2"/>
    <dgm:cxn modelId="{B8E1F4AC-DCAF-423F-B8E1-B146C5E701B9}" srcId="{B4D994DA-6A90-481D-860E-A6846F5DAB78}" destId="{EBE94F80-0B2E-4124-9EA2-1749972739CE}" srcOrd="1" destOrd="0" parTransId="{315EA671-D08F-443B-9BB4-AC6574DEBE6D}" sibTransId="{AF8C6370-D10D-40D8-89FD-625185176451}"/>
    <dgm:cxn modelId="{CCAD51B0-D607-4AA2-A418-DCAD74F18B43}" type="presOf" srcId="{B3721011-6387-40AE-BBFE-C2CF8C0E9F62}" destId="{4D49AA65-7F74-426C-BAF5-F5C4084F35F6}" srcOrd="0" destOrd="0" presId="urn:microsoft.com/office/officeart/2005/8/layout/vList2"/>
    <dgm:cxn modelId="{8F16E6B9-111C-4682-95D0-FC14F35C9A5C}" srcId="{B4D994DA-6A90-481D-860E-A6846F5DAB78}" destId="{77A15E06-396E-4785-BAB1-FE60DC06E498}" srcOrd="0" destOrd="0" parTransId="{D76511A1-2BD0-4B18-994C-1A5A3F59A083}" sibTransId="{F151BB30-3D76-4155-ABD9-93E2B40C19C4}"/>
    <dgm:cxn modelId="{705434C0-B847-4528-8D82-70D7D0C35EEB}" type="presOf" srcId="{EBE94F80-0B2E-4124-9EA2-1749972739CE}" destId="{82A4C513-E56C-40B0-87AE-7A1E9056E5DA}" srcOrd="0" destOrd="0" presId="urn:microsoft.com/office/officeart/2005/8/layout/vList2"/>
    <dgm:cxn modelId="{A6B9DCC2-2AFB-4E82-B423-2A2333134D3E}" srcId="{B4D994DA-6A90-481D-860E-A6846F5DAB78}" destId="{4D5ED28B-46F6-4253-AB22-A394C0FDECC2}" srcOrd="3" destOrd="0" parTransId="{05ED0FA6-6498-49B4-8A37-EC2670BAF4BE}" sibTransId="{A8E7ABD8-CBCE-4686-81D5-D370EA9734F4}"/>
    <dgm:cxn modelId="{754602E8-0AF8-445E-B223-23B236AD9658}" srcId="{B4D994DA-6A90-481D-860E-A6846F5DAB78}" destId="{B3721011-6387-40AE-BBFE-C2CF8C0E9F62}" srcOrd="4" destOrd="0" parTransId="{E34E0040-B68E-497C-9C9A-03B53C277525}" sibTransId="{64917F9B-2F97-42E2-8909-BECC0CCE2C70}"/>
    <dgm:cxn modelId="{2B146D06-B8B5-4C36-86FF-1001864A3A78}" type="presParOf" srcId="{C8D12D16-AD41-4690-B78D-01B54ED88C7A}" destId="{9D8148E3-8C89-45C3-9AE0-F5C9464C5F82}" srcOrd="0" destOrd="0" presId="urn:microsoft.com/office/officeart/2005/8/layout/vList2"/>
    <dgm:cxn modelId="{13E2227F-2E51-4A95-96C4-B09406C4F147}" type="presParOf" srcId="{C8D12D16-AD41-4690-B78D-01B54ED88C7A}" destId="{DC160001-2204-4BA9-9FCF-BD7888722745}" srcOrd="1" destOrd="0" presId="urn:microsoft.com/office/officeart/2005/8/layout/vList2"/>
    <dgm:cxn modelId="{16F5FADD-EFA8-4A6A-9626-66A118FF0615}" type="presParOf" srcId="{C8D12D16-AD41-4690-B78D-01B54ED88C7A}" destId="{82A4C513-E56C-40B0-87AE-7A1E9056E5DA}" srcOrd="2" destOrd="0" presId="urn:microsoft.com/office/officeart/2005/8/layout/vList2"/>
    <dgm:cxn modelId="{D9DC5AB0-F2AF-4CF7-AFA0-187983E00B2F}" type="presParOf" srcId="{C8D12D16-AD41-4690-B78D-01B54ED88C7A}" destId="{BBA78577-7EE1-4D06-BEF1-D5352A500136}" srcOrd="3" destOrd="0" presId="urn:microsoft.com/office/officeart/2005/8/layout/vList2"/>
    <dgm:cxn modelId="{179D8C32-22DC-4E39-A7C3-C39A0F93D08A}" type="presParOf" srcId="{C8D12D16-AD41-4690-B78D-01B54ED88C7A}" destId="{4CA6D613-BBDE-435E-ACB3-AE2246D24951}" srcOrd="4" destOrd="0" presId="urn:microsoft.com/office/officeart/2005/8/layout/vList2"/>
    <dgm:cxn modelId="{0A431A21-9DBA-4DBA-B84D-F4498F17A532}" type="presParOf" srcId="{C8D12D16-AD41-4690-B78D-01B54ED88C7A}" destId="{8D54971C-E08A-43DC-9677-EE82ED4A35EC}" srcOrd="5" destOrd="0" presId="urn:microsoft.com/office/officeart/2005/8/layout/vList2"/>
    <dgm:cxn modelId="{07982101-B9D4-4C77-BDFC-03BDA243AD60}" type="presParOf" srcId="{C8D12D16-AD41-4690-B78D-01B54ED88C7A}" destId="{06BD1515-C1DD-40A7-9867-E2D893EE8805}" srcOrd="6" destOrd="0" presId="urn:microsoft.com/office/officeart/2005/8/layout/vList2"/>
    <dgm:cxn modelId="{6C9C489C-6202-4411-908A-EEAE9B345D72}" type="presParOf" srcId="{C8D12D16-AD41-4690-B78D-01B54ED88C7A}" destId="{1A2A30CC-DBD8-4222-BC63-B61B48EF6CB6}" srcOrd="7" destOrd="0" presId="urn:microsoft.com/office/officeart/2005/8/layout/vList2"/>
    <dgm:cxn modelId="{CD5C729E-C4B7-4A15-BE17-1BA3B0C9AF96}" type="presParOf" srcId="{C8D12D16-AD41-4690-B78D-01B54ED88C7A}" destId="{4D49AA65-7F74-426C-BAF5-F5C4084F35F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963F588-C7AA-4F9C-9259-9DA1EC78202D}" type="doc">
      <dgm:prSet loTypeId="urn:microsoft.com/office/officeart/2005/8/layout/process4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362F5B4-A336-49CB-81E1-632A55E41C25}">
      <dgm:prSet/>
      <dgm:spPr/>
      <dgm:t>
        <a:bodyPr/>
        <a:lstStyle/>
        <a:p>
          <a:r>
            <a:rPr lang="en-US" dirty="0"/>
            <a:t>As a pediatrician, I have direct access to families who have a great distrust of the healthcare system, which worsens their health</a:t>
          </a:r>
        </a:p>
      </dgm:t>
    </dgm:pt>
    <dgm:pt modelId="{D0C82D7A-33C1-4DF9-BE4B-501FC4F3F987}" type="parTrans" cxnId="{D6467C28-D0CF-44C1-89DF-0BEA65468879}">
      <dgm:prSet/>
      <dgm:spPr/>
      <dgm:t>
        <a:bodyPr/>
        <a:lstStyle/>
        <a:p>
          <a:endParaRPr lang="en-US"/>
        </a:p>
      </dgm:t>
    </dgm:pt>
    <dgm:pt modelId="{0CD0EC85-75BD-4E5C-8D3D-11C7FA6111F0}" type="sibTrans" cxnId="{D6467C28-D0CF-44C1-89DF-0BEA65468879}">
      <dgm:prSet/>
      <dgm:spPr/>
      <dgm:t>
        <a:bodyPr/>
        <a:lstStyle/>
        <a:p>
          <a:endParaRPr lang="en-US"/>
        </a:p>
      </dgm:t>
    </dgm:pt>
    <dgm:pt modelId="{A3C57C86-805A-49E2-9013-2E0A8C76ECDA}">
      <dgm:prSet/>
      <dgm:spPr/>
      <dgm:t>
        <a:bodyPr/>
        <a:lstStyle/>
        <a:p>
          <a:r>
            <a:rPr lang="en-US" dirty="0"/>
            <a:t>I use a range of techniques to build genuine relationships that rebuild trust in our system.</a:t>
          </a:r>
        </a:p>
      </dgm:t>
    </dgm:pt>
    <dgm:pt modelId="{E6F428B4-470C-4D9E-AFD9-654EDEDF7A76}" type="parTrans" cxnId="{83350892-ADE8-4892-BF8F-B9EE21C06031}">
      <dgm:prSet/>
      <dgm:spPr/>
      <dgm:t>
        <a:bodyPr/>
        <a:lstStyle/>
        <a:p>
          <a:endParaRPr lang="en-US"/>
        </a:p>
      </dgm:t>
    </dgm:pt>
    <dgm:pt modelId="{BDF09DA8-704E-46AC-A229-DB9BBEAA6BDF}" type="sibTrans" cxnId="{83350892-ADE8-4892-BF8F-B9EE21C06031}">
      <dgm:prSet/>
      <dgm:spPr/>
      <dgm:t>
        <a:bodyPr/>
        <a:lstStyle/>
        <a:p>
          <a:endParaRPr lang="en-US"/>
        </a:p>
      </dgm:t>
    </dgm:pt>
    <dgm:pt modelId="{D3A75981-0CC5-49C2-BF04-EB57083DFD29}">
      <dgm:prSet/>
      <dgm:spPr/>
      <dgm:t>
        <a:bodyPr/>
        <a:lstStyle/>
        <a:p>
          <a:r>
            <a:rPr lang="en-US" dirty="0"/>
            <a:t>Outcome: Patients are more open to “suspect” aspects of healthcare (e.g. vaccines, medications) and have better health</a:t>
          </a:r>
        </a:p>
      </dgm:t>
    </dgm:pt>
    <dgm:pt modelId="{D956CFAF-5702-4AD0-93C9-22A1AA9C1460}" type="parTrans" cxnId="{148842D9-9CDA-45D0-B953-BF4FB3D5E60C}">
      <dgm:prSet/>
      <dgm:spPr/>
      <dgm:t>
        <a:bodyPr/>
        <a:lstStyle/>
        <a:p>
          <a:endParaRPr lang="en-US"/>
        </a:p>
      </dgm:t>
    </dgm:pt>
    <dgm:pt modelId="{F7798418-CED0-409E-B870-293DAE15454C}" type="sibTrans" cxnId="{148842D9-9CDA-45D0-B953-BF4FB3D5E60C}">
      <dgm:prSet/>
      <dgm:spPr/>
      <dgm:t>
        <a:bodyPr/>
        <a:lstStyle/>
        <a:p>
          <a:endParaRPr lang="en-US"/>
        </a:p>
      </dgm:t>
    </dgm:pt>
    <dgm:pt modelId="{555003A7-3978-430D-8C2D-B367057BC537}" type="pres">
      <dgm:prSet presAssocID="{4963F588-C7AA-4F9C-9259-9DA1EC78202D}" presName="Name0" presStyleCnt="0">
        <dgm:presLayoutVars>
          <dgm:dir/>
          <dgm:animLvl val="lvl"/>
          <dgm:resizeHandles val="exact"/>
        </dgm:presLayoutVars>
      </dgm:prSet>
      <dgm:spPr/>
    </dgm:pt>
    <dgm:pt modelId="{50CAF33E-4561-4EC8-91B1-6A1EF6CB7786}" type="pres">
      <dgm:prSet presAssocID="{D3A75981-0CC5-49C2-BF04-EB57083DFD29}" presName="boxAndChildren" presStyleCnt="0"/>
      <dgm:spPr/>
    </dgm:pt>
    <dgm:pt modelId="{405E900C-07FF-47B8-AC50-A7E51948D1FC}" type="pres">
      <dgm:prSet presAssocID="{D3A75981-0CC5-49C2-BF04-EB57083DFD29}" presName="parentTextBox" presStyleLbl="node1" presStyleIdx="0" presStyleCnt="3"/>
      <dgm:spPr/>
    </dgm:pt>
    <dgm:pt modelId="{54F482E2-9083-4DB4-953C-2A3A7342ACF0}" type="pres">
      <dgm:prSet presAssocID="{BDF09DA8-704E-46AC-A229-DB9BBEAA6BDF}" presName="sp" presStyleCnt="0"/>
      <dgm:spPr/>
    </dgm:pt>
    <dgm:pt modelId="{CE24801E-83C7-4095-ADDC-3B10E4F4FCE2}" type="pres">
      <dgm:prSet presAssocID="{A3C57C86-805A-49E2-9013-2E0A8C76ECDA}" presName="arrowAndChildren" presStyleCnt="0"/>
      <dgm:spPr/>
    </dgm:pt>
    <dgm:pt modelId="{85AFC14E-55B4-40C0-9FFA-13CD4985F39E}" type="pres">
      <dgm:prSet presAssocID="{A3C57C86-805A-49E2-9013-2E0A8C76ECDA}" presName="parentTextArrow" presStyleLbl="node1" presStyleIdx="1" presStyleCnt="3"/>
      <dgm:spPr/>
    </dgm:pt>
    <dgm:pt modelId="{37B8954E-63D2-4306-9694-70E3F33FFD1C}" type="pres">
      <dgm:prSet presAssocID="{0CD0EC85-75BD-4E5C-8D3D-11C7FA6111F0}" presName="sp" presStyleCnt="0"/>
      <dgm:spPr/>
    </dgm:pt>
    <dgm:pt modelId="{42E17D6B-1BA7-4152-B334-25786110ED4B}" type="pres">
      <dgm:prSet presAssocID="{5362F5B4-A336-49CB-81E1-632A55E41C25}" presName="arrowAndChildren" presStyleCnt="0"/>
      <dgm:spPr/>
    </dgm:pt>
    <dgm:pt modelId="{26A924FF-88E4-45BB-B8B1-7BDAA615B8F2}" type="pres">
      <dgm:prSet presAssocID="{5362F5B4-A336-49CB-81E1-632A55E41C25}" presName="parentTextArrow" presStyleLbl="node1" presStyleIdx="2" presStyleCnt="3"/>
      <dgm:spPr/>
    </dgm:pt>
  </dgm:ptLst>
  <dgm:cxnLst>
    <dgm:cxn modelId="{2397F526-4FF7-4515-AA3D-CF2B33071D3B}" type="presOf" srcId="{A3C57C86-805A-49E2-9013-2E0A8C76ECDA}" destId="{85AFC14E-55B4-40C0-9FFA-13CD4985F39E}" srcOrd="0" destOrd="0" presId="urn:microsoft.com/office/officeart/2005/8/layout/process4"/>
    <dgm:cxn modelId="{D6467C28-D0CF-44C1-89DF-0BEA65468879}" srcId="{4963F588-C7AA-4F9C-9259-9DA1EC78202D}" destId="{5362F5B4-A336-49CB-81E1-632A55E41C25}" srcOrd="0" destOrd="0" parTransId="{D0C82D7A-33C1-4DF9-BE4B-501FC4F3F987}" sibTransId="{0CD0EC85-75BD-4E5C-8D3D-11C7FA6111F0}"/>
    <dgm:cxn modelId="{91E99828-A508-4171-80DB-6FE7F10BE3CD}" type="presOf" srcId="{5362F5B4-A336-49CB-81E1-632A55E41C25}" destId="{26A924FF-88E4-45BB-B8B1-7BDAA615B8F2}" srcOrd="0" destOrd="0" presId="urn:microsoft.com/office/officeart/2005/8/layout/process4"/>
    <dgm:cxn modelId="{ADF5634D-6C11-48CF-A4E1-EC8442DE656D}" type="presOf" srcId="{D3A75981-0CC5-49C2-BF04-EB57083DFD29}" destId="{405E900C-07FF-47B8-AC50-A7E51948D1FC}" srcOrd="0" destOrd="0" presId="urn:microsoft.com/office/officeart/2005/8/layout/process4"/>
    <dgm:cxn modelId="{D202A97D-87CE-447C-9AD0-FCBD708A124C}" type="presOf" srcId="{4963F588-C7AA-4F9C-9259-9DA1EC78202D}" destId="{555003A7-3978-430D-8C2D-B367057BC537}" srcOrd="0" destOrd="0" presId="urn:microsoft.com/office/officeart/2005/8/layout/process4"/>
    <dgm:cxn modelId="{83350892-ADE8-4892-BF8F-B9EE21C06031}" srcId="{4963F588-C7AA-4F9C-9259-9DA1EC78202D}" destId="{A3C57C86-805A-49E2-9013-2E0A8C76ECDA}" srcOrd="1" destOrd="0" parTransId="{E6F428B4-470C-4D9E-AFD9-654EDEDF7A76}" sibTransId="{BDF09DA8-704E-46AC-A229-DB9BBEAA6BDF}"/>
    <dgm:cxn modelId="{148842D9-9CDA-45D0-B953-BF4FB3D5E60C}" srcId="{4963F588-C7AA-4F9C-9259-9DA1EC78202D}" destId="{D3A75981-0CC5-49C2-BF04-EB57083DFD29}" srcOrd="2" destOrd="0" parTransId="{D956CFAF-5702-4AD0-93C9-22A1AA9C1460}" sibTransId="{F7798418-CED0-409E-B870-293DAE15454C}"/>
    <dgm:cxn modelId="{6C751664-417D-45D0-8C20-A0DF1B32A492}" type="presParOf" srcId="{555003A7-3978-430D-8C2D-B367057BC537}" destId="{50CAF33E-4561-4EC8-91B1-6A1EF6CB7786}" srcOrd="0" destOrd="0" presId="urn:microsoft.com/office/officeart/2005/8/layout/process4"/>
    <dgm:cxn modelId="{FE545AFA-385A-4ED8-9A53-B96531AD2C0D}" type="presParOf" srcId="{50CAF33E-4561-4EC8-91B1-6A1EF6CB7786}" destId="{405E900C-07FF-47B8-AC50-A7E51948D1FC}" srcOrd="0" destOrd="0" presId="urn:microsoft.com/office/officeart/2005/8/layout/process4"/>
    <dgm:cxn modelId="{B81CCFCF-6017-4BB0-B0D8-89627986173E}" type="presParOf" srcId="{555003A7-3978-430D-8C2D-B367057BC537}" destId="{54F482E2-9083-4DB4-953C-2A3A7342ACF0}" srcOrd="1" destOrd="0" presId="urn:microsoft.com/office/officeart/2005/8/layout/process4"/>
    <dgm:cxn modelId="{F9A3BA59-317D-4E2B-A6FB-F3805B769FC7}" type="presParOf" srcId="{555003A7-3978-430D-8C2D-B367057BC537}" destId="{CE24801E-83C7-4095-ADDC-3B10E4F4FCE2}" srcOrd="2" destOrd="0" presId="urn:microsoft.com/office/officeart/2005/8/layout/process4"/>
    <dgm:cxn modelId="{4C314AEC-10B8-44B2-98F0-287CF0A2C510}" type="presParOf" srcId="{CE24801E-83C7-4095-ADDC-3B10E4F4FCE2}" destId="{85AFC14E-55B4-40C0-9FFA-13CD4985F39E}" srcOrd="0" destOrd="0" presId="urn:microsoft.com/office/officeart/2005/8/layout/process4"/>
    <dgm:cxn modelId="{757B5C52-EDE8-42E9-9E7F-68981D26311B}" type="presParOf" srcId="{555003A7-3978-430D-8C2D-B367057BC537}" destId="{37B8954E-63D2-4306-9694-70E3F33FFD1C}" srcOrd="3" destOrd="0" presId="urn:microsoft.com/office/officeart/2005/8/layout/process4"/>
    <dgm:cxn modelId="{A3F685EF-AEC2-4CB7-A185-6B6F64BE0636}" type="presParOf" srcId="{555003A7-3978-430D-8C2D-B367057BC537}" destId="{42E17D6B-1BA7-4152-B334-25786110ED4B}" srcOrd="4" destOrd="0" presId="urn:microsoft.com/office/officeart/2005/8/layout/process4"/>
    <dgm:cxn modelId="{8858C789-3705-47A6-856D-D0732DAAC16B}" type="presParOf" srcId="{42E17D6B-1BA7-4152-B334-25786110ED4B}" destId="{26A924FF-88E4-45BB-B8B1-7BDAA615B8F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63CF4A-3ED8-4CAC-B464-374E0015EE5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9EA5937-4337-4BFE-A927-363F9613F77D}">
      <dgm:prSet/>
      <dgm:spPr/>
      <dgm:t>
        <a:bodyPr/>
        <a:lstStyle/>
        <a:p>
          <a:r>
            <a:rPr lang="en-US"/>
            <a:t>I performed research on screening for intimate partner violence in healthcare settings</a:t>
          </a:r>
        </a:p>
      </dgm:t>
    </dgm:pt>
    <dgm:pt modelId="{3E9BBE5D-9FD0-408D-8AB8-985F1F72EB65}" type="parTrans" cxnId="{2D9B1662-2344-4098-90B9-FE23529107BB}">
      <dgm:prSet/>
      <dgm:spPr/>
      <dgm:t>
        <a:bodyPr/>
        <a:lstStyle/>
        <a:p>
          <a:endParaRPr lang="en-US"/>
        </a:p>
      </dgm:t>
    </dgm:pt>
    <dgm:pt modelId="{3B0EF32B-7B02-4D33-B8E9-19CBF8B9379F}" type="sibTrans" cxnId="{2D9B1662-2344-4098-90B9-FE23529107BB}">
      <dgm:prSet/>
      <dgm:spPr/>
      <dgm:t>
        <a:bodyPr/>
        <a:lstStyle/>
        <a:p>
          <a:endParaRPr lang="en-US"/>
        </a:p>
      </dgm:t>
    </dgm:pt>
    <dgm:pt modelId="{4F7FBD57-C0F5-4A8C-972C-406177FC252D}">
      <dgm:prSet/>
      <dgm:spPr/>
      <dgm:t>
        <a:bodyPr/>
        <a:lstStyle/>
        <a:p>
          <a:r>
            <a:rPr lang="en-US"/>
            <a:t>This work was presented at several national conferences and published</a:t>
          </a:r>
        </a:p>
      </dgm:t>
    </dgm:pt>
    <dgm:pt modelId="{215A3702-F5C2-4076-8207-FB2D8359627B}" type="parTrans" cxnId="{878A0106-C719-4533-812D-490041DBEEC2}">
      <dgm:prSet/>
      <dgm:spPr/>
      <dgm:t>
        <a:bodyPr/>
        <a:lstStyle/>
        <a:p>
          <a:endParaRPr lang="en-US"/>
        </a:p>
      </dgm:t>
    </dgm:pt>
    <dgm:pt modelId="{A9BB041B-95A1-4C71-802F-627ACBD5EC48}" type="sibTrans" cxnId="{878A0106-C719-4533-812D-490041DBEEC2}">
      <dgm:prSet/>
      <dgm:spPr/>
      <dgm:t>
        <a:bodyPr/>
        <a:lstStyle/>
        <a:p>
          <a:endParaRPr lang="en-US"/>
        </a:p>
      </dgm:t>
    </dgm:pt>
    <dgm:pt modelId="{F09607C2-A636-4590-A870-C746EE1FDF81}">
      <dgm:prSet/>
      <dgm:spPr/>
      <dgm:t>
        <a:bodyPr/>
        <a:lstStyle/>
        <a:p>
          <a:r>
            <a:rPr lang="en-US"/>
            <a:t>Work was replicated at other organizations</a:t>
          </a:r>
        </a:p>
      </dgm:t>
    </dgm:pt>
    <dgm:pt modelId="{6A9889F0-5DC0-4C74-8E85-2595420029A4}" type="parTrans" cxnId="{C9920EC4-628F-42EE-B581-724650D4A682}">
      <dgm:prSet/>
      <dgm:spPr/>
      <dgm:t>
        <a:bodyPr/>
        <a:lstStyle/>
        <a:p>
          <a:endParaRPr lang="en-US"/>
        </a:p>
      </dgm:t>
    </dgm:pt>
    <dgm:pt modelId="{0F466DAF-406C-450A-89C2-913F37DD0FB5}" type="sibTrans" cxnId="{C9920EC4-628F-42EE-B581-724650D4A682}">
      <dgm:prSet/>
      <dgm:spPr/>
      <dgm:t>
        <a:bodyPr/>
        <a:lstStyle/>
        <a:p>
          <a:endParaRPr lang="en-US"/>
        </a:p>
      </dgm:t>
    </dgm:pt>
    <dgm:pt modelId="{3AE8DB62-C4B9-4AD6-9A87-0129F1FEDCE0}">
      <dgm:prSet/>
      <dgm:spPr/>
      <dgm:t>
        <a:bodyPr/>
        <a:lstStyle/>
        <a:p>
          <a:r>
            <a:rPr lang="en-US"/>
            <a:t>Outcome is that more families, in Philly and across the nation, have obtained access to IPV services. </a:t>
          </a:r>
        </a:p>
      </dgm:t>
    </dgm:pt>
    <dgm:pt modelId="{40E3D31B-8889-4AF5-A0E1-AE3ACA5AA128}" type="parTrans" cxnId="{3A00807B-F055-44D0-91EF-37F0C829597A}">
      <dgm:prSet/>
      <dgm:spPr/>
      <dgm:t>
        <a:bodyPr/>
        <a:lstStyle/>
        <a:p>
          <a:endParaRPr lang="en-US"/>
        </a:p>
      </dgm:t>
    </dgm:pt>
    <dgm:pt modelId="{590918F3-EFCF-40E9-AFFD-928CAD6B57B3}" type="sibTrans" cxnId="{3A00807B-F055-44D0-91EF-37F0C829597A}">
      <dgm:prSet/>
      <dgm:spPr/>
      <dgm:t>
        <a:bodyPr/>
        <a:lstStyle/>
        <a:p>
          <a:endParaRPr lang="en-US"/>
        </a:p>
      </dgm:t>
    </dgm:pt>
    <dgm:pt modelId="{12C1937C-8F10-41FE-9A0D-B73DA2C8216D}" type="pres">
      <dgm:prSet presAssocID="{9E63CF4A-3ED8-4CAC-B464-374E0015EE57}" presName="linear" presStyleCnt="0">
        <dgm:presLayoutVars>
          <dgm:animLvl val="lvl"/>
          <dgm:resizeHandles val="exact"/>
        </dgm:presLayoutVars>
      </dgm:prSet>
      <dgm:spPr/>
    </dgm:pt>
    <dgm:pt modelId="{7321DA3A-1C4E-48C3-BBBF-C93748111033}" type="pres">
      <dgm:prSet presAssocID="{79EA5937-4337-4BFE-A927-363F9613F77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17D781A-1814-4162-9F77-9B88117F47E4}" type="pres">
      <dgm:prSet presAssocID="{3B0EF32B-7B02-4D33-B8E9-19CBF8B9379F}" presName="spacer" presStyleCnt="0"/>
      <dgm:spPr/>
    </dgm:pt>
    <dgm:pt modelId="{7AFD5EC8-D877-4662-96AE-30990D5C8A87}" type="pres">
      <dgm:prSet presAssocID="{4F7FBD57-C0F5-4A8C-972C-406177FC252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D2AE041-FD96-4159-8ADA-51A33971EEF3}" type="pres">
      <dgm:prSet presAssocID="{A9BB041B-95A1-4C71-802F-627ACBD5EC48}" presName="spacer" presStyleCnt="0"/>
      <dgm:spPr/>
    </dgm:pt>
    <dgm:pt modelId="{891500F4-47F9-4300-B43D-2C491CC0B92D}" type="pres">
      <dgm:prSet presAssocID="{F09607C2-A636-4590-A870-C746EE1FDF8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55C340F-3B45-4EB8-A6FA-6B6052E14A3A}" type="pres">
      <dgm:prSet presAssocID="{0F466DAF-406C-450A-89C2-913F37DD0FB5}" presName="spacer" presStyleCnt="0"/>
      <dgm:spPr/>
    </dgm:pt>
    <dgm:pt modelId="{F7FA8D0C-C5C7-41DB-8BA7-DA17533EA73A}" type="pres">
      <dgm:prSet presAssocID="{3AE8DB62-C4B9-4AD6-9A87-0129F1FEDCE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EC29403-7E57-4F84-8C2D-CC9C3685CE8E}" type="presOf" srcId="{F09607C2-A636-4590-A870-C746EE1FDF81}" destId="{891500F4-47F9-4300-B43D-2C491CC0B92D}" srcOrd="0" destOrd="0" presId="urn:microsoft.com/office/officeart/2005/8/layout/vList2"/>
    <dgm:cxn modelId="{878A0106-C719-4533-812D-490041DBEEC2}" srcId="{9E63CF4A-3ED8-4CAC-B464-374E0015EE57}" destId="{4F7FBD57-C0F5-4A8C-972C-406177FC252D}" srcOrd="1" destOrd="0" parTransId="{215A3702-F5C2-4076-8207-FB2D8359627B}" sibTransId="{A9BB041B-95A1-4C71-802F-627ACBD5EC48}"/>
    <dgm:cxn modelId="{5210A12C-A9BF-4300-A032-53A3706329B5}" type="presOf" srcId="{4F7FBD57-C0F5-4A8C-972C-406177FC252D}" destId="{7AFD5EC8-D877-4662-96AE-30990D5C8A87}" srcOrd="0" destOrd="0" presId="urn:microsoft.com/office/officeart/2005/8/layout/vList2"/>
    <dgm:cxn modelId="{2D9B1662-2344-4098-90B9-FE23529107BB}" srcId="{9E63CF4A-3ED8-4CAC-B464-374E0015EE57}" destId="{79EA5937-4337-4BFE-A927-363F9613F77D}" srcOrd="0" destOrd="0" parTransId="{3E9BBE5D-9FD0-408D-8AB8-985F1F72EB65}" sibTransId="{3B0EF32B-7B02-4D33-B8E9-19CBF8B9379F}"/>
    <dgm:cxn modelId="{3A00807B-F055-44D0-91EF-37F0C829597A}" srcId="{9E63CF4A-3ED8-4CAC-B464-374E0015EE57}" destId="{3AE8DB62-C4B9-4AD6-9A87-0129F1FEDCE0}" srcOrd="3" destOrd="0" parTransId="{40E3D31B-8889-4AF5-A0E1-AE3ACA5AA128}" sibTransId="{590918F3-EFCF-40E9-AFFD-928CAD6B57B3}"/>
    <dgm:cxn modelId="{28CA6FB1-50BD-4B1E-8FFD-292D73C5D910}" type="presOf" srcId="{9E63CF4A-3ED8-4CAC-B464-374E0015EE57}" destId="{12C1937C-8F10-41FE-9A0D-B73DA2C8216D}" srcOrd="0" destOrd="0" presId="urn:microsoft.com/office/officeart/2005/8/layout/vList2"/>
    <dgm:cxn modelId="{A64EC2B1-6F78-4CF0-8C4E-2FCCFBF3C035}" type="presOf" srcId="{3AE8DB62-C4B9-4AD6-9A87-0129F1FEDCE0}" destId="{F7FA8D0C-C5C7-41DB-8BA7-DA17533EA73A}" srcOrd="0" destOrd="0" presId="urn:microsoft.com/office/officeart/2005/8/layout/vList2"/>
    <dgm:cxn modelId="{C9920EC4-628F-42EE-B581-724650D4A682}" srcId="{9E63CF4A-3ED8-4CAC-B464-374E0015EE57}" destId="{F09607C2-A636-4590-A870-C746EE1FDF81}" srcOrd="2" destOrd="0" parTransId="{6A9889F0-5DC0-4C74-8E85-2595420029A4}" sibTransId="{0F466DAF-406C-450A-89C2-913F37DD0FB5}"/>
    <dgm:cxn modelId="{576B77FC-A2A3-48E8-A5D5-403978720620}" type="presOf" srcId="{79EA5937-4337-4BFE-A927-363F9613F77D}" destId="{7321DA3A-1C4E-48C3-BBBF-C93748111033}" srcOrd="0" destOrd="0" presId="urn:microsoft.com/office/officeart/2005/8/layout/vList2"/>
    <dgm:cxn modelId="{E43C314E-1B98-4EC0-9431-7DAC726C00F1}" type="presParOf" srcId="{12C1937C-8F10-41FE-9A0D-B73DA2C8216D}" destId="{7321DA3A-1C4E-48C3-BBBF-C93748111033}" srcOrd="0" destOrd="0" presId="urn:microsoft.com/office/officeart/2005/8/layout/vList2"/>
    <dgm:cxn modelId="{90CD1076-327A-47E1-9AB3-C7BE0FC40717}" type="presParOf" srcId="{12C1937C-8F10-41FE-9A0D-B73DA2C8216D}" destId="{217D781A-1814-4162-9F77-9B88117F47E4}" srcOrd="1" destOrd="0" presId="urn:microsoft.com/office/officeart/2005/8/layout/vList2"/>
    <dgm:cxn modelId="{C449CF8D-F229-465D-A7EF-119AECF8701C}" type="presParOf" srcId="{12C1937C-8F10-41FE-9A0D-B73DA2C8216D}" destId="{7AFD5EC8-D877-4662-96AE-30990D5C8A87}" srcOrd="2" destOrd="0" presId="urn:microsoft.com/office/officeart/2005/8/layout/vList2"/>
    <dgm:cxn modelId="{D923B548-15CF-4FE6-A9DC-56B3459F2690}" type="presParOf" srcId="{12C1937C-8F10-41FE-9A0D-B73DA2C8216D}" destId="{AD2AE041-FD96-4159-8ADA-51A33971EEF3}" srcOrd="3" destOrd="0" presId="urn:microsoft.com/office/officeart/2005/8/layout/vList2"/>
    <dgm:cxn modelId="{1E058A15-195F-4FF6-A9A9-EB761AEE6EA5}" type="presParOf" srcId="{12C1937C-8F10-41FE-9A0D-B73DA2C8216D}" destId="{891500F4-47F9-4300-B43D-2C491CC0B92D}" srcOrd="4" destOrd="0" presId="urn:microsoft.com/office/officeart/2005/8/layout/vList2"/>
    <dgm:cxn modelId="{4D906CB0-B81E-482E-864A-FFCE96D52BBE}" type="presParOf" srcId="{12C1937C-8F10-41FE-9A0D-B73DA2C8216D}" destId="{C55C340F-3B45-4EB8-A6FA-6B6052E14A3A}" srcOrd="5" destOrd="0" presId="urn:microsoft.com/office/officeart/2005/8/layout/vList2"/>
    <dgm:cxn modelId="{C95628FF-438D-4DDB-A148-8DE4C2C5ECCE}" type="presParOf" srcId="{12C1937C-8F10-41FE-9A0D-B73DA2C8216D}" destId="{F7FA8D0C-C5C7-41DB-8BA7-DA17533EA73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EB64FFA-3FA3-4BD6-AF90-F8ADD1A587F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F53F183-22AB-48C1-B748-0C42B878C8F9}">
      <dgm:prSet/>
      <dgm:spPr/>
      <dgm:t>
        <a:bodyPr/>
        <a:lstStyle/>
        <a:p>
          <a:r>
            <a:rPr lang="en-US" dirty="0"/>
            <a:t>As an Associate Residency Program Director, I led of key components of curriculum design. </a:t>
          </a:r>
        </a:p>
      </dgm:t>
    </dgm:pt>
    <dgm:pt modelId="{34AC7999-59C4-496B-92AD-24A1613B9452}" type="parTrans" cxnId="{0CCD96BA-7D19-4445-B1A5-A5BD3F0CEC75}">
      <dgm:prSet/>
      <dgm:spPr/>
      <dgm:t>
        <a:bodyPr/>
        <a:lstStyle/>
        <a:p>
          <a:endParaRPr lang="en-US"/>
        </a:p>
      </dgm:t>
    </dgm:pt>
    <dgm:pt modelId="{4117C174-9AA3-4142-BEA1-8060AAEE8F20}" type="sibTrans" cxnId="{0CCD96BA-7D19-4445-B1A5-A5BD3F0CEC75}">
      <dgm:prSet/>
      <dgm:spPr/>
      <dgm:t>
        <a:bodyPr/>
        <a:lstStyle/>
        <a:p>
          <a:endParaRPr lang="en-US"/>
        </a:p>
      </dgm:t>
    </dgm:pt>
    <dgm:pt modelId="{CFB87FC7-663C-4203-81ED-C206D9982C9F}">
      <dgm:prSet/>
      <dgm:spPr/>
      <dgm:t>
        <a:bodyPr/>
        <a:lstStyle/>
        <a:p>
          <a:r>
            <a:rPr lang="en-US" dirty="0"/>
            <a:t>I leveraged this role to implement an advocacy scholarship curriculum for our residents. </a:t>
          </a:r>
        </a:p>
      </dgm:t>
    </dgm:pt>
    <dgm:pt modelId="{CF0812A9-B719-46DA-B15B-4A9AC2EB334F}" type="parTrans" cxnId="{88016938-1673-41B0-946D-00BCE215D3BB}">
      <dgm:prSet/>
      <dgm:spPr/>
      <dgm:t>
        <a:bodyPr/>
        <a:lstStyle/>
        <a:p>
          <a:endParaRPr lang="en-US"/>
        </a:p>
      </dgm:t>
    </dgm:pt>
    <dgm:pt modelId="{D003BDF7-9B16-409F-9116-A6B77CAF31E5}" type="sibTrans" cxnId="{88016938-1673-41B0-946D-00BCE215D3BB}">
      <dgm:prSet/>
      <dgm:spPr/>
      <dgm:t>
        <a:bodyPr/>
        <a:lstStyle/>
        <a:p>
          <a:endParaRPr lang="en-US"/>
        </a:p>
      </dgm:t>
    </dgm:pt>
    <dgm:pt modelId="{2CB27ECA-B1A0-4E6B-85E8-B666C3FB058D}">
      <dgm:prSet/>
      <dgm:spPr/>
      <dgm:t>
        <a:bodyPr/>
        <a:lstStyle/>
        <a:p>
          <a:r>
            <a:rPr lang="en-US" dirty="0"/>
            <a:t>Residents presented their work at national conferences, some of this work was replicated</a:t>
          </a:r>
        </a:p>
      </dgm:t>
    </dgm:pt>
    <dgm:pt modelId="{C477E60A-9CAD-4A7F-BEC4-7838356B5A63}" type="parTrans" cxnId="{3DB4FA5D-D7D2-47BD-A250-3001FD1D6CF1}">
      <dgm:prSet/>
      <dgm:spPr/>
      <dgm:t>
        <a:bodyPr/>
        <a:lstStyle/>
        <a:p>
          <a:endParaRPr lang="en-US"/>
        </a:p>
      </dgm:t>
    </dgm:pt>
    <dgm:pt modelId="{9837E39F-13A3-462F-A241-D8AFCD9B3B25}" type="sibTrans" cxnId="{3DB4FA5D-D7D2-47BD-A250-3001FD1D6CF1}">
      <dgm:prSet/>
      <dgm:spPr/>
      <dgm:t>
        <a:bodyPr/>
        <a:lstStyle/>
        <a:p>
          <a:endParaRPr lang="en-US"/>
        </a:p>
      </dgm:t>
    </dgm:pt>
    <dgm:pt modelId="{46EA8758-2638-4A17-BECA-3CDE203F8BF9}">
      <dgm:prSet/>
      <dgm:spPr/>
      <dgm:t>
        <a:bodyPr/>
        <a:lstStyle/>
        <a:p>
          <a:r>
            <a:rPr lang="en-US"/>
            <a:t>Outcome: Increased advocacy scholarship activity across the nation</a:t>
          </a:r>
        </a:p>
      </dgm:t>
    </dgm:pt>
    <dgm:pt modelId="{4E875A3C-C59C-4298-BB63-CA8311B9935B}" type="parTrans" cxnId="{B9FEE024-54A2-49E7-872D-E61D588DCF35}">
      <dgm:prSet/>
      <dgm:spPr/>
      <dgm:t>
        <a:bodyPr/>
        <a:lstStyle/>
        <a:p>
          <a:endParaRPr lang="en-US"/>
        </a:p>
      </dgm:t>
    </dgm:pt>
    <dgm:pt modelId="{0607844F-3D0F-4031-9FAE-F8F8BFC02E1A}" type="sibTrans" cxnId="{B9FEE024-54A2-49E7-872D-E61D588DCF35}">
      <dgm:prSet/>
      <dgm:spPr/>
      <dgm:t>
        <a:bodyPr/>
        <a:lstStyle/>
        <a:p>
          <a:endParaRPr lang="en-US"/>
        </a:p>
      </dgm:t>
    </dgm:pt>
    <dgm:pt modelId="{75ED2B6A-71FC-4228-913B-6053E6C02BA1}" type="pres">
      <dgm:prSet presAssocID="{6EB64FFA-3FA3-4BD6-AF90-F8ADD1A587F6}" presName="outerComposite" presStyleCnt="0">
        <dgm:presLayoutVars>
          <dgm:chMax val="5"/>
          <dgm:dir/>
          <dgm:resizeHandles val="exact"/>
        </dgm:presLayoutVars>
      </dgm:prSet>
      <dgm:spPr/>
    </dgm:pt>
    <dgm:pt modelId="{58B44EFD-F88C-4D12-A65E-CD8A02D94EC3}" type="pres">
      <dgm:prSet presAssocID="{6EB64FFA-3FA3-4BD6-AF90-F8ADD1A587F6}" presName="dummyMaxCanvas" presStyleCnt="0">
        <dgm:presLayoutVars/>
      </dgm:prSet>
      <dgm:spPr/>
    </dgm:pt>
    <dgm:pt modelId="{4706FFE8-A407-499C-98E5-0A37FBDCF508}" type="pres">
      <dgm:prSet presAssocID="{6EB64FFA-3FA3-4BD6-AF90-F8ADD1A587F6}" presName="FourNodes_1" presStyleLbl="node1" presStyleIdx="0" presStyleCnt="4">
        <dgm:presLayoutVars>
          <dgm:bulletEnabled val="1"/>
        </dgm:presLayoutVars>
      </dgm:prSet>
      <dgm:spPr/>
    </dgm:pt>
    <dgm:pt modelId="{D3BF4092-B5D1-450F-9B25-11CA82102A20}" type="pres">
      <dgm:prSet presAssocID="{6EB64FFA-3FA3-4BD6-AF90-F8ADD1A587F6}" presName="FourNodes_2" presStyleLbl="node1" presStyleIdx="1" presStyleCnt="4">
        <dgm:presLayoutVars>
          <dgm:bulletEnabled val="1"/>
        </dgm:presLayoutVars>
      </dgm:prSet>
      <dgm:spPr/>
    </dgm:pt>
    <dgm:pt modelId="{A283B178-0BD1-4249-8574-DAD4C794F9F4}" type="pres">
      <dgm:prSet presAssocID="{6EB64FFA-3FA3-4BD6-AF90-F8ADD1A587F6}" presName="FourNodes_3" presStyleLbl="node1" presStyleIdx="2" presStyleCnt="4">
        <dgm:presLayoutVars>
          <dgm:bulletEnabled val="1"/>
        </dgm:presLayoutVars>
      </dgm:prSet>
      <dgm:spPr/>
    </dgm:pt>
    <dgm:pt modelId="{08A66502-D4C4-4677-B211-04421C5DC946}" type="pres">
      <dgm:prSet presAssocID="{6EB64FFA-3FA3-4BD6-AF90-F8ADD1A587F6}" presName="FourNodes_4" presStyleLbl="node1" presStyleIdx="3" presStyleCnt="4">
        <dgm:presLayoutVars>
          <dgm:bulletEnabled val="1"/>
        </dgm:presLayoutVars>
      </dgm:prSet>
      <dgm:spPr/>
    </dgm:pt>
    <dgm:pt modelId="{DA678D3B-98A0-44F4-821C-44C692B3A84F}" type="pres">
      <dgm:prSet presAssocID="{6EB64FFA-3FA3-4BD6-AF90-F8ADD1A587F6}" presName="FourConn_1-2" presStyleLbl="fgAccFollowNode1" presStyleIdx="0" presStyleCnt="3">
        <dgm:presLayoutVars>
          <dgm:bulletEnabled val="1"/>
        </dgm:presLayoutVars>
      </dgm:prSet>
      <dgm:spPr/>
    </dgm:pt>
    <dgm:pt modelId="{3597480B-78E5-4C32-A9E4-D3D3F221E5FC}" type="pres">
      <dgm:prSet presAssocID="{6EB64FFA-3FA3-4BD6-AF90-F8ADD1A587F6}" presName="FourConn_2-3" presStyleLbl="fgAccFollowNode1" presStyleIdx="1" presStyleCnt="3">
        <dgm:presLayoutVars>
          <dgm:bulletEnabled val="1"/>
        </dgm:presLayoutVars>
      </dgm:prSet>
      <dgm:spPr/>
    </dgm:pt>
    <dgm:pt modelId="{D425428B-5EE3-4BF6-93CD-F11A91ECF875}" type="pres">
      <dgm:prSet presAssocID="{6EB64FFA-3FA3-4BD6-AF90-F8ADD1A587F6}" presName="FourConn_3-4" presStyleLbl="fgAccFollowNode1" presStyleIdx="2" presStyleCnt="3">
        <dgm:presLayoutVars>
          <dgm:bulletEnabled val="1"/>
        </dgm:presLayoutVars>
      </dgm:prSet>
      <dgm:spPr/>
    </dgm:pt>
    <dgm:pt modelId="{13B0DBA8-941A-4507-8E64-1E53013789C9}" type="pres">
      <dgm:prSet presAssocID="{6EB64FFA-3FA3-4BD6-AF90-F8ADD1A587F6}" presName="FourNodes_1_text" presStyleLbl="node1" presStyleIdx="3" presStyleCnt="4">
        <dgm:presLayoutVars>
          <dgm:bulletEnabled val="1"/>
        </dgm:presLayoutVars>
      </dgm:prSet>
      <dgm:spPr/>
    </dgm:pt>
    <dgm:pt modelId="{77093B46-B49E-4A78-B12F-467922EA8DA3}" type="pres">
      <dgm:prSet presAssocID="{6EB64FFA-3FA3-4BD6-AF90-F8ADD1A587F6}" presName="FourNodes_2_text" presStyleLbl="node1" presStyleIdx="3" presStyleCnt="4">
        <dgm:presLayoutVars>
          <dgm:bulletEnabled val="1"/>
        </dgm:presLayoutVars>
      </dgm:prSet>
      <dgm:spPr/>
    </dgm:pt>
    <dgm:pt modelId="{0D0D640F-85E8-4E4B-87BD-F75D21AA962E}" type="pres">
      <dgm:prSet presAssocID="{6EB64FFA-3FA3-4BD6-AF90-F8ADD1A587F6}" presName="FourNodes_3_text" presStyleLbl="node1" presStyleIdx="3" presStyleCnt="4">
        <dgm:presLayoutVars>
          <dgm:bulletEnabled val="1"/>
        </dgm:presLayoutVars>
      </dgm:prSet>
      <dgm:spPr/>
    </dgm:pt>
    <dgm:pt modelId="{D35D43E7-F5F1-4AD0-9659-CDFD0E7B0EFA}" type="pres">
      <dgm:prSet presAssocID="{6EB64FFA-3FA3-4BD6-AF90-F8ADD1A587F6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252B2718-5F81-46D4-91EA-66E13ECECEC8}" type="presOf" srcId="{0F53F183-22AB-48C1-B748-0C42B878C8F9}" destId="{4706FFE8-A407-499C-98E5-0A37FBDCF508}" srcOrd="0" destOrd="0" presId="urn:microsoft.com/office/officeart/2005/8/layout/vProcess5"/>
    <dgm:cxn modelId="{B1F3121E-E8D6-4526-871F-5CE5E7332255}" type="presOf" srcId="{0F53F183-22AB-48C1-B748-0C42B878C8F9}" destId="{13B0DBA8-941A-4507-8E64-1E53013789C9}" srcOrd="1" destOrd="0" presId="urn:microsoft.com/office/officeart/2005/8/layout/vProcess5"/>
    <dgm:cxn modelId="{B9FEE024-54A2-49E7-872D-E61D588DCF35}" srcId="{6EB64FFA-3FA3-4BD6-AF90-F8ADD1A587F6}" destId="{46EA8758-2638-4A17-BECA-3CDE203F8BF9}" srcOrd="3" destOrd="0" parTransId="{4E875A3C-C59C-4298-BB63-CA8311B9935B}" sibTransId="{0607844F-3D0F-4031-9FAE-F8F8BFC02E1A}"/>
    <dgm:cxn modelId="{88016938-1673-41B0-946D-00BCE215D3BB}" srcId="{6EB64FFA-3FA3-4BD6-AF90-F8ADD1A587F6}" destId="{CFB87FC7-663C-4203-81ED-C206D9982C9F}" srcOrd="1" destOrd="0" parTransId="{CF0812A9-B719-46DA-B15B-4A9AC2EB334F}" sibTransId="{D003BDF7-9B16-409F-9116-A6B77CAF31E5}"/>
    <dgm:cxn modelId="{06C6D73C-FE1C-4E7C-BC86-43BBF99028E3}" type="presOf" srcId="{CFB87FC7-663C-4203-81ED-C206D9982C9F}" destId="{D3BF4092-B5D1-450F-9B25-11CA82102A20}" srcOrd="0" destOrd="0" presId="urn:microsoft.com/office/officeart/2005/8/layout/vProcess5"/>
    <dgm:cxn modelId="{3DB4FA5D-D7D2-47BD-A250-3001FD1D6CF1}" srcId="{6EB64FFA-3FA3-4BD6-AF90-F8ADD1A587F6}" destId="{2CB27ECA-B1A0-4E6B-85E8-B666C3FB058D}" srcOrd="2" destOrd="0" parTransId="{C477E60A-9CAD-4A7F-BEC4-7838356B5A63}" sibTransId="{9837E39F-13A3-462F-A241-D8AFCD9B3B25}"/>
    <dgm:cxn modelId="{84332F69-827F-43D2-B500-341ED84314F5}" type="presOf" srcId="{6EB64FFA-3FA3-4BD6-AF90-F8ADD1A587F6}" destId="{75ED2B6A-71FC-4228-913B-6053E6C02BA1}" srcOrd="0" destOrd="0" presId="urn:microsoft.com/office/officeart/2005/8/layout/vProcess5"/>
    <dgm:cxn modelId="{F95B8449-224A-4E06-8A05-2CAB8FF71D39}" type="presOf" srcId="{D003BDF7-9B16-409F-9116-A6B77CAF31E5}" destId="{3597480B-78E5-4C32-A9E4-D3D3F221E5FC}" srcOrd="0" destOrd="0" presId="urn:microsoft.com/office/officeart/2005/8/layout/vProcess5"/>
    <dgm:cxn modelId="{54E37F75-8FDD-4561-91DB-A6DA5214ACCF}" type="presOf" srcId="{46EA8758-2638-4A17-BECA-3CDE203F8BF9}" destId="{08A66502-D4C4-4677-B211-04421C5DC946}" srcOrd="0" destOrd="0" presId="urn:microsoft.com/office/officeart/2005/8/layout/vProcess5"/>
    <dgm:cxn modelId="{0CCD96BA-7D19-4445-B1A5-A5BD3F0CEC75}" srcId="{6EB64FFA-3FA3-4BD6-AF90-F8ADD1A587F6}" destId="{0F53F183-22AB-48C1-B748-0C42B878C8F9}" srcOrd="0" destOrd="0" parTransId="{34AC7999-59C4-496B-92AD-24A1613B9452}" sibTransId="{4117C174-9AA3-4142-BEA1-8060AAEE8F20}"/>
    <dgm:cxn modelId="{88A246C1-8516-46E0-AA04-943E041A6D72}" type="presOf" srcId="{2CB27ECA-B1A0-4E6B-85E8-B666C3FB058D}" destId="{A283B178-0BD1-4249-8574-DAD4C794F9F4}" srcOrd="0" destOrd="0" presId="urn:microsoft.com/office/officeart/2005/8/layout/vProcess5"/>
    <dgm:cxn modelId="{C945D1CA-EA65-4AE5-91D0-3DD88E2AF9E4}" type="presOf" srcId="{CFB87FC7-663C-4203-81ED-C206D9982C9F}" destId="{77093B46-B49E-4A78-B12F-467922EA8DA3}" srcOrd="1" destOrd="0" presId="urn:microsoft.com/office/officeart/2005/8/layout/vProcess5"/>
    <dgm:cxn modelId="{8D4F0ECD-0422-4184-A312-03BDA3B3792E}" type="presOf" srcId="{4117C174-9AA3-4142-BEA1-8060AAEE8F20}" destId="{DA678D3B-98A0-44F4-821C-44C692B3A84F}" srcOrd="0" destOrd="0" presId="urn:microsoft.com/office/officeart/2005/8/layout/vProcess5"/>
    <dgm:cxn modelId="{0DB3DBDC-ABE4-4CCC-BA23-C03926F18018}" type="presOf" srcId="{2CB27ECA-B1A0-4E6B-85E8-B666C3FB058D}" destId="{0D0D640F-85E8-4E4B-87BD-F75D21AA962E}" srcOrd="1" destOrd="0" presId="urn:microsoft.com/office/officeart/2005/8/layout/vProcess5"/>
    <dgm:cxn modelId="{46171BF2-3DB0-4BC2-9A7F-536B2CD7E7D0}" type="presOf" srcId="{9837E39F-13A3-462F-A241-D8AFCD9B3B25}" destId="{D425428B-5EE3-4BF6-93CD-F11A91ECF875}" srcOrd="0" destOrd="0" presId="urn:microsoft.com/office/officeart/2005/8/layout/vProcess5"/>
    <dgm:cxn modelId="{BD71E9F3-50F8-4049-BBF4-F6D9EDAFF5F0}" type="presOf" srcId="{46EA8758-2638-4A17-BECA-3CDE203F8BF9}" destId="{D35D43E7-F5F1-4AD0-9659-CDFD0E7B0EFA}" srcOrd="1" destOrd="0" presId="urn:microsoft.com/office/officeart/2005/8/layout/vProcess5"/>
    <dgm:cxn modelId="{2ADA1770-1332-4E93-A8CF-83C449FB241B}" type="presParOf" srcId="{75ED2B6A-71FC-4228-913B-6053E6C02BA1}" destId="{58B44EFD-F88C-4D12-A65E-CD8A02D94EC3}" srcOrd="0" destOrd="0" presId="urn:microsoft.com/office/officeart/2005/8/layout/vProcess5"/>
    <dgm:cxn modelId="{6DF39C0B-2798-409B-ADE9-33F8A908BB01}" type="presParOf" srcId="{75ED2B6A-71FC-4228-913B-6053E6C02BA1}" destId="{4706FFE8-A407-499C-98E5-0A37FBDCF508}" srcOrd="1" destOrd="0" presId="urn:microsoft.com/office/officeart/2005/8/layout/vProcess5"/>
    <dgm:cxn modelId="{CCFF5629-2452-4D51-95F4-4CC21A6B42C8}" type="presParOf" srcId="{75ED2B6A-71FC-4228-913B-6053E6C02BA1}" destId="{D3BF4092-B5D1-450F-9B25-11CA82102A20}" srcOrd="2" destOrd="0" presId="urn:microsoft.com/office/officeart/2005/8/layout/vProcess5"/>
    <dgm:cxn modelId="{BD5E83B7-6B92-4EA7-910E-F2AF1F6AE193}" type="presParOf" srcId="{75ED2B6A-71FC-4228-913B-6053E6C02BA1}" destId="{A283B178-0BD1-4249-8574-DAD4C794F9F4}" srcOrd="3" destOrd="0" presId="urn:microsoft.com/office/officeart/2005/8/layout/vProcess5"/>
    <dgm:cxn modelId="{E9397B0F-1CDF-4CE0-99FE-89BE5FDF8FF0}" type="presParOf" srcId="{75ED2B6A-71FC-4228-913B-6053E6C02BA1}" destId="{08A66502-D4C4-4677-B211-04421C5DC946}" srcOrd="4" destOrd="0" presId="urn:microsoft.com/office/officeart/2005/8/layout/vProcess5"/>
    <dgm:cxn modelId="{CAA223CF-584C-497C-B476-0EB8BE78B5AA}" type="presParOf" srcId="{75ED2B6A-71FC-4228-913B-6053E6C02BA1}" destId="{DA678D3B-98A0-44F4-821C-44C692B3A84F}" srcOrd="5" destOrd="0" presId="urn:microsoft.com/office/officeart/2005/8/layout/vProcess5"/>
    <dgm:cxn modelId="{45B89617-8ECA-43DB-9D30-EB07C59DA4AD}" type="presParOf" srcId="{75ED2B6A-71FC-4228-913B-6053E6C02BA1}" destId="{3597480B-78E5-4C32-A9E4-D3D3F221E5FC}" srcOrd="6" destOrd="0" presId="urn:microsoft.com/office/officeart/2005/8/layout/vProcess5"/>
    <dgm:cxn modelId="{5D3DD012-2329-4609-B943-4171B9DB764A}" type="presParOf" srcId="{75ED2B6A-71FC-4228-913B-6053E6C02BA1}" destId="{D425428B-5EE3-4BF6-93CD-F11A91ECF875}" srcOrd="7" destOrd="0" presId="urn:microsoft.com/office/officeart/2005/8/layout/vProcess5"/>
    <dgm:cxn modelId="{0D04E85C-1BE7-491C-838A-5634C6815797}" type="presParOf" srcId="{75ED2B6A-71FC-4228-913B-6053E6C02BA1}" destId="{13B0DBA8-941A-4507-8E64-1E53013789C9}" srcOrd="8" destOrd="0" presId="urn:microsoft.com/office/officeart/2005/8/layout/vProcess5"/>
    <dgm:cxn modelId="{F8350347-5790-43D8-A2DD-FF9EA1F471B0}" type="presParOf" srcId="{75ED2B6A-71FC-4228-913B-6053E6C02BA1}" destId="{77093B46-B49E-4A78-B12F-467922EA8DA3}" srcOrd="9" destOrd="0" presId="urn:microsoft.com/office/officeart/2005/8/layout/vProcess5"/>
    <dgm:cxn modelId="{4DD753E6-AEED-441E-B984-C359617CE18E}" type="presParOf" srcId="{75ED2B6A-71FC-4228-913B-6053E6C02BA1}" destId="{0D0D640F-85E8-4E4B-87BD-F75D21AA962E}" srcOrd="10" destOrd="0" presId="urn:microsoft.com/office/officeart/2005/8/layout/vProcess5"/>
    <dgm:cxn modelId="{2BB78209-9A9B-4B1D-9D4E-60DDA2898EF5}" type="presParOf" srcId="{75ED2B6A-71FC-4228-913B-6053E6C02BA1}" destId="{D35D43E7-F5F1-4AD0-9659-CDFD0E7B0EF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53358E-6455-49B2-B18C-B6C629F77BF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31F5452-A33C-413B-B226-EE11529DB2C2}">
      <dgm:prSet/>
      <dgm:spPr/>
      <dgm:t>
        <a:bodyPr/>
        <a:lstStyle/>
        <a:p>
          <a:r>
            <a:rPr lang="en-US"/>
            <a:t>Served as medical director for a new pediatric FQHC clinic to serve under and uninsured children. Currently serves 6,000 children. </a:t>
          </a:r>
        </a:p>
      </dgm:t>
    </dgm:pt>
    <dgm:pt modelId="{2A3B43E6-8C0F-40D2-860A-1B4639D75B91}" type="parTrans" cxnId="{10873987-301D-4B25-BA20-380DE9C24E1E}">
      <dgm:prSet/>
      <dgm:spPr/>
      <dgm:t>
        <a:bodyPr/>
        <a:lstStyle/>
        <a:p>
          <a:endParaRPr lang="en-US"/>
        </a:p>
      </dgm:t>
    </dgm:pt>
    <dgm:pt modelId="{9CAB20A3-C1A5-42D0-B92A-9E5157B0AA1A}" type="sibTrans" cxnId="{10873987-301D-4B25-BA20-380DE9C24E1E}">
      <dgm:prSet/>
      <dgm:spPr/>
      <dgm:t>
        <a:bodyPr/>
        <a:lstStyle/>
        <a:p>
          <a:endParaRPr lang="en-US"/>
        </a:p>
      </dgm:t>
    </dgm:pt>
    <dgm:pt modelId="{73D036F2-67BA-4DCC-959F-3AE2F249A19F}">
      <dgm:prSet/>
      <dgm:spPr/>
      <dgm:t>
        <a:bodyPr/>
        <a:lstStyle/>
        <a:p>
          <a:r>
            <a:rPr lang="en-US"/>
            <a:t>With limited resources, I was forced to optimize efficiency. I utilized principles of Lean Six Sigma to improve efficiency, clinical outcomes, and patient satisfaction. </a:t>
          </a:r>
        </a:p>
      </dgm:t>
    </dgm:pt>
    <dgm:pt modelId="{4CE13E91-CB45-4535-A824-04CC285D587A}" type="parTrans" cxnId="{D0ADFC29-FFA7-4770-BB8E-A61CC58C645E}">
      <dgm:prSet/>
      <dgm:spPr/>
      <dgm:t>
        <a:bodyPr/>
        <a:lstStyle/>
        <a:p>
          <a:endParaRPr lang="en-US"/>
        </a:p>
      </dgm:t>
    </dgm:pt>
    <dgm:pt modelId="{98A6A111-B5A4-41FE-A6D8-DE0F846D9991}" type="sibTrans" cxnId="{D0ADFC29-FFA7-4770-BB8E-A61CC58C645E}">
      <dgm:prSet/>
      <dgm:spPr/>
      <dgm:t>
        <a:bodyPr/>
        <a:lstStyle/>
        <a:p>
          <a:endParaRPr lang="en-US"/>
        </a:p>
      </dgm:t>
    </dgm:pt>
    <dgm:pt modelId="{D39988B3-6258-47DF-A048-BF5A3FB969FA}">
      <dgm:prSet/>
      <dgm:spPr/>
      <dgm:t>
        <a:bodyPr/>
        <a:lstStyle/>
        <a:p>
          <a:r>
            <a:rPr lang="en-US"/>
            <a:t>Outcome: 8 years later, the practice is still operational with excellent patient and staff satisfaction. Families trust the care they receive. </a:t>
          </a:r>
        </a:p>
      </dgm:t>
    </dgm:pt>
    <dgm:pt modelId="{36729F8C-1E08-4BBF-8347-967027B5743A}" type="parTrans" cxnId="{0879A315-8D56-460A-BF80-83AC89D19AA3}">
      <dgm:prSet/>
      <dgm:spPr/>
      <dgm:t>
        <a:bodyPr/>
        <a:lstStyle/>
        <a:p>
          <a:endParaRPr lang="en-US"/>
        </a:p>
      </dgm:t>
    </dgm:pt>
    <dgm:pt modelId="{F1F6C838-6248-4671-8317-02DD0712DB15}" type="sibTrans" cxnId="{0879A315-8D56-460A-BF80-83AC89D19AA3}">
      <dgm:prSet/>
      <dgm:spPr/>
      <dgm:t>
        <a:bodyPr/>
        <a:lstStyle/>
        <a:p>
          <a:endParaRPr lang="en-US"/>
        </a:p>
      </dgm:t>
    </dgm:pt>
    <dgm:pt modelId="{286D5A74-15BC-46F2-9DB9-FCDA15525B9A}" type="pres">
      <dgm:prSet presAssocID="{3553358E-6455-49B2-B18C-B6C629F77BF2}" presName="root" presStyleCnt="0">
        <dgm:presLayoutVars>
          <dgm:dir/>
          <dgm:resizeHandles val="exact"/>
        </dgm:presLayoutVars>
      </dgm:prSet>
      <dgm:spPr/>
    </dgm:pt>
    <dgm:pt modelId="{9BAA4C0A-47C4-4E2D-9A0F-24B7B17D6FA5}" type="pres">
      <dgm:prSet presAssocID="{C31F5452-A33C-413B-B226-EE11529DB2C2}" presName="compNode" presStyleCnt="0"/>
      <dgm:spPr/>
    </dgm:pt>
    <dgm:pt modelId="{28E6748A-CFD5-44D4-B924-CF17AA3451B3}" type="pres">
      <dgm:prSet presAssocID="{C31F5452-A33C-413B-B226-EE11529DB2C2}" presName="bgRect" presStyleLbl="bgShp" presStyleIdx="0" presStyleCnt="3"/>
      <dgm:spPr/>
    </dgm:pt>
    <dgm:pt modelId="{9B022C5E-6C73-475D-8AC1-89D4824A0D80}" type="pres">
      <dgm:prSet presAssocID="{C31F5452-A33C-413B-B226-EE11529DB2C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4151271D-19F8-468C-849B-36AE414CBB7A}" type="pres">
      <dgm:prSet presAssocID="{C31F5452-A33C-413B-B226-EE11529DB2C2}" presName="spaceRect" presStyleCnt="0"/>
      <dgm:spPr/>
    </dgm:pt>
    <dgm:pt modelId="{27AA0B4E-F1E3-46B9-8689-E3C16D66BEFC}" type="pres">
      <dgm:prSet presAssocID="{C31F5452-A33C-413B-B226-EE11529DB2C2}" presName="parTx" presStyleLbl="revTx" presStyleIdx="0" presStyleCnt="3">
        <dgm:presLayoutVars>
          <dgm:chMax val="0"/>
          <dgm:chPref val="0"/>
        </dgm:presLayoutVars>
      </dgm:prSet>
      <dgm:spPr/>
    </dgm:pt>
    <dgm:pt modelId="{265F9FC0-15B8-4025-A453-2CD6678A2008}" type="pres">
      <dgm:prSet presAssocID="{9CAB20A3-C1A5-42D0-B92A-9E5157B0AA1A}" presName="sibTrans" presStyleCnt="0"/>
      <dgm:spPr/>
    </dgm:pt>
    <dgm:pt modelId="{23ADEE64-4C19-4EF4-820B-E0C7F529E0CB}" type="pres">
      <dgm:prSet presAssocID="{73D036F2-67BA-4DCC-959F-3AE2F249A19F}" presName="compNode" presStyleCnt="0"/>
      <dgm:spPr/>
    </dgm:pt>
    <dgm:pt modelId="{EA3A7D69-FB6D-4B29-9B34-0858CD71B928}" type="pres">
      <dgm:prSet presAssocID="{73D036F2-67BA-4DCC-959F-3AE2F249A19F}" presName="bgRect" presStyleLbl="bgShp" presStyleIdx="1" presStyleCnt="3"/>
      <dgm:spPr/>
    </dgm:pt>
    <dgm:pt modelId="{D40AF8E3-F342-4C21-A82D-F5D2FCAC55E5}" type="pres">
      <dgm:prSet presAssocID="{73D036F2-67BA-4DCC-959F-3AE2F249A19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717F9DC8-C37E-47AF-BDEF-B161AA52BCF3}" type="pres">
      <dgm:prSet presAssocID="{73D036F2-67BA-4DCC-959F-3AE2F249A19F}" presName="spaceRect" presStyleCnt="0"/>
      <dgm:spPr/>
    </dgm:pt>
    <dgm:pt modelId="{2AA0C7C7-E1D0-4DB5-9613-8983C20CFC2D}" type="pres">
      <dgm:prSet presAssocID="{73D036F2-67BA-4DCC-959F-3AE2F249A19F}" presName="parTx" presStyleLbl="revTx" presStyleIdx="1" presStyleCnt="3">
        <dgm:presLayoutVars>
          <dgm:chMax val="0"/>
          <dgm:chPref val="0"/>
        </dgm:presLayoutVars>
      </dgm:prSet>
      <dgm:spPr/>
    </dgm:pt>
    <dgm:pt modelId="{0148ED95-0500-4966-B56A-5A6B031B7D22}" type="pres">
      <dgm:prSet presAssocID="{98A6A111-B5A4-41FE-A6D8-DE0F846D9991}" presName="sibTrans" presStyleCnt="0"/>
      <dgm:spPr/>
    </dgm:pt>
    <dgm:pt modelId="{7C13A7DD-55F8-48FF-B57D-EFEB8E046ADD}" type="pres">
      <dgm:prSet presAssocID="{D39988B3-6258-47DF-A048-BF5A3FB969FA}" presName="compNode" presStyleCnt="0"/>
      <dgm:spPr/>
    </dgm:pt>
    <dgm:pt modelId="{C9578875-3424-4639-9649-E9BA4F714203}" type="pres">
      <dgm:prSet presAssocID="{D39988B3-6258-47DF-A048-BF5A3FB969FA}" presName="bgRect" presStyleLbl="bgShp" presStyleIdx="2" presStyleCnt="3"/>
      <dgm:spPr/>
    </dgm:pt>
    <dgm:pt modelId="{4EDD7136-CD57-482E-B30F-532203F52BD0}" type="pres">
      <dgm:prSet presAssocID="{D39988B3-6258-47DF-A048-BF5A3FB969F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0DC3FEE4-08AB-403C-8A25-615F607C59E9}" type="pres">
      <dgm:prSet presAssocID="{D39988B3-6258-47DF-A048-BF5A3FB969FA}" presName="spaceRect" presStyleCnt="0"/>
      <dgm:spPr/>
    </dgm:pt>
    <dgm:pt modelId="{83D35A49-A106-4783-A499-BEC2802A7682}" type="pres">
      <dgm:prSet presAssocID="{D39988B3-6258-47DF-A048-BF5A3FB969F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0879A315-8D56-460A-BF80-83AC89D19AA3}" srcId="{3553358E-6455-49B2-B18C-B6C629F77BF2}" destId="{D39988B3-6258-47DF-A048-BF5A3FB969FA}" srcOrd="2" destOrd="0" parTransId="{36729F8C-1E08-4BBF-8347-967027B5743A}" sibTransId="{F1F6C838-6248-4671-8317-02DD0712DB15}"/>
    <dgm:cxn modelId="{D0ADFC29-FFA7-4770-BB8E-A61CC58C645E}" srcId="{3553358E-6455-49B2-B18C-B6C629F77BF2}" destId="{73D036F2-67BA-4DCC-959F-3AE2F249A19F}" srcOrd="1" destOrd="0" parTransId="{4CE13E91-CB45-4535-A824-04CC285D587A}" sibTransId="{98A6A111-B5A4-41FE-A6D8-DE0F846D9991}"/>
    <dgm:cxn modelId="{D29C2236-3133-473A-BDA1-AD4B5684EF65}" type="presOf" srcId="{3553358E-6455-49B2-B18C-B6C629F77BF2}" destId="{286D5A74-15BC-46F2-9DB9-FCDA15525B9A}" srcOrd="0" destOrd="0" presId="urn:microsoft.com/office/officeart/2018/2/layout/IconVerticalSolidList"/>
    <dgm:cxn modelId="{0AE53C58-6CFA-4A6F-95BD-9CD192F9B81A}" type="presOf" srcId="{73D036F2-67BA-4DCC-959F-3AE2F249A19F}" destId="{2AA0C7C7-E1D0-4DB5-9613-8983C20CFC2D}" srcOrd="0" destOrd="0" presId="urn:microsoft.com/office/officeart/2018/2/layout/IconVerticalSolidList"/>
    <dgm:cxn modelId="{10873987-301D-4B25-BA20-380DE9C24E1E}" srcId="{3553358E-6455-49B2-B18C-B6C629F77BF2}" destId="{C31F5452-A33C-413B-B226-EE11529DB2C2}" srcOrd="0" destOrd="0" parTransId="{2A3B43E6-8C0F-40D2-860A-1B4639D75B91}" sibTransId="{9CAB20A3-C1A5-42D0-B92A-9E5157B0AA1A}"/>
    <dgm:cxn modelId="{77412DEB-5C83-4226-823D-F226FA6CD803}" type="presOf" srcId="{C31F5452-A33C-413B-B226-EE11529DB2C2}" destId="{27AA0B4E-F1E3-46B9-8689-E3C16D66BEFC}" srcOrd="0" destOrd="0" presId="urn:microsoft.com/office/officeart/2018/2/layout/IconVerticalSolidList"/>
    <dgm:cxn modelId="{62CA5DEC-C6AC-4115-AB67-716F9AE5CE98}" type="presOf" srcId="{D39988B3-6258-47DF-A048-BF5A3FB969FA}" destId="{83D35A49-A106-4783-A499-BEC2802A7682}" srcOrd="0" destOrd="0" presId="urn:microsoft.com/office/officeart/2018/2/layout/IconVerticalSolidList"/>
    <dgm:cxn modelId="{8E2DCEB3-51CE-4019-9B56-93721AD40266}" type="presParOf" srcId="{286D5A74-15BC-46F2-9DB9-FCDA15525B9A}" destId="{9BAA4C0A-47C4-4E2D-9A0F-24B7B17D6FA5}" srcOrd="0" destOrd="0" presId="urn:microsoft.com/office/officeart/2018/2/layout/IconVerticalSolidList"/>
    <dgm:cxn modelId="{F179D5DE-4674-47F0-AA7B-220B24B31307}" type="presParOf" srcId="{9BAA4C0A-47C4-4E2D-9A0F-24B7B17D6FA5}" destId="{28E6748A-CFD5-44D4-B924-CF17AA3451B3}" srcOrd="0" destOrd="0" presId="urn:microsoft.com/office/officeart/2018/2/layout/IconVerticalSolidList"/>
    <dgm:cxn modelId="{ADED4AA9-A91C-4796-92CD-382972D3C218}" type="presParOf" srcId="{9BAA4C0A-47C4-4E2D-9A0F-24B7B17D6FA5}" destId="{9B022C5E-6C73-475D-8AC1-89D4824A0D80}" srcOrd="1" destOrd="0" presId="urn:microsoft.com/office/officeart/2018/2/layout/IconVerticalSolidList"/>
    <dgm:cxn modelId="{D1B48D5D-8D93-4A8F-8D6A-1910BDD85529}" type="presParOf" srcId="{9BAA4C0A-47C4-4E2D-9A0F-24B7B17D6FA5}" destId="{4151271D-19F8-468C-849B-36AE414CBB7A}" srcOrd="2" destOrd="0" presId="urn:microsoft.com/office/officeart/2018/2/layout/IconVerticalSolidList"/>
    <dgm:cxn modelId="{A51D45B7-5477-4968-8880-2E1E6F43779A}" type="presParOf" srcId="{9BAA4C0A-47C4-4E2D-9A0F-24B7B17D6FA5}" destId="{27AA0B4E-F1E3-46B9-8689-E3C16D66BEFC}" srcOrd="3" destOrd="0" presId="urn:microsoft.com/office/officeart/2018/2/layout/IconVerticalSolidList"/>
    <dgm:cxn modelId="{9B7AD3F8-CC69-46D9-A4C8-B876A1685C9E}" type="presParOf" srcId="{286D5A74-15BC-46F2-9DB9-FCDA15525B9A}" destId="{265F9FC0-15B8-4025-A453-2CD6678A2008}" srcOrd="1" destOrd="0" presId="urn:microsoft.com/office/officeart/2018/2/layout/IconVerticalSolidList"/>
    <dgm:cxn modelId="{E56B1DAA-5259-493B-AF8E-CF3BBBD2DE23}" type="presParOf" srcId="{286D5A74-15BC-46F2-9DB9-FCDA15525B9A}" destId="{23ADEE64-4C19-4EF4-820B-E0C7F529E0CB}" srcOrd="2" destOrd="0" presId="urn:microsoft.com/office/officeart/2018/2/layout/IconVerticalSolidList"/>
    <dgm:cxn modelId="{2D80C457-4E94-4F85-8017-DA3F3755481F}" type="presParOf" srcId="{23ADEE64-4C19-4EF4-820B-E0C7F529E0CB}" destId="{EA3A7D69-FB6D-4B29-9B34-0858CD71B928}" srcOrd="0" destOrd="0" presId="urn:microsoft.com/office/officeart/2018/2/layout/IconVerticalSolidList"/>
    <dgm:cxn modelId="{BB493B3D-D479-474E-81FF-7C1533C8EDFE}" type="presParOf" srcId="{23ADEE64-4C19-4EF4-820B-E0C7F529E0CB}" destId="{D40AF8E3-F342-4C21-A82D-F5D2FCAC55E5}" srcOrd="1" destOrd="0" presId="urn:microsoft.com/office/officeart/2018/2/layout/IconVerticalSolidList"/>
    <dgm:cxn modelId="{862C0936-FBBD-4306-A54E-1E460006E26C}" type="presParOf" srcId="{23ADEE64-4C19-4EF4-820B-E0C7F529E0CB}" destId="{717F9DC8-C37E-47AF-BDEF-B161AA52BCF3}" srcOrd="2" destOrd="0" presId="urn:microsoft.com/office/officeart/2018/2/layout/IconVerticalSolidList"/>
    <dgm:cxn modelId="{0C8E34BA-EFF8-4505-B42F-27898A5C9DFF}" type="presParOf" srcId="{23ADEE64-4C19-4EF4-820B-E0C7F529E0CB}" destId="{2AA0C7C7-E1D0-4DB5-9613-8983C20CFC2D}" srcOrd="3" destOrd="0" presId="urn:microsoft.com/office/officeart/2018/2/layout/IconVerticalSolidList"/>
    <dgm:cxn modelId="{70E8CC61-98A4-42B3-9F81-52298DF97921}" type="presParOf" srcId="{286D5A74-15BC-46F2-9DB9-FCDA15525B9A}" destId="{0148ED95-0500-4966-B56A-5A6B031B7D22}" srcOrd="3" destOrd="0" presId="urn:microsoft.com/office/officeart/2018/2/layout/IconVerticalSolidList"/>
    <dgm:cxn modelId="{FA8B0506-5A37-4A07-BCF4-A96FD0EFDB41}" type="presParOf" srcId="{286D5A74-15BC-46F2-9DB9-FCDA15525B9A}" destId="{7C13A7DD-55F8-48FF-B57D-EFEB8E046ADD}" srcOrd="4" destOrd="0" presId="urn:microsoft.com/office/officeart/2018/2/layout/IconVerticalSolidList"/>
    <dgm:cxn modelId="{029A0C9C-3DDE-4DDE-A449-AD9381252061}" type="presParOf" srcId="{7C13A7DD-55F8-48FF-B57D-EFEB8E046ADD}" destId="{C9578875-3424-4639-9649-E9BA4F714203}" srcOrd="0" destOrd="0" presId="urn:microsoft.com/office/officeart/2018/2/layout/IconVerticalSolidList"/>
    <dgm:cxn modelId="{D385B9B9-B26F-4E9E-9411-7903471A861D}" type="presParOf" srcId="{7C13A7DD-55F8-48FF-B57D-EFEB8E046ADD}" destId="{4EDD7136-CD57-482E-B30F-532203F52BD0}" srcOrd="1" destOrd="0" presId="urn:microsoft.com/office/officeart/2018/2/layout/IconVerticalSolidList"/>
    <dgm:cxn modelId="{AE0AC60B-5978-47EF-9994-68C89D6D0E23}" type="presParOf" srcId="{7C13A7DD-55F8-48FF-B57D-EFEB8E046ADD}" destId="{0DC3FEE4-08AB-403C-8A25-615F607C59E9}" srcOrd="2" destOrd="0" presId="urn:microsoft.com/office/officeart/2018/2/layout/IconVerticalSolidList"/>
    <dgm:cxn modelId="{B6653231-901F-41CF-9CFF-E43DA026575F}" type="presParOf" srcId="{7C13A7DD-55F8-48FF-B57D-EFEB8E046ADD}" destId="{83D35A49-A106-4783-A499-BEC2802A768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9815EE-D82C-4245-B078-D927E57B6081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4F8FB54-13C3-4005-B6A1-C49EB959B157}">
      <dgm:prSet/>
      <dgm:spPr/>
      <dgm:t>
        <a:bodyPr/>
        <a:lstStyle/>
        <a:p>
          <a:r>
            <a:rPr lang="en-US"/>
            <a:t>As an experienced mentor and coach, I have attained skills to help professionals overcome personal and work stress.</a:t>
          </a:r>
        </a:p>
      </dgm:t>
    </dgm:pt>
    <dgm:pt modelId="{0CE9FA49-4C24-4C72-9741-1ABFCAA66FCC}" type="parTrans" cxnId="{EAB6C8F4-6A2E-42EF-9F8D-D38DCF130DEF}">
      <dgm:prSet/>
      <dgm:spPr/>
      <dgm:t>
        <a:bodyPr/>
        <a:lstStyle/>
        <a:p>
          <a:endParaRPr lang="en-US"/>
        </a:p>
      </dgm:t>
    </dgm:pt>
    <dgm:pt modelId="{3681A25E-3936-4CE2-BDAE-99C0E0D3DD19}" type="sibTrans" cxnId="{EAB6C8F4-6A2E-42EF-9F8D-D38DCF130DEF}">
      <dgm:prSet/>
      <dgm:spPr/>
      <dgm:t>
        <a:bodyPr/>
        <a:lstStyle/>
        <a:p>
          <a:endParaRPr lang="en-US"/>
        </a:p>
      </dgm:t>
    </dgm:pt>
    <dgm:pt modelId="{CF613F3B-F1C7-4960-A6BE-B11761E6FA25}">
      <dgm:prSet/>
      <dgm:spPr/>
      <dgm:t>
        <a:bodyPr/>
        <a:lstStyle/>
        <a:p>
          <a:r>
            <a:rPr lang="en-US" dirty="0"/>
            <a:t>I use these skills to preferentially support individuals who struggle in serving vulnerable populations.</a:t>
          </a:r>
        </a:p>
      </dgm:t>
    </dgm:pt>
    <dgm:pt modelId="{285C8A68-CD39-4CB8-82B7-2C690EFEB737}" type="parTrans" cxnId="{4F9EEA7D-D31C-4FEE-9AD8-071D4EFD8CA0}">
      <dgm:prSet/>
      <dgm:spPr/>
      <dgm:t>
        <a:bodyPr/>
        <a:lstStyle/>
        <a:p>
          <a:endParaRPr lang="en-US"/>
        </a:p>
      </dgm:t>
    </dgm:pt>
    <dgm:pt modelId="{160240DB-209A-4B53-AEE4-AD99C18DF68D}" type="sibTrans" cxnId="{4F9EEA7D-D31C-4FEE-9AD8-071D4EFD8CA0}">
      <dgm:prSet/>
      <dgm:spPr/>
      <dgm:t>
        <a:bodyPr/>
        <a:lstStyle/>
        <a:p>
          <a:endParaRPr lang="en-US"/>
        </a:p>
      </dgm:t>
    </dgm:pt>
    <dgm:pt modelId="{7CDD122E-0EE4-4311-8D01-B8E1B58800AA}">
      <dgm:prSet/>
      <dgm:spPr/>
      <dgm:t>
        <a:bodyPr/>
        <a:lstStyle/>
        <a:p>
          <a:r>
            <a:rPr lang="en-US" dirty="0"/>
            <a:t>Outcome: Professionals who work in high-stress, low-resource settings are better equipped to prevent burnout. </a:t>
          </a:r>
        </a:p>
      </dgm:t>
    </dgm:pt>
    <dgm:pt modelId="{6CB86A09-6232-4F1B-B30F-48833B68D7B9}" type="parTrans" cxnId="{C70E7C82-F947-4B22-A66D-5E2E7E0E5491}">
      <dgm:prSet/>
      <dgm:spPr/>
      <dgm:t>
        <a:bodyPr/>
        <a:lstStyle/>
        <a:p>
          <a:endParaRPr lang="en-US"/>
        </a:p>
      </dgm:t>
    </dgm:pt>
    <dgm:pt modelId="{03CAABBE-1EC8-49C5-9ABC-26E38107FCEB}" type="sibTrans" cxnId="{C70E7C82-F947-4B22-A66D-5E2E7E0E5491}">
      <dgm:prSet/>
      <dgm:spPr/>
      <dgm:t>
        <a:bodyPr/>
        <a:lstStyle/>
        <a:p>
          <a:endParaRPr lang="en-US"/>
        </a:p>
      </dgm:t>
    </dgm:pt>
    <dgm:pt modelId="{6FADB5FA-912C-4423-97E7-51CB0425EC45}" type="pres">
      <dgm:prSet presAssocID="{F99815EE-D82C-4245-B078-D927E57B6081}" presName="Name0" presStyleCnt="0">
        <dgm:presLayoutVars>
          <dgm:dir/>
          <dgm:animLvl val="lvl"/>
          <dgm:resizeHandles val="exact"/>
        </dgm:presLayoutVars>
      </dgm:prSet>
      <dgm:spPr/>
    </dgm:pt>
    <dgm:pt modelId="{09057A20-E1B4-4FC4-B040-6B263C5CAF63}" type="pres">
      <dgm:prSet presAssocID="{7CDD122E-0EE4-4311-8D01-B8E1B58800AA}" presName="boxAndChildren" presStyleCnt="0"/>
      <dgm:spPr/>
    </dgm:pt>
    <dgm:pt modelId="{03436002-64D0-48CD-ABFC-CA9515034514}" type="pres">
      <dgm:prSet presAssocID="{7CDD122E-0EE4-4311-8D01-B8E1B58800AA}" presName="parentTextBox" presStyleLbl="node1" presStyleIdx="0" presStyleCnt="3"/>
      <dgm:spPr/>
    </dgm:pt>
    <dgm:pt modelId="{8BD70FAC-5FEF-4FA3-ABD7-B60D68D2F9F0}" type="pres">
      <dgm:prSet presAssocID="{160240DB-209A-4B53-AEE4-AD99C18DF68D}" presName="sp" presStyleCnt="0"/>
      <dgm:spPr/>
    </dgm:pt>
    <dgm:pt modelId="{7388BF16-49BE-45AD-BA1B-1507A0B3B7B0}" type="pres">
      <dgm:prSet presAssocID="{CF613F3B-F1C7-4960-A6BE-B11761E6FA25}" presName="arrowAndChildren" presStyleCnt="0"/>
      <dgm:spPr/>
    </dgm:pt>
    <dgm:pt modelId="{59EB62AB-5778-44F5-A6CA-BA5943C5D532}" type="pres">
      <dgm:prSet presAssocID="{CF613F3B-F1C7-4960-A6BE-B11761E6FA25}" presName="parentTextArrow" presStyleLbl="node1" presStyleIdx="1" presStyleCnt="3"/>
      <dgm:spPr/>
    </dgm:pt>
    <dgm:pt modelId="{60F8C474-7012-49B9-B497-9756F2D3CE00}" type="pres">
      <dgm:prSet presAssocID="{3681A25E-3936-4CE2-BDAE-99C0E0D3DD19}" presName="sp" presStyleCnt="0"/>
      <dgm:spPr/>
    </dgm:pt>
    <dgm:pt modelId="{571D218A-386B-4F12-9B86-6C0B48E30E62}" type="pres">
      <dgm:prSet presAssocID="{34F8FB54-13C3-4005-B6A1-C49EB959B157}" presName="arrowAndChildren" presStyleCnt="0"/>
      <dgm:spPr/>
    </dgm:pt>
    <dgm:pt modelId="{7F3C23AD-D4B2-47F3-8527-2A16DF696B54}" type="pres">
      <dgm:prSet presAssocID="{34F8FB54-13C3-4005-B6A1-C49EB959B157}" presName="parentTextArrow" presStyleLbl="node1" presStyleIdx="2" presStyleCnt="3"/>
      <dgm:spPr/>
    </dgm:pt>
  </dgm:ptLst>
  <dgm:cxnLst>
    <dgm:cxn modelId="{9FA80561-50CE-42BD-AFFB-38F5FF855D46}" type="presOf" srcId="{F99815EE-D82C-4245-B078-D927E57B6081}" destId="{6FADB5FA-912C-4423-97E7-51CB0425EC45}" srcOrd="0" destOrd="0" presId="urn:microsoft.com/office/officeart/2005/8/layout/process4"/>
    <dgm:cxn modelId="{4F9EEA7D-D31C-4FEE-9AD8-071D4EFD8CA0}" srcId="{F99815EE-D82C-4245-B078-D927E57B6081}" destId="{CF613F3B-F1C7-4960-A6BE-B11761E6FA25}" srcOrd="1" destOrd="0" parTransId="{285C8A68-CD39-4CB8-82B7-2C690EFEB737}" sibTransId="{160240DB-209A-4B53-AEE4-AD99C18DF68D}"/>
    <dgm:cxn modelId="{C70E7C82-F947-4B22-A66D-5E2E7E0E5491}" srcId="{F99815EE-D82C-4245-B078-D927E57B6081}" destId="{7CDD122E-0EE4-4311-8D01-B8E1B58800AA}" srcOrd="2" destOrd="0" parTransId="{6CB86A09-6232-4F1B-B30F-48833B68D7B9}" sibTransId="{03CAABBE-1EC8-49C5-9ABC-26E38107FCEB}"/>
    <dgm:cxn modelId="{B5BBE9D9-75BE-45E6-92A2-DBDFF73D870C}" type="presOf" srcId="{34F8FB54-13C3-4005-B6A1-C49EB959B157}" destId="{7F3C23AD-D4B2-47F3-8527-2A16DF696B54}" srcOrd="0" destOrd="0" presId="urn:microsoft.com/office/officeart/2005/8/layout/process4"/>
    <dgm:cxn modelId="{A2EF8EDE-8C08-4DEA-94FB-81E76BCD8192}" type="presOf" srcId="{CF613F3B-F1C7-4960-A6BE-B11761E6FA25}" destId="{59EB62AB-5778-44F5-A6CA-BA5943C5D532}" srcOrd="0" destOrd="0" presId="urn:microsoft.com/office/officeart/2005/8/layout/process4"/>
    <dgm:cxn modelId="{EAB6C8F4-6A2E-42EF-9F8D-D38DCF130DEF}" srcId="{F99815EE-D82C-4245-B078-D927E57B6081}" destId="{34F8FB54-13C3-4005-B6A1-C49EB959B157}" srcOrd="0" destOrd="0" parTransId="{0CE9FA49-4C24-4C72-9741-1ABFCAA66FCC}" sibTransId="{3681A25E-3936-4CE2-BDAE-99C0E0D3DD19}"/>
    <dgm:cxn modelId="{E7ED84F9-3F3C-4271-97B4-BE7EC5B2451A}" type="presOf" srcId="{7CDD122E-0EE4-4311-8D01-B8E1B58800AA}" destId="{03436002-64D0-48CD-ABFC-CA9515034514}" srcOrd="0" destOrd="0" presId="urn:microsoft.com/office/officeart/2005/8/layout/process4"/>
    <dgm:cxn modelId="{66D5E56E-1E78-4E97-AE26-F947239D8D07}" type="presParOf" srcId="{6FADB5FA-912C-4423-97E7-51CB0425EC45}" destId="{09057A20-E1B4-4FC4-B040-6B263C5CAF63}" srcOrd="0" destOrd="0" presId="urn:microsoft.com/office/officeart/2005/8/layout/process4"/>
    <dgm:cxn modelId="{7FA528CF-045C-4C01-A31C-2F6A883C607D}" type="presParOf" srcId="{09057A20-E1B4-4FC4-B040-6B263C5CAF63}" destId="{03436002-64D0-48CD-ABFC-CA9515034514}" srcOrd="0" destOrd="0" presId="urn:microsoft.com/office/officeart/2005/8/layout/process4"/>
    <dgm:cxn modelId="{B55827E5-55C0-4A1D-A2E0-493304A01178}" type="presParOf" srcId="{6FADB5FA-912C-4423-97E7-51CB0425EC45}" destId="{8BD70FAC-5FEF-4FA3-ABD7-B60D68D2F9F0}" srcOrd="1" destOrd="0" presId="urn:microsoft.com/office/officeart/2005/8/layout/process4"/>
    <dgm:cxn modelId="{34318367-6FBF-4B0E-92DC-7505D26BA9EA}" type="presParOf" srcId="{6FADB5FA-912C-4423-97E7-51CB0425EC45}" destId="{7388BF16-49BE-45AD-BA1B-1507A0B3B7B0}" srcOrd="2" destOrd="0" presId="urn:microsoft.com/office/officeart/2005/8/layout/process4"/>
    <dgm:cxn modelId="{8329E569-C05A-4FB5-8665-66BCC11B78EF}" type="presParOf" srcId="{7388BF16-49BE-45AD-BA1B-1507A0B3B7B0}" destId="{59EB62AB-5778-44F5-A6CA-BA5943C5D532}" srcOrd="0" destOrd="0" presId="urn:microsoft.com/office/officeart/2005/8/layout/process4"/>
    <dgm:cxn modelId="{9192D828-B0BC-4206-BEDC-C97E2C0C806B}" type="presParOf" srcId="{6FADB5FA-912C-4423-97E7-51CB0425EC45}" destId="{60F8C474-7012-49B9-B497-9756F2D3CE00}" srcOrd="3" destOrd="0" presId="urn:microsoft.com/office/officeart/2005/8/layout/process4"/>
    <dgm:cxn modelId="{328BE826-0B77-462B-9EAB-902C78125009}" type="presParOf" srcId="{6FADB5FA-912C-4423-97E7-51CB0425EC45}" destId="{571D218A-386B-4F12-9B86-6C0B48E30E62}" srcOrd="4" destOrd="0" presId="urn:microsoft.com/office/officeart/2005/8/layout/process4"/>
    <dgm:cxn modelId="{8A024D97-9649-4238-A627-E44ED3669E76}" type="presParOf" srcId="{571D218A-386B-4F12-9B86-6C0B48E30E62}" destId="{7F3C23AD-D4B2-47F3-8527-2A16DF696B5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BD3AA29-AF35-442A-A10F-0FED0BE503FF}" type="doc">
      <dgm:prSet loTypeId="urn:microsoft.com/office/officeart/2005/8/layout/venn1" loCatId="relationship" qsTypeId="urn:microsoft.com/office/officeart/2005/8/quickstyle/3d2" qsCatId="3D" csTypeId="urn:microsoft.com/office/officeart/2005/8/colors/accent4_5" csCatId="accent4" phldr="1"/>
      <dgm:spPr/>
    </dgm:pt>
    <dgm:pt modelId="{9AD00FFB-721C-4CA2-9781-1DD74E0DFF91}">
      <dgm:prSet phldrT="[Text]"/>
      <dgm:spPr/>
      <dgm:t>
        <a:bodyPr/>
        <a:lstStyle/>
        <a:p>
          <a:r>
            <a:rPr lang="en-US" dirty="0"/>
            <a:t>Child Abuse Perpetrators</a:t>
          </a:r>
        </a:p>
      </dgm:t>
    </dgm:pt>
    <dgm:pt modelId="{EC06B124-0AB0-4DA0-A44D-B97896003A7C}" type="parTrans" cxnId="{773AE8CD-DB98-4B80-9B44-CAA21EBFA2EB}">
      <dgm:prSet/>
      <dgm:spPr/>
      <dgm:t>
        <a:bodyPr/>
        <a:lstStyle/>
        <a:p>
          <a:endParaRPr lang="en-US"/>
        </a:p>
      </dgm:t>
    </dgm:pt>
    <dgm:pt modelId="{2B848AAB-3D88-471C-88C2-8FC815AFDCBE}" type="sibTrans" cxnId="{773AE8CD-DB98-4B80-9B44-CAA21EBFA2EB}">
      <dgm:prSet/>
      <dgm:spPr/>
      <dgm:t>
        <a:bodyPr/>
        <a:lstStyle/>
        <a:p>
          <a:endParaRPr lang="en-US"/>
        </a:p>
      </dgm:t>
    </dgm:pt>
    <dgm:pt modelId="{814AF1A8-A367-45A8-BEE9-1F8E0C85EB0B}">
      <dgm:prSet phldrT="[Text]"/>
      <dgm:spPr/>
      <dgm:t>
        <a:bodyPr/>
        <a:lstStyle/>
        <a:p>
          <a:r>
            <a:rPr lang="en-US" dirty="0"/>
            <a:t>People Reported for Child Abuse</a:t>
          </a:r>
        </a:p>
      </dgm:t>
    </dgm:pt>
    <dgm:pt modelId="{496612B3-318E-4650-9F88-81B95910ADAB}" type="parTrans" cxnId="{E4D75A68-DFD0-4838-B7F8-32BB478B03FC}">
      <dgm:prSet/>
      <dgm:spPr/>
      <dgm:t>
        <a:bodyPr/>
        <a:lstStyle/>
        <a:p>
          <a:endParaRPr lang="en-US"/>
        </a:p>
      </dgm:t>
    </dgm:pt>
    <dgm:pt modelId="{4E377FB1-3EC6-48B0-8900-941A37211678}" type="sibTrans" cxnId="{E4D75A68-DFD0-4838-B7F8-32BB478B03FC}">
      <dgm:prSet/>
      <dgm:spPr/>
      <dgm:t>
        <a:bodyPr/>
        <a:lstStyle/>
        <a:p>
          <a:endParaRPr lang="en-US"/>
        </a:p>
      </dgm:t>
    </dgm:pt>
    <dgm:pt modelId="{1F66A9FD-C404-4191-9A2F-17E2267591EE}" type="pres">
      <dgm:prSet presAssocID="{3BD3AA29-AF35-442A-A10F-0FED0BE503FF}" presName="compositeShape" presStyleCnt="0">
        <dgm:presLayoutVars>
          <dgm:chMax val="7"/>
          <dgm:dir/>
          <dgm:resizeHandles val="exact"/>
        </dgm:presLayoutVars>
      </dgm:prSet>
      <dgm:spPr/>
    </dgm:pt>
    <dgm:pt modelId="{C75381B2-818A-40D6-8D5D-A6E56BECD2D0}" type="pres">
      <dgm:prSet presAssocID="{9AD00FFB-721C-4CA2-9781-1DD74E0DFF91}" presName="circ1" presStyleLbl="vennNode1" presStyleIdx="0" presStyleCnt="2"/>
      <dgm:spPr/>
    </dgm:pt>
    <dgm:pt modelId="{157E5810-A4F0-448C-9025-233E72B61308}" type="pres">
      <dgm:prSet presAssocID="{9AD00FFB-721C-4CA2-9781-1DD74E0DFF9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265E4F2-97F3-4530-805D-723BD65062A6}" type="pres">
      <dgm:prSet presAssocID="{814AF1A8-A367-45A8-BEE9-1F8E0C85EB0B}" presName="circ2" presStyleLbl="vennNode1" presStyleIdx="1" presStyleCnt="2" custLinFactNeighborX="3073" custLinFactNeighborY="-273"/>
      <dgm:spPr/>
    </dgm:pt>
    <dgm:pt modelId="{B6E70AA7-CB1D-4327-AEAB-244DABE1FAA2}" type="pres">
      <dgm:prSet presAssocID="{814AF1A8-A367-45A8-BEE9-1F8E0C85EB0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FF21C1C-26FF-493C-A77B-1A18C74A4D40}" type="presOf" srcId="{814AF1A8-A367-45A8-BEE9-1F8E0C85EB0B}" destId="{0265E4F2-97F3-4530-805D-723BD65062A6}" srcOrd="0" destOrd="0" presId="urn:microsoft.com/office/officeart/2005/8/layout/venn1"/>
    <dgm:cxn modelId="{FDEDCF60-CE78-4E3D-B412-C73A1C540BAA}" type="presOf" srcId="{9AD00FFB-721C-4CA2-9781-1DD74E0DFF91}" destId="{C75381B2-818A-40D6-8D5D-A6E56BECD2D0}" srcOrd="0" destOrd="0" presId="urn:microsoft.com/office/officeart/2005/8/layout/venn1"/>
    <dgm:cxn modelId="{E4D75A68-DFD0-4838-B7F8-32BB478B03FC}" srcId="{3BD3AA29-AF35-442A-A10F-0FED0BE503FF}" destId="{814AF1A8-A367-45A8-BEE9-1F8E0C85EB0B}" srcOrd="1" destOrd="0" parTransId="{496612B3-318E-4650-9F88-81B95910ADAB}" sibTransId="{4E377FB1-3EC6-48B0-8900-941A37211678}"/>
    <dgm:cxn modelId="{96102A8D-1F98-45FF-A55A-967DDDE57917}" type="presOf" srcId="{9AD00FFB-721C-4CA2-9781-1DD74E0DFF91}" destId="{157E5810-A4F0-448C-9025-233E72B61308}" srcOrd="1" destOrd="0" presId="urn:microsoft.com/office/officeart/2005/8/layout/venn1"/>
    <dgm:cxn modelId="{773AE8CD-DB98-4B80-9B44-CAA21EBFA2EB}" srcId="{3BD3AA29-AF35-442A-A10F-0FED0BE503FF}" destId="{9AD00FFB-721C-4CA2-9781-1DD74E0DFF91}" srcOrd="0" destOrd="0" parTransId="{EC06B124-0AB0-4DA0-A44D-B97896003A7C}" sibTransId="{2B848AAB-3D88-471C-88C2-8FC815AFDCBE}"/>
    <dgm:cxn modelId="{41F70FEB-DFFE-44B6-9A00-936254C508E1}" type="presOf" srcId="{3BD3AA29-AF35-442A-A10F-0FED0BE503FF}" destId="{1F66A9FD-C404-4191-9A2F-17E2267591EE}" srcOrd="0" destOrd="0" presId="urn:microsoft.com/office/officeart/2005/8/layout/venn1"/>
    <dgm:cxn modelId="{3C5375EC-7786-4FE5-945E-1117E1CB314B}" type="presOf" srcId="{814AF1A8-A367-45A8-BEE9-1F8E0C85EB0B}" destId="{B6E70AA7-CB1D-4327-AEAB-244DABE1FAA2}" srcOrd="1" destOrd="0" presId="urn:microsoft.com/office/officeart/2005/8/layout/venn1"/>
    <dgm:cxn modelId="{28549B45-C0B2-4203-8A80-44EEEBFD39CD}" type="presParOf" srcId="{1F66A9FD-C404-4191-9A2F-17E2267591EE}" destId="{C75381B2-818A-40D6-8D5D-A6E56BECD2D0}" srcOrd="0" destOrd="0" presId="urn:microsoft.com/office/officeart/2005/8/layout/venn1"/>
    <dgm:cxn modelId="{76032016-0C5D-497E-84AB-D3FA02B7D95A}" type="presParOf" srcId="{1F66A9FD-C404-4191-9A2F-17E2267591EE}" destId="{157E5810-A4F0-448C-9025-233E72B61308}" srcOrd="1" destOrd="0" presId="urn:microsoft.com/office/officeart/2005/8/layout/venn1"/>
    <dgm:cxn modelId="{6B6CE56E-348F-404B-9AF4-7CFD58A94B53}" type="presParOf" srcId="{1F66A9FD-C404-4191-9A2F-17E2267591EE}" destId="{0265E4F2-97F3-4530-805D-723BD65062A6}" srcOrd="2" destOrd="0" presId="urn:microsoft.com/office/officeart/2005/8/layout/venn1"/>
    <dgm:cxn modelId="{035D8999-9EB1-481D-8294-F176A937C6AE}" type="presParOf" srcId="{1F66A9FD-C404-4191-9A2F-17E2267591EE}" destId="{B6E70AA7-CB1D-4327-AEAB-244DABE1FAA2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1697AE7-C346-4EF8-AD75-6358FA3AA00E}" type="doc">
      <dgm:prSet loTypeId="urn:microsoft.com/office/officeart/2005/8/layout/radial4" loCatId="relationship" qsTypeId="urn:microsoft.com/office/officeart/2005/8/quickstyle/3d2" qsCatId="3D" csTypeId="urn:microsoft.com/office/officeart/2005/8/colors/colorful2" csCatId="colorful" phldr="1"/>
      <dgm:spPr/>
    </dgm:pt>
    <dgm:pt modelId="{DA954DC1-5E5E-418F-AD0C-E842C3517F27}">
      <dgm:prSet phldrT="[Text]"/>
      <dgm:spPr/>
      <dgm:t>
        <a:bodyPr/>
        <a:lstStyle/>
        <a:p>
          <a:r>
            <a:rPr lang="en-US" dirty="0"/>
            <a:t>Race-Based Disparities</a:t>
          </a:r>
        </a:p>
      </dgm:t>
    </dgm:pt>
    <dgm:pt modelId="{C24E401F-4DC9-4B75-AE95-9019DD1DF2A3}" type="parTrans" cxnId="{DBF0A893-6387-46EA-A9C0-B53376AF9AB8}">
      <dgm:prSet/>
      <dgm:spPr/>
      <dgm:t>
        <a:bodyPr/>
        <a:lstStyle/>
        <a:p>
          <a:endParaRPr lang="en-US"/>
        </a:p>
      </dgm:t>
    </dgm:pt>
    <dgm:pt modelId="{6C10EC2F-133C-4787-9281-A3605BEA3FB8}" type="sibTrans" cxnId="{DBF0A893-6387-46EA-A9C0-B53376AF9AB8}">
      <dgm:prSet/>
      <dgm:spPr/>
      <dgm:t>
        <a:bodyPr/>
        <a:lstStyle/>
        <a:p>
          <a:endParaRPr lang="en-US"/>
        </a:p>
      </dgm:t>
    </dgm:pt>
    <dgm:pt modelId="{2913E84E-251B-4C36-B8B2-0B836D3A9D2D}">
      <dgm:prSet phldrT="[Text]"/>
      <dgm:spPr/>
      <dgm:t>
        <a:bodyPr/>
        <a:lstStyle/>
        <a:p>
          <a:r>
            <a:rPr lang="en-US" dirty="0"/>
            <a:t>Person in a position of power</a:t>
          </a:r>
        </a:p>
      </dgm:t>
    </dgm:pt>
    <dgm:pt modelId="{08E42E3D-C3C7-437A-A09C-42B55297C090}" type="parTrans" cxnId="{34F9BF53-43BA-4299-9445-3D6F827F4C85}">
      <dgm:prSet/>
      <dgm:spPr/>
      <dgm:t>
        <a:bodyPr/>
        <a:lstStyle/>
        <a:p>
          <a:endParaRPr lang="en-US"/>
        </a:p>
      </dgm:t>
    </dgm:pt>
    <dgm:pt modelId="{ECE90FC3-DC08-41BB-B1AC-CB011E0B3B37}" type="sibTrans" cxnId="{34F9BF53-43BA-4299-9445-3D6F827F4C85}">
      <dgm:prSet/>
      <dgm:spPr/>
      <dgm:t>
        <a:bodyPr/>
        <a:lstStyle/>
        <a:p>
          <a:endParaRPr lang="en-US"/>
        </a:p>
      </dgm:t>
    </dgm:pt>
    <dgm:pt modelId="{19D8886F-3DF6-41E6-85EE-4BD6DFFA5E96}">
      <dgm:prSet phldrT="[Text]"/>
      <dgm:spPr/>
      <dgm:t>
        <a:bodyPr/>
        <a:lstStyle/>
        <a:p>
          <a:r>
            <a:rPr lang="en-US" dirty="0"/>
            <a:t>Race-Based Stereotypes</a:t>
          </a:r>
        </a:p>
      </dgm:t>
    </dgm:pt>
    <dgm:pt modelId="{19980708-86C2-4005-A7AC-D7FC3BEB8117}" type="parTrans" cxnId="{0F69003A-CB85-4B12-95C1-E747509DFCCF}">
      <dgm:prSet/>
      <dgm:spPr/>
      <dgm:t>
        <a:bodyPr/>
        <a:lstStyle/>
        <a:p>
          <a:endParaRPr lang="en-US"/>
        </a:p>
      </dgm:t>
    </dgm:pt>
    <dgm:pt modelId="{5383949E-8840-4B13-8384-9FCBF8036CC9}" type="sibTrans" cxnId="{0F69003A-CB85-4B12-95C1-E747509DFCCF}">
      <dgm:prSet/>
      <dgm:spPr/>
      <dgm:t>
        <a:bodyPr/>
        <a:lstStyle/>
        <a:p>
          <a:endParaRPr lang="en-US"/>
        </a:p>
      </dgm:t>
    </dgm:pt>
    <dgm:pt modelId="{94681328-70E5-4FBA-86DE-463CF48F802C}">
      <dgm:prSet phldrT="[Text]"/>
      <dgm:spPr/>
      <dgm:t>
        <a:bodyPr/>
        <a:lstStyle/>
        <a:p>
          <a:r>
            <a:rPr lang="en-US" dirty="0"/>
            <a:t>Make high-stakes decisions</a:t>
          </a:r>
        </a:p>
      </dgm:t>
    </dgm:pt>
    <dgm:pt modelId="{34FAA618-5DC5-433D-870D-B55B9773492C}" type="parTrans" cxnId="{90237F2F-345D-428F-83E6-B8CCAC8B5855}">
      <dgm:prSet/>
      <dgm:spPr/>
      <dgm:t>
        <a:bodyPr/>
        <a:lstStyle/>
        <a:p>
          <a:endParaRPr lang="en-US"/>
        </a:p>
      </dgm:t>
    </dgm:pt>
    <dgm:pt modelId="{9EE23733-3553-428D-B4C5-57392B0D303D}" type="sibTrans" cxnId="{90237F2F-345D-428F-83E6-B8CCAC8B5855}">
      <dgm:prSet/>
      <dgm:spPr/>
      <dgm:t>
        <a:bodyPr/>
        <a:lstStyle/>
        <a:p>
          <a:endParaRPr lang="en-US"/>
        </a:p>
      </dgm:t>
    </dgm:pt>
    <dgm:pt modelId="{E1110CF5-9F7C-4DDC-BE53-124DA64D8EB2}" type="pres">
      <dgm:prSet presAssocID="{F1697AE7-C346-4EF8-AD75-6358FA3AA00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395B1E8-2D97-4DDF-BB41-B34A9443D8C4}" type="pres">
      <dgm:prSet presAssocID="{DA954DC1-5E5E-418F-AD0C-E842C3517F27}" presName="centerShape" presStyleLbl="node0" presStyleIdx="0" presStyleCnt="1"/>
      <dgm:spPr/>
    </dgm:pt>
    <dgm:pt modelId="{DEF1FB6F-9B88-46C5-883D-7C771E6F0A1B}" type="pres">
      <dgm:prSet presAssocID="{08E42E3D-C3C7-437A-A09C-42B55297C090}" presName="parTrans" presStyleLbl="bgSibTrans2D1" presStyleIdx="0" presStyleCnt="3"/>
      <dgm:spPr/>
    </dgm:pt>
    <dgm:pt modelId="{6BFECE9C-393F-475A-AB9F-B927F2254DBE}" type="pres">
      <dgm:prSet presAssocID="{2913E84E-251B-4C36-B8B2-0B836D3A9D2D}" presName="node" presStyleLbl="node1" presStyleIdx="0" presStyleCnt="3">
        <dgm:presLayoutVars>
          <dgm:bulletEnabled val="1"/>
        </dgm:presLayoutVars>
      </dgm:prSet>
      <dgm:spPr/>
    </dgm:pt>
    <dgm:pt modelId="{D7ECC70C-630A-4301-9F2A-29AA2A042287}" type="pres">
      <dgm:prSet presAssocID="{19980708-86C2-4005-A7AC-D7FC3BEB8117}" presName="parTrans" presStyleLbl="bgSibTrans2D1" presStyleIdx="1" presStyleCnt="3"/>
      <dgm:spPr/>
    </dgm:pt>
    <dgm:pt modelId="{872A40F4-06A2-4E21-AB39-B2652A628C7A}" type="pres">
      <dgm:prSet presAssocID="{19D8886F-3DF6-41E6-85EE-4BD6DFFA5E96}" presName="node" presStyleLbl="node1" presStyleIdx="1" presStyleCnt="3">
        <dgm:presLayoutVars>
          <dgm:bulletEnabled val="1"/>
        </dgm:presLayoutVars>
      </dgm:prSet>
      <dgm:spPr/>
    </dgm:pt>
    <dgm:pt modelId="{3F7F9A1F-F366-4589-BAE6-7F088C9039B9}" type="pres">
      <dgm:prSet presAssocID="{34FAA618-5DC5-433D-870D-B55B9773492C}" presName="parTrans" presStyleLbl="bgSibTrans2D1" presStyleIdx="2" presStyleCnt="3"/>
      <dgm:spPr/>
    </dgm:pt>
    <dgm:pt modelId="{410B5EE7-4286-43C4-9E35-12359CCD3E50}" type="pres">
      <dgm:prSet presAssocID="{94681328-70E5-4FBA-86DE-463CF48F802C}" presName="node" presStyleLbl="node1" presStyleIdx="2" presStyleCnt="3">
        <dgm:presLayoutVars>
          <dgm:bulletEnabled val="1"/>
        </dgm:presLayoutVars>
      </dgm:prSet>
      <dgm:spPr/>
    </dgm:pt>
  </dgm:ptLst>
  <dgm:cxnLst>
    <dgm:cxn modelId="{B9AA2C00-4E27-4B87-8DA6-382C5A44F1ED}" type="presOf" srcId="{34FAA618-5DC5-433D-870D-B55B9773492C}" destId="{3F7F9A1F-F366-4589-BAE6-7F088C9039B9}" srcOrd="0" destOrd="0" presId="urn:microsoft.com/office/officeart/2005/8/layout/radial4"/>
    <dgm:cxn modelId="{9D410419-BBFB-4A98-B0B3-5F332FC13790}" type="presOf" srcId="{2913E84E-251B-4C36-B8B2-0B836D3A9D2D}" destId="{6BFECE9C-393F-475A-AB9F-B927F2254DBE}" srcOrd="0" destOrd="0" presId="urn:microsoft.com/office/officeart/2005/8/layout/radial4"/>
    <dgm:cxn modelId="{90237F2F-345D-428F-83E6-B8CCAC8B5855}" srcId="{DA954DC1-5E5E-418F-AD0C-E842C3517F27}" destId="{94681328-70E5-4FBA-86DE-463CF48F802C}" srcOrd="2" destOrd="0" parTransId="{34FAA618-5DC5-433D-870D-B55B9773492C}" sibTransId="{9EE23733-3553-428D-B4C5-57392B0D303D}"/>
    <dgm:cxn modelId="{0F69003A-CB85-4B12-95C1-E747509DFCCF}" srcId="{DA954DC1-5E5E-418F-AD0C-E842C3517F27}" destId="{19D8886F-3DF6-41E6-85EE-4BD6DFFA5E96}" srcOrd="1" destOrd="0" parTransId="{19980708-86C2-4005-A7AC-D7FC3BEB8117}" sibTransId="{5383949E-8840-4B13-8384-9FCBF8036CC9}"/>
    <dgm:cxn modelId="{2DE3A745-66D0-4E6E-A220-8C0E8D4E620E}" type="presOf" srcId="{19D8886F-3DF6-41E6-85EE-4BD6DFFA5E96}" destId="{872A40F4-06A2-4E21-AB39-B2652A628C7A}" srcOrd="0" destOrd="0" presId="urn:microsoft.com/office/officeart/2005/8/layout/radial4"/>
    <dgm:cxn modelId="{34F9BF53-43BA-4299-9445-3D6F827F4C85}" srcId="{DA954DC1-5E5E-418F-AD0C-E842C3517F27}" destId="{2913E84E-251B-4C36-B8B2-0B836D3A9D2D}" srcOrd="0" destOrd="0" parTransId="{08E42E3D-C3C7-437A-A09C-42B55297C090}" sibTransId="{ECE90FC3-DC08-41BB-B1AC-CB011E0B3B37}"/>
    <dgm:cxn modelId="{DBF0A893-6387-46EA-A9C0-B53376AF9AB8}" srcId="{F1697AE7-C346-4EF8-AD75-6358FA3AA00E}" destId="{DA954DC1-5E5E-418F-AD0C-E842C3517F27}" srcOrd="0" destOrd="0" parTransId="{C24E401F-4DC9-4B75-AE95-9019DD1DF2A3}" sibTransId="{6C10EC2F-133C-4787-9281-A3605BEA3FB8}"/>
    <dgm:cxn modelId="{5E3E1097-E21B-4082-AB80-538F430E7C16}" type="presOf" srcId="{08E42E3D-C3C7-437A-A09C-42B55297C090}" destId="{DEF1FB6F-9B88-46C5-883D-7C771E6F0A1B}" srcOrd="0" destOrd="0" presId="urn:microsoft.com/office/officeart/2005/8/layout/radial4"/>
    <dgm:cxn modelId="{3E4489B0-3363-4D60-AD59-6DC168B2465A}" type="presOf" srcId="{19980708-86C2-4005-A7AC-D7FC3BEB8117}" destId="{D7ECC70C-630A-4301-9F2A-29AA2A042287}" srcOrd="0" destOrd="0" presId="urn:microsoft.com/office/officeart/2005/8/layout/radial4"/>
    <dgm:cxn modelId="{451122B6-B2F1-475B-A5BB-F3DCA9173DD4}" type="presOf" srcId="{F1697AE7-C346-4EF8-AD75-6358FA3AA00E}" destId="{E1110CF5-9F7C-4DDC-BE53-124DA64D8EB2}" srcOrd="0" destOrd="0" presId="urn:microsoft.com/office/officeart/2005/8/layout/radial4"/>
    <dgm:cxn modelId="{F6AAF9E6-62DC-48F7-A09E-B12F06B4F016}" type="presOf" srcId="{DA954DC1-5E5E-418F-AD0C-E842C3517F27}" destId="{5395B1E8-2D97-4DDF-BB41-B34A9443D8C4}" srcOrd="0" destOrd="0" presId="urn:microsoft.com/office/officeart/2005/8/layout/radial4"/>
    <dgm:cxn modelId="{FADD62E7-4A7A-4E98-9620-9368BCE207B5}" type="presOf" srcId="{94681328-70E5-4FBA-86DE-463CF48F802C}" destId="{410B5EE7-4286-43C4-9E35-12359CCD3E50}" srcOrd="0" destOrd="0" presId="urn:microsoft.com/office/officeart/2005/8/layout/radial4"/>
    <dgm:cxn modelId="{5E669B8D-B274-4457-BA42-C26CE0AF77FC}" type="presParOf" srcId="{E1110CF5-9F7C-4DDC-BE53-124DA64D8EB2}" destId="{5395B1E8-2D97-4DDF-BB41-B34A9443D8C4}" srcOrd="0" destOrd="0" presId="urn:microsoft.com/office/officeart/2005/8/layout/radial4"/>
    <dgm:cxn modelId="{8C8999F8-8A80-48F9-A601-1C0855E2D08D}" type="presParOf" srcId="{E1110CF5-9F7C-4DDC-BE53-124DA64D8EB2}" destId="{DEF1FB6F-9B88-46C5-883D-7C771E6F0A1B}" srcOrd="1" destOrd="0" presId="urn:microsoft.com/office/officeart/2005/8/layout/radial4"/>
    <dgm:cxn modelId="{2350475C-D4F9-42E7-BF2B-B86BB995BB1C}" type="presParOf" srcId="{E1110CF5-9F7C-4DDC-BE53-124DA64D8EB2}" destId="{6BFECE9C-393F-475A-AB9F-B927F2254DBE}" srcOrd="2" destOrd="0" presId="urn:microsoft.com/office/officeart/2005/8/layout/radial4"/>
    <dgm:cxn modelId="{E06DC4D8-9013-43E2-991E-9860FED9BEB8}" type="presParOf" srcId="{E1110CF5-9F7C-4DDC-BE53-124DA64D8EB2}" destId="{D7ECC70C-630A-4301-9F2A-29AA2A042287}" srcOrd="3" destOrd="0" presId="urn:microsoft.com/office/officeart/2005/8/layout/radial4"/>
    <dgm:cxn modelId="{218ADF49-DB42-489F-8242-4B3330923D7E}" type="presParOf" srcId="{E1110CF5-9F7C-4DDC-BE53-124DA64D8EB2}" destId="{872A40F4-06A2-4E21-AB39-B2652A628C7A}" srcOrd="4" destOrd="0" presId="urn:microsoft.com/office/officeart/2005/8/layout/radial4"/>
    <dgm:cxn modelId="{FB495DCB-87BD-402B-89C9-0AF65BE651CA}" type="presParOf" srcId="{E1110CF5-9F7C-4DDC-BE53-124DA64D8EB2}" destId="{3F7F9A1F-F366-4589-BAE6-7F088C9039B9}" srcOrd="5" destOrd="0" presId="urn:microsoft.com/office/officeart/2005/8/layout/radial4"/>
    <dgm:cxn modelId="{7FEBF66B-C27C-4A67-99B7-5D7E491D77E0}" type="presParOf" srcId="{E1110CF5-9F7C-4DDC-BE53-124DA64D8EB2}" destId="{410B5EE7-4286-43C4-9E35-12359CCD3E50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C09162-214B-A349-A9D7-A35021422BF3}" type="doc">
      <dgm:prSet loTypeId="urn:microsoft.com/office/officeart/2005/8/layout/vList2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7E2B793-9CFC-3441-9892-13933C3CB704}">
      <dgm:prSet phldrT="[Text]"/>
      <dgm:spPr/>
      <dgm:t>
        <a:bodyPr/>
        <a:lstStyle/>
        <a:p>
          <a:r>
            <a:rPr lang="en-US" dirty="0"/>
            <a:t>Know Your Stuff!</a:t>
          </a:r>
        </a:p>
      </dgm:t>
    </dgm:pt>
    <dgm:pt modelId="{5CFA9655-122B-A64B-A8EB-9ADAE2EF5A4E}" type="parTrans" cxnId="{DFBBD9AB-12D6-D046-A6DE-0E06427EBA0A}">
      <dgm:prSet/>
      <dgm:spPr/>
      <dgm:t>
        <a:bodyPr/>
        <a:lstStyle/>
        <a:p>
          <a:endParaRPr lang="en-US"/>
        </a:p>
      </dgm:t>
    </dgm:pt>
    <dgm:pt modelId="{455E4A8D-DCDC-4845-96A0-899CCC194A33}" type="sibTrans" cxnId="{DFBBD9AB-12D6-D046-A6DE-0E06427EBA0A}">
      <dgm:prSet/>
      <dgm:spPr/>
      <dgm:t>
        <a:bodyPr/>
        <a:lstStyle/>
        <a:p>
          <a:endParaRPr lang="en-US"/>
        </a:p>
      </dgm:t>
    </dgm:pt>
    <dgm:pt modelId="{242865F3-40DF-DB45-9FA8-FCDA74148244}">
      <dgm:prSet phldrT="[Text]"/>
      <dgm:spPr/>
      <dgm:t>
        <a:bodyPr/>
        <a:lstStyle/>
        <a:p>
          <a:r>
            <a:rPr lang="en-US" dirty="0"/>
            <a:t>“Would I report this family had more money? Or were from a different race?”</a:t>
          </a:r>
        </a:p>
      </dgm:t>
    </dgm:pt>
    <dgm:pt modelId="{1A407F26-4756-D047-A6AC-7D5BB6CD1DA1}" type="parTrans" cxnId="{B1F27161-D6D6-B04B-A53E-287A2100FEAC}">
      <dgm:prSet/>
      <dgm:spPr/>
      <dgm:t>
        <a:bodyPr/>
        <a:lstStyle/>
        <a:p>
          <a:endParaRPr lang="en-US"/>
        </a:p>
      </dgm:t>
    </dgm:pt>
    <dgm:pt modelId="{66E48CDC-8097-C64D-BA81-BBD4F69DE29A}" type="sibTrans" cxnId="{B1F27161-D6D6-B04B-A53E-287A2100FEAC}">
      <dgm:prSet/>
      <dgm:spPr/>
      <dgm:t>
        <a:bodyPr/>
        <a:lstStyle/>
        <a:p>
          <a:endParaRPr lang="en-US"/>
        </a:p>
      </dgm:t>
    </dgm:pt>
    <dgm:pt modelId="{EC696F60-900F-6A40-B3F9-B8A8B1DE1AB4}">
      <dgm:prSet phldrT="[Text]"/>
      <dgm:spPr/>
      <dgm:t>
        <a:bodyPr/>
        <a:lstStyle/>
        <a:p>
          <a:r>
            <a:rPr lang="en-US" dirty="0"/>
            <a:t>Standardize your workflows</a:t>
          </a:r>
        </a:p>
      </dgm:t>
    </dgm:pt>
    <dgm:pt modelId="{53BD7AF4-81E0-094F-9329-671185ABAE3B}" type="parTrans" cxnId="{B0FAD19B-8D2B-FB42-BB63-C6A72C7EFF03}">
      <dgm:prSet/>
      <dgm:spPr/>
      <dgm:t>
        <a:bodyPr/>
        <a:lstStyle/>
        <a:p>
          <a:endParaRPr lang="en-US"/>
        </a:p>
      </dgm:t>
    </dgm:pt>
    <dgm:pt modelId="{925A1381-016D-6343-9579-DDD669C27D10}" type="sibTrans" cxnId="{B0FAD19B-8D2B-FB42-BB63-C6A72C7EFF03}">
      <dgm:prSet/>
      <dgm:spPr/>
      <dgm:t>
        <a:bodyPr/>
        <a:lstStyle/>
        <a:p>
          <a:endParaRPr lang="en-US"/>
        </a:p>
      </dgm:t>
    </dgm:pt>
    <dgm:pt modelId="{11978B6F-693A-604F-870F-D5972D365E60}">
      <dgm:prSet phldrT="[Text]"/>
      <dgm:spPr/>
      <dgm:t>
        <a:bodyPr/>
        <a:lstStyle/>
        <a:p>
          <a:r>
            <a:rPr lang="en-US" dirty="0"/>
            <a:t>Focus on objective </a:t>
          </a:r>
          <a:r>
            <a:rPr lang="en-US" dirty="0">
              <a:latin typeface="Calibri"/>
            </a:rPr>
            <a:t>behaviors</a:t>
          </a:r>
          <a:r>
            <a:rPr lang="en-US" dirty="0"/>
            <a:t>, not demographic traits</a:t>
          </a:r>
        </a:p>
      </dgm:t>
    </dgm:pt>
    <dgm:pt modelId="{8EBB4CE0-E7A8-4A40-890F-B2E213A9625A}" type="parTrans" cxnId="{9247214F-99F5-544A-9593-4995723AF586}">
      <dgm:prSet/>
      <dgm:spPr/>
      <dgm:t>
        <a:bodyPr/>
        <a:lstStyle/>
        <a:p>
          <a:endParaRPr lang="en-US"/>
        </a:p>
      </dgm:t>
    </dgm:pt>
    <dgm:pt modelId="{431045BE-A679-5A4C-9705-197E7FDAD23C}" type="sibTrans" cxnId="{9247214F-99F5-544A-9593-4995723AF586}">
      <dgm:prSet/>
      <dgm:spPr/>
      <dgm:t>
        <a:bodyPr/>
        <a:lstStyle/>
        <a:p>
          <a:endParaRPr lang="en-US"/>
        </a:p>
      </dgm:t>
    </dgm:pt>
    <dgm:pt modelId="{9AB5F242-9A5E-453D-B99D-ACD2803319E3}" type="pres">
      <dgm:prSet presAssocID="{B9C09162-214B-A349-A9D7-A35021422BF3}" presName="linear" presStyleCnt="0">
        <dgm:presLayoutVars>
          <dgm:animLvl val="lvl"/>
          <dgm:resizeHandles val="exact"/>
        </dgm:presLayoutVars>
      </dgm:prSet>
      <dgm:spPr/>
    </dgm:pt>
    <dgm:pt modelId="{BDE1A093-19A1-4DBA-8053-FFBAC61E8708}" type="pres">
      <dgm:prSet presAssocID="{97E2B793-9CFC-3441-9892-13933C3CB70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2343FBC-C38B-4439-96D1-D7F17777405F}" type="pres">
      <dgm:prSet presAssocID="{455E4A8D-DCDC-4845-96A0-899CCC194A33}" presName="spacer" presStyleCnt="0"/>
      <dgm:spPr/>
    </dgm:pt>
    <dgm:pt modelId="{55A70437-B323-434C-9FBE-34F6BC4E4A39}" type="pres">
      <dgm:prSet presAssocID="{242865F3-40DF-DB45-9FA8-FCDA7414824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D3C000A-4E20-4EAA-92BE-C27627A645A4}" type="pres">
      <dgm:prSet presAssocID="{66E48CDC-8097-C64D-BA81-BBD4F69DE29A}" presName="spacer" presStyleCnt="0"/>
      <dgm:spPr/>
    </dgm:pt>
    <dgm:pt modelId="{3AE69A65-F259-4E3A-B9D3-EF7515E98551}" type="pres">
      <dgm:prSet presAssocID="{EC696F60-900F-6A40-B3F9-B8A8B1DE1AB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720B4E7-B493-4145-835C-4F33D82103D2}" type="pres">
      <dgm:prSet presAssocID="{925A1381-016D-6343-9579-DDD669C27D10}" presName="spacer" presStyleCnt="0"/>
      <dgm:spPr/>
    </dgm:pt>
    <dgm:pt modelId="{45E493B2-4C63-4B48-B91E-532B7DEC46ED}" type="pres">
      <dgm:prSet presAssocID="{11978B6F-693A-604F-870F-D5972D365E6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4944F14-8D9C-4367-95FB-C81A7E1614D0}" type="presOf" srcId="{EC696F60-900F-6A40-B3F9-B8A8B1DE1AB4}" destId="{3AE69A65-F259-4E3A-B9D3-EF7515E98551}" srcOrd="0" destOrd="0" presId="urn:microsoft.com/office/officeart/2005/8/layout/vList2"/>
    <dgm:cxn modelId="{D11FEB3D-3119-4CEE-AA39-71A22EC4D8E5}" type="presOf" srcId="{97E2B793-9CFC-3441-9892-13933C3CB704}" destId="{BDE1A093-19A1-4DBA-8053-FFBAC61E8708}" srcOrd="0" destOrd="0" presId="urn:microsoft.com/office/officeart/2005/8/layout/vList2"/>
    <dgm:cxn modelId="{B1F27161-D6D6-B04B-A53E-287A2100FEAC}" srcId="{B9C09162-214B-A349-A9D7-A35021422BF3}" destId="{242865F3-40DF-DB45-9FA8-FCDA74148244}" srcOrd="1" destOrd="0" parTransId="{1A407F26-4756-D047-A6AC-7D5BB6CD1DA1}" sibTransId="{66E48CDC-8097-C64D-BA81-BBD4F69DE29A}"/>
    <dgm:cxn modelId="{CB6BB246-DCF4-43E5-AD94-2A569CBDD624}" type="presOf" srcId="{B9C09162-214B-A349-A9D7-A35021422BF3}" destId="{9AB5F242-9A5E-453D-B99D-ACD2803319E3}" srcOrd="0" destOrd="0" presId="urn:microsoft.com/office/officeart/2005/8/layout/vList2"/>
    <dgm:cxn modelId="{6ED74668-DFC4-4470-8125-CDA2553EC883}" type="presOf" srcId="{242865F3-40DF-DB45-9FA8-FCDA74148244}" destId="{55A70437-B323-434C-9FBE-34F6BC4E4A39}" srcOrd="0" destOrd="0" presId="urn:microsoft.com/office/officeart/2005/8/layout/vList2"/>
    <dgm:cxn modelId="{9247214F-99F5-544A-9593-4995723AF586}" srcId="{B9C09162-214B-A349-A9D7-A35021422BF3}" destId="{11978B6F-693A-604F-870F-D5972D365E60}" srcOrd="3" destOrd="0" parTransId="{8EBB4CE0-E7A8-4A40-890F-B2E213A9625A}" sibTransId="{431045BE-A679-5A4C-9705-197E7FDAD23C}"/>
    <dgm:cxn modelId="{E0A30A7D-C47F-42B3-A0A4-0738BAB3BF3C}" type="presOf" srcId="{11978B6F-693A-604F-870F-D5972D365E60}" destId="{45E493B2-4C63-4B48-B91E-532B7DEC46ED}" srcOrd="0" destOrd="0" presId="urn:microsoft.com/office/officeart/2005/8/layout/vList2"/>
    <dgm:cxn modelId="{B0FAD19B-8D2B-FB42-BB63-C6A72C7EFF03}" srcId="{B9C09162-214B-A349-A9D7-A35021422BF3}" destId="{EC696F60-900F-6A40-B3F9-B8A8B1DE1AB4}" srcOrd="2" destOrd="0" parTransId="{53BD7AF4-81E0-094F-9329-671185ABAE3B}" sibTransId="{925A1381-016D-6343-9579-DDD669C27D10}"/>
    <dgm:cxn modelId="{DFBBD9AB-12D6-D046-A6DE-0E06427EBA0A}" srcId="{B9C09162-214B-A349-A9D7-A35021422BF3}" destId="{97E2B793-9CFC-3441-9892-13933C3CB704}" srcOrd="0" destOrd="0" parTransId="{5CFA9655-122B-A64B-A8EB-9ADAE2EF5A4E}" sibTransId="{455E4A8D-DCDC-4845-96A0-899CCC194A33}"/>
    <dgm:cxn modelId="{850C1360-CAC7-49D7-8D26-9D9284B36CA0}" type="presParOf" srcId="{9AB5F242-9A5E-453D-B99D-ACD2803319E3}" destId="{BDE1A093-19A1-4DBA-8053-FFBAC61E8708}" srcOrd="0" destOrd="0" presId="urn:microsoft.com/office/officeart/2005/8/layout/vList2"/>
    <dgm:cxn modelId="{85C76ADE-B970-4F87-83A9-EE66582DF3AC}" type="presParOf" srcId="{9AB5F242-9A5E-453D-B99D-ACD2803319E3}" destId="{F2343FBC-C38B-4439-96D1-D7F17777405F}" srcOrd="1" destOrd="0" presId="urn:microsoft.com/office/officeart/2005/8/layout/vList2"/>
    <dgm:cxn modelId="{E3169E77-15BC-48B6-84DD-4DD01E415392}" type="presParOf" srcId="{9AB5F242-9A5E-453D-B99D-ACD2803319E3}" destId="{55A70437-B323-434C-9FBE-34F6BC4E4A39}" srcOrd="2" destOrd="0" presId="urn:microsoft.com/office/officeart/2005/8/layout/vList2"/>
    <dgm:cxn modelId="{6BBFEBEF-BF15-42F6-9354-961330D5F5A1}" type="presParOf" srcId="{9AB5F242-9A5E-453D-B99D-ACD2803319E3}" destId="{FD3C000A-4E20-4EAA-92BE-C27627A645A4}" srcOrd="3" destOrd="0" presId="urn:microsoft.com/office/officeart/2005/8/layout/vList2"/>
    <dgm:cxn modelId="{56722340-909C-4397-B28E-922DA02F6349}" type="presParOf" srcId="{9AB5F242-9A5E-453D-B99D-ACD2803319E3}" destId="{3AE69A65-F259-4E3A-B9D3-EF7515E98551}" srcOrd="4" destOrd="0" presId="urn:microsoft.com/office/officeart/2005/8/layout/vList2"/>
    <dgm:cxn modelId="{78051F44-6DBF-4BE4-B288-738385863654}" type="presParOf" srcId="{9AB5F242-9A5E-453D-B99D-ACD2803319E3}" destId="{1720B4E7-B493-4145-835C-4F33D82103D2}" srcOrd="5" destOrd="0" presId="urn:microsoft.com/office/officeart/2005/8/layout/vList2"/>
    <dgm:cxn modelId="{422CC525-1E6B-4803-A0AA-53B2A6DF4D6C}" type="presParOf" srcId="{9AB5F242-9A5E-453D-B99D-ACD2803319E3}" destId="{45E493B2-4C63-4B48-B91E-532B7DEC46E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F25E3-7952-4104-B4E6-62E46E30DC41}">
      <dsp:nvSpPr>
        <dsp:cNvPr id="0" name=""/>
        <dsp:cNvSpPr/>
      </dsp:nvSpPr>
      <dsp:spPr>
        <a:xfrm>
          <a:off x="0" y="115404"/>
          <a:ext cx="5175384" cy="26094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I use my talent, resources and power to improve social situations for vulnerable populations</a:t>
          </a:r>
        </a:p>
      </dsp:txBody>
      <dsp:txXfrm>
        <a:off x="127384" y="242788"/>
        <a:ext cx="4920616" cy="2354697"/>
      </dsp:txXfrm>
    </dsp:sp>
    <dsp:sp modelId="{736DB989-35A3-443B-82C6-CC1989273B31}">
      <dsp:nvSpPr>
        <dsp:cNvPr id="0" name=""/>
        <dsp:cNvSpPr/>
      </dsp:nvSpPr>
      <dsp:spPr>
        <a:xfrm>
          <a:off x="0" y="2811270"/>
          <a:ext cx="5175384" cy="2609465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I protect my personal well-being and work-life balance, so that I can continue to serve vulnerable communities for as long as possible. </a:t>
          </a:r>
        </a:p>
      </dsp:txBody>
      <dsp:txXfrm>
        <a:off x="127384" y="2938654"/>
        <a:ext cx="4920616" cy="23546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148E3-8C89-45C3-9AE0-F5C9464C5F82}">
      <dsp:nvSpPr>
        <dsp:cNvPr id="0" name=""/>
        <dsp:cNvSpPr/>
      </dsp:nvSpPr>
      <dsp:spPr>
        <a:xfrm>
          <a:off x="0" y="36175"/>
          <a:ext cx="5175384" cy="10328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Patient-Level Advocacy</a:t>
          </a:r>
        </a:p>
      </dsp:txBody>
      <dsp:txXfrm>
        <a:off x="50420" y="86595"/>
        <a:ext cx="5074544" cy="932014"/>
      </dsp:txXfrm>
    </dsp:sp>
    <dsp:sp modelId="{82A4C513-E56C-40B0-87AE-7A1E9056E5DA}">
      <dsp:nvSpPr>
        <dsp:cNvPr id="0" name=""/>
        <dsp:cNvSpPr/>
      </dsp:nvSpPr>
      <dsp:spPr>
        <a:xfrm>
          <a:off x="0" y="1143909"/>
          <a:ext cx="5175384" cy="1032854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Advocacy Scholarship</a:t>
          </a:r>
        </a:p>
      </dsp:txBody>
      <dsp:txXfrm>
        <a:off x="50420" y="1194329"/>
        <a:ext cx="5074544" cy="932014"/>
      </dsp:txXfrm>
    </dsp:sp>
    <dsp:sp modelId="{4CA6D613-BBDE-435E-ACB3-AE2246D24951}">
      <dsp:nvSpPr>
        <dsp:cNvPr id="0" name=""/>
        <dsp:cNvSpPr/>
      </dsp:nvSpPr>
      <dsp:spPr>
        <a:xfrm>
          <a:off x="0" y="2251643"/>
          <a:ext cx="5175384" cy="1032854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/>
            <a:t>Educational Scholarship / Leadership</a:t>
          </a:r>
        </a:p>
      </dsp:txBody>
      <dsp:txXfrm>
        <a:off x="50420" y="2302063"/>
        <a:ext cx="5074544" cy="932014"/>
      </dsp:txXfrm>
    </dsp:sp>
    <dsp:sp modelId="{06BD1515-C1DD-40A7-9867-E2D893EE8805}">
      <dsp:nvSpPr>
        <dsp:cNvPr id="0" name=""/>
        <dsp:cNvSpPr/>
      </dsp:nvSpPr>
      <dsp:spPr>
        <a:xfrm>
          <a:off x="0" y="3359377"/>
          <a:ext cx="5175384" cy="1032854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 dirty="0"/>
            <a:t>Clinical Leadership</a:t>
          </a:r>
        </a:p>
      </dsp:txBody>
      <dsp:txXfrm>
        <a:off x="50420" y="3409797"/>
        <a:ext cx="5074544" cy="932014"/>
      </dsp:txXfrm>
    </dsp:sp>
    <dsp:sp modelId="{4D49AA65-7F74-426C-BAF5-F5C4084F35F6}">
      <dsp:nvSpPr>
        <dsp:cNvPr id="0" name=""/>
        <dsp:cNvSpPr/>
      </dsp:nvSpPr>
      <dsp:spPr>
        <a:xfrm>
          <a:off x="0" y="4467111"/>
          <a:ext cx="5175384" cy="1032854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600" kern="1200" dirty="0"/>
            <a:t>Mentorship and coaching</a:t>
          </a:r>
        </a:p>
      </dsp:txBody>
      <dsp:txXfrm>
        <a:off x="50420" y="4517531"/>
        <a:ext cx="5074544" cy="9320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5E900C-07FF-47B8-AC50-A7E51948D1FC}">
      <dsp:nvSpPr>
        <dsp:cNvPr id="0" name=""/>
        <dsp:cNvSpPr/>
      </dsp:nvSpPr>
      <dsp:spPr>
        <a:xfrm>
          <a:off x="0" y="4167346"/>
          <a:ext cx="5175384" cy="13678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Outcome: Patients are more open to “suspect” aspects of healthcare (e.g. vaccines, medications) and have better health</a:t>
          </a:r>
        </a:p>
      </dsp:txBody>
      <dsp:txXfrm>
        <a:off x="0" y="4167346"/>
        <a:ext cx="5175384" cy="1367816"/>
      </dsp:txXfrm>
    </dsp:sp>
    <dsp:sp modelId="{85AFC14E-55B4-40C0-9FFA-13CD4985F39E}">
      <dsp:nvSpPr>
        <dsp:cNvPr id="0" name=""/>
        <dsp:cNvSpPr/>
      </dsp:nvSpPr>
      <dsp:spPr>
        <a:xfrm rot="10800000">
          <a:off x="0" y="2084162"/>
          <a:ext cx="5175384" cy="2103701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 use a range of techniques to build genuine relationships that rebuild trust in our system.</a:t>
          </a:r>
        </a:p>
      </dsp:txBody>
      <dsp:txXfrm rot="10800000">
        <a:off x="0" y="2084162"/>
        <a:ext cx="5175384" cy="1366922"/>
      </dsp:txXfrm>
    </dsp:sp>
    <dsp:sp modelId="{26A924FF-88E4-45BB-B8B1-7BDAA615B8F2}">
      <dsp:nvSpPr>
        <dsp:cNvPr id="0" name=""/>
        <dsp:cNvSpPr/>
      </dsp:nvSpPr>
      <dsp:spPr>
        <a:xfrm rot="10800000">
          <a:off x="0" y="978"/>
          <a:ext cx="5175384" cy="2103701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As a pediatrician, I have direct access to families who have a great distrust of the healthcare system, which worsens their health</a:t>
          </a:r>
        </a:p>
      </dsp:txBody>
      <dsp:txXfrm rot="10800000">
        <a:off x="0" y="978"/>
        <a:ext cx="5175384" cy="13669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21DA3A-1C4E-48C3-BBBF-C93748111033}">
      <dsp:nvSpPr>
        <dsp:cNvPr id="0" name=""/>
        <dsp:cNvSpPr/>
      </dsp:nvSpPr>
      <dsp:spPr>
        <a:xfrm>
          <a:off x="0" y="24870"/>
          <a:ext cx="5175384" cy="13197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 performed research on screening for intimate partner violence in healthcare settings</a:t>
          </a:r>
        </a:p>
      </dsp:txBody>
      <dsp:txXfrm>
        <a:off x="64425" y="89295"/>
        <a:ext cx="5046534" cy="1190909"/>
      </dsp:txXfrm>
    </dsp:sp>
    <dsp:sp modelId="{7AFD5EC8-D877-4662-96AE-30990D5C8A87}">
      <dsp:nvSpPr>
        <dsp:cNvPr id="0" name=""/>
        <dsp:cNvSpPr/>
      </dsp:nvSpPr>
      <dsp:spPr>
        <a:xfrm>
          <a:off x="0" y="1413750"/>
          <a:ext cx="5175384" cy="1319759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This work was presented at several national conferences and published</a:t>
          </a:r>
        </a:p>
      </dsp:txBody>
      <dsp:txXfrm>
        <a:off x="64425" y="1478175"/>
        <a:ext cx="5046534" cy="1190909"/>
      </dsp:txXfrm>
    </dsp:sp>
    <dsp:sp modelId="{891500F4-47F9-4300-B43D-2C491CC0B92D}">
      <dsp:nvSpPr>
        <dsp:cNvPr id="0" name=""/>
        <dsp:cNvSpPr/>
      </dsp:nvSpPr>
      <dsp:spPr>
        <a:xfrm>
          <a:off x="0" y="2802630"/>
          <a:ext cx="5175384" cy="1319759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Work was replicated at other organizations</a:t>
          </a:r>
        </a:p>
      </dsp:txBody>
      <dsp:txXfrm>
        <a:off x="64425" y="2867055"/>
        <a:ext cx="5046534" cy="1190909"/>
      </dsp:txXfrm>
    </dsp:sp>
    <dsp:sp modelId="{F7FA8D0C-C5C7-41DB-8BA7-DA17533EA73A}">
      <dsp:nvSpPr>
        <dsp:cNvPr id="0" name=""/>
        <dsp:cNvSpPr/>
      </dsp:nvSpPr>
      <dsp:spPr>
        <a:xfrm>
          <a:off x="0" y="4191510"/>
          <a:ext cx="5175384" cy="131975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Outcome is that more families, in Philly and across the nation, have obtained access to IPV services. </a:t>
          </a:r>
        </a:p>
      </dsp:txBody>
      <dsp:txXfrm>
        <a:off x="64425" y="4255935"/>
        <a:ext cx="5046534" cy="11909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6FFE8-A407-499C-98E5-0A37FBDCF508}">
      <dsp:nvSpPr>
        <dsp:cNvPr id="0" name=""/>
        <dsp:cNvSpPr/>
      </dsp:nvSpPr>
      <dsp:spPr>
        <a:xfrm>
          <a:off x="0" y="0"/>
          <a:ext cx="6309360" cy="9572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As an Associate Residency Program Director, I led of key components of curriculum design. </a:t>
          </a:r>
        </a:p>
      </dsp:txBody>
      <dsp:txXfrm>
        <a:off x="28038" y="28038"/>
        <a:ext cx="5195473" cy="901218"/>
      </dsp:txXfrm>
    </dsp:sp>
    <dsp:sp modelId="{D3BF4092-B5D1-450F-9B25-11CA82102A20}">
      <dsp:nvSpPr>
        <dsp:cNvPr id="0" name=""/>
        <dsp:cNvSpPr/>
      </dsp:nvSpPr>
      <dsp:spPr>
        <a:xfrm>
          <a:off x="528408" y="1131347"/>
          <a:ext cx="6309360" cy="957294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 leveraged this role to implement an advocacy scholarship curriculum for our residents. </a:t>
          </a:r>
        </a:p>
      </dsp:txBody>
      <dsp:txXfrm>
        <a:off x="556446" y="1159385"/>
        <a:ext cx="5102633" cy="901218"/>
      </dsp:txXfrm>
    </dsp:sp>
    <dsp:sp modelId="{A283B178-0BD1-4249-8574-DAD4C794F9F4}">
      <dsp:nvSpPr>
        <dsp:cNvPr id="0" name=""/>
        <dsp:cNvSpPr/>
      </dsp:nvSpPr>
      <dsp:spPr>
        <a:xfrm>
          <a:off x="1048931" y="2262695"/>
          <a:ext cx="6309360" cy="957294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Residents presented their work at national conferences, some of this work was replicated</a:t>
          </a:r>
        </a:p>
      </dsp:txBody>
      <dsp:txXfrm>
        <a:off x="1076969" y="2290733"/>
        <a:ext cx="5110520" cy="901218"/>
      </dsp:txXfrm>
    </dsp:sp>
    <dsp:sp modelId="{08A66502-D4C4-4677-B211-04421C5DC946}">
      <dsp:nvSpPr>
        <dsp:cNvPr id="0" name=""/>
        <dsp:cNvSpPr/>
      </dsp:nvSpPr>
      <dsp:spPr>
        <a:xfrm>
          <a:off x="1577340" y="3394043"/>
          <a:ext cx="6309360" cy="957294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Outcome: Increased advocacy scholarship activity across the nation</a:t>
          </a:r>
        </a:p>
      </dsp:txBody>
      <dsp:txXfrm>
        <a:off x="1605378" y="3422081"/>
        <a:ext cx="5102633" cy="901218"/>
      </dsp:txXfrm>
    </dsp:sp>
    <dsp:sp modelId="{DA678D3B-98A0-44F4-821C-44C692B3A84F}">
      <dsp:nvSpPr>
        <dsp:cNvPr id="0" name=""/>
        <dsp:cNvSpPr/>
      </dsp:nvSpPr>
      <dsp:spPr>
        <a:xfrm>
          <a:off x="568711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5827122" y="733200"/>
        <a:ext cx="342233" cy="468236"/>
      </dsp:txXfrm>
    </dsp:sp>
    <dsp:sp modelId="{3597480B-78E5-4C32-A9E4-D3D3F221E5FC}">
      <dsp:nvSpPr>
        <dsp:cNvPr id="0" name=""/>
        <dsp:cNvSpPr/>
      </dsp:nvSpPr>
      <dsp:spPr>
        <a:xfrm>
          <a:off x="6215527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355531" y="1864548"/>
        <a:ext cx="342233" cy="468236"/>
      </dsp:txXfrm>
    </dsp:sp>
    <dsp:sp modelId="{D425428B-5EE3-4BF6-93CD-F11A91ECF875}">
      <dsp:nvSpPr>
        <dsp:cNvPr id="0" name=""/>
        <dsp:cNvSpPr/>
      </dsp:nvSpPr>
      <dsp:spPr>
        <a:xfrm>
          <a:off x="6736049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876053" y="2995896"/>
        <a:ext cx="342233" cy="4682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E6748A-CFD5-44D4-B924-CF17AA3451B3}">
      <dsp:nvSpPr>
        <dsp:cNvPr id="0" name=""/>
        <dsp:cNvSpPr/>
      </dsp:nvSpPr>
      <dsp:spPr>
        <a:xfrm>
          <a:off x="0" y="531"/>
          <a:ext cx="7886700" cy="124470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022C5E-6C73-475D-8AC1-89D4824A0D80}">
      <dsp:nvSpPr>
        <dsp:cNvPr id="0" name=""/>
        <dsp:cNvSpPr/>
      </dsp:nvSpPr>
      <dsp:spPr>
        <a:xfrm>
          <a:off x="376522" y="280590"/>
          <a:ext cx="684586" cy="6845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A0B4E-F1E3-46B9-8689-E3C16D66BEFC}">
      <dsp:nvSpPr>
        <dsp:cNvPr id="0" name=""/>
        <dsp:cNvSpPr/>
      </dsp:nvSpPr>
      <dsp:spPr>
        <a:xfrm>
          <a:off x="1437631" y="531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Served as medical director for a new pediatric FQHC clinic to serve under and uninsured children. Currently serves 6,000 children. </a:t>
          </a:r>
        </a:p>
      </dsp:txBody>
      <dsp:txXfrm>
        <a:off x="1437631" y="531"/>
        <a:ext cx="6449068" cy="1244702"/>
      </dsp:txXfrm>
    </dsp:sp>
    <dsp:sp modelId="{EA3A7D69-FB6D-4B29-9B34-0858CD71B928}">
      <dsp:nvSpPr>
        <dsp:cNvPr id="0" name=""/>
        <dsp:cNvSpPr/>
      </dsp:nvSpPr>
      <dsp:spPr>
        <a:xfrm>
          <a:off x="0" y="1556410"/>
          <a:ext cx="7886700" cy="12447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0AF8E3-F342-4C21-A82D-F5D2FCAC55E5}">
      <dsp:nvSpPr>
        <dsp:cNvPr id="0" name=""/>
        <dsp:cNvSpPr/>
      </dsp:nvSpPr>
      <dsp:spPr>
        <a:xfrm>
          <a:off x="376522" y="1836468"/>
          <a:ext cx="684586" cy="6845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A0C7C7-E1D0-4DB5-9613-8983C20CFC2D}">
      <dsp:nvSpPr>
        <dsp:cNvPr id="0" name=""/>
        <dsp:cNvSpPr/>
      </dsp:nvSpPr>
      <dsp:spPr>
        <a:xfrm>
          <a:off x="1437631" y="1556410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With limited resources, I was forced to optimize efficiency. I utilized principles of Lean Six Sigma to improve efficiency, clinical outcomes, and patient satisfaction. </a:t>
          </a:r>
        </a:p>
      </dsp:txBody>
      <dsp:txXfrm>
        <a:off x="1437631" y="1556410"/>
        <a:ext cx="6449068" cy="1244702"/>
      </dsp:txXfrm>
    </dsp:sp>
    <dsp:sp modelId="{C9578875-3424-4639-9649-E9BA4F714203}">
      <dsp:nvSpPr>
        <dsp:cNvPr id="0" name=""/>
        <dsp:cNvSpPr/>
      </dsp:nvSpPr>
      <dsp:spPr>
        <a:xfrm>
          <a:off x="0" y="3112289"/>
          <a:ext cx="7886700" cy="124470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DD7136-CD57-482E-B30F-532203F52BD0}">
      <dsp:nvSpPr>
        <dsp:cNvPr id="0" name=""/>
        <dsp:cNvSpPr/>
      </dsp:nvSpPr>
      <dsp:spPr>
        <a:xfrm>
          <a:off x="376522" y="3392347"/>
          <a:ext cx="684586" cy="68458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35A49-A106-4783-A499-BEC2802A7682}">
      <dsp:nvSpPr>
        <dsp:cNvPr id="0" name=""/>
        <dsp:cNvSpPr/>
      </dsp:nvSpPr>
      <dsp:spPr>
        <a:xfrm>
          <a:off x="1437631" y="3112289"/>
          <a:ext cx="6449068" cy="12447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31" tIns="131731" rIns="131731" bIns="131731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Outcome: 8 years later, the practice is still operational with excellent patient and staff satisfaction. Families trust the care they receive. </a:t>
          </a:r>
        </a:p>
      </dsp:txBody>
      <dsp:txXfrm>
        <a:off x="1437631" y="3112289"/>
        <a:ext cx="6449068" cy="124470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436002-64D0-48CD-ABFC-CA9515034514}">
      <dsp:nvSpPr>
        <dsp:cNvPr id="0" name=""/>
        <dsp:cNvSpPr/>
      </dsp:nvSpPr>
      <dsp:spPr>
        <a:xfrm>
          <a:off x="0" y="4163276"/>
          <a:ext cx="4718785" cy="13664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Outcome: Professionals who work in high-stress, low-resource settings are better equipped to prevent burnout. </a:t>
          </a:r>
        </a:p>
      </dsp:txBody>
      <dsp:txXfrm>
        <a:off x="0" y="4163276"/>
        <a:ext cx="4718785" cy="1366480"/>
      </dsp:txXfrm>
    </dsp:sp>
    <dsp:sp modelId="{59EB62AB-5778-44F5-A6CA-BA5943C5D532}">
      <dsp:nvSpPr>
        <dsp:cNvPr id="0" name=""/>
        <dsp:cNvSpPr/>
      </dsp:nvSpPr>
      <dsp:spPr>
        <a:xfrm rot="10800000">
          <a:off x="0" y="2082127"/>
          <a:ext cx="4718785" cy="2101646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 use these skills to preferentially support individuals who struggle in serving vulnerable populations.</a:t>
          </a:r>
        </a:p>
      </dsp:txBody>
      <dsp:txXfrm rot="10800000">
        <a:off x="0" y="2082127"/>
        <a:ext cx="4718785" cy="1365587"/>
      </dsp:txXfrm>
    </dsp:sp>
    <dsp:sp modelId="{7F3C23AD-D4B2-47F3-8527-2A16DF696B54}">
      <dsp:nvSpPr>
        <dsp:cNvPr id="0" name=""/>
        <dsp:cNvSpPr/>
      </dsp:nvSpPr>
      <dsp:spPr>
        <a:xfrm rot="10800000">
          <a:off x="0" y="977"/>
          <a:ext cx="4718785" cy="2101646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As an experienced mentor and coach, I have attained skills to help professionals overcome personal and work stress.</a:t>
          </a:r>
        </a:p>
      </dsp:txBody>
      <dsp:txXfrm rot="10800000">
        <a:off x="0" y="977"/>
        <a:ext cx="4718785" cy="136558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381B2-818A-40D6-8D5D-A6E56BECD2D0}">
      <dsp:nvSpPr>
        <dsp:cNvPr id="0" name=""/>
        <dsp:cNvSpPr/>
      </dsp:nvSpPr>
      <dsp:spPr>
        <a:xfrm>
          <a:off x="242023" y="12310"/>
          <a:ext cx="4501341" cy="45013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Child Abuse Perpetrators</a:t>
          </a:r>
        </a:p>
      </dsp:txBody>
      <dsp:txXfrm>
        <a:off x="870589" y="543115"/>
        <a:ext cx="2595368" cy="3439731"/>
      </dsp:txXfrm>
    </dsp:sp>
    <dsp:sp modelId="{0265E4F2-97F3-4530-805D-723BD65062A6}">
      <dsp:nvSpPr>
        <dsp:cNvPr id="0" name=""/>
        <dsp:cNvSpPr/>
      </dsp:nvSpPr>
      <dsp:spPr>
        <a:xfrm>
          <a:off x="3624560" y="21"/>
          <a:ext cx="4501341" cy="450134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51000"/>
                <a:satMod val="130000"/>
              </a:schemeClr>
            </a:gs>
            <a:gs pos="8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3000"/>
                <a:satMod val="130000"/>
              </a:schemeClr>
            </a:gs>
            <a:gs pos="100000">
              <a:schemeClr val="accent4">
                <a:shade val="80000"/>
                <a:alpha val="50000"/>
                <a:hueOff val="-57"/>
                <a:satOff val="1086"/>
                <a:lumOff val="5050"/>
                <a:alphaOff val="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People Reported for Child Abuse</a:t>
          </a:r>
        </a:p>
      </dsp:txBody>
      <dsp:txXfrm>
        <a:off x="4901968" y="530826"/>
        <a:ext cx="2595368" cy="343973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5B1E8-2D97-4DDF-BB41-B34A9443D8C4}">
      <dsp:nvSpPr>
        <dsp:cNvPr id="0" name=""/>
        <dsp:cNvSpPr/>
      </dsp:nvSpPr>
      <dsp:spPr>
        <a:xfrm>
          <a:off x="3310538" y="2733483"/>
          <a:ext cx="2294322" cy="229432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Race-Based Disparities</a:t>
          </a:r>
        </a:p>
      </dsp:txBody>
      <dsp:txXfrm>
        <a:off x="3646534" y="3069479"/>
        <a:ext cx="1622330" cy="1622330"/>
      </dsp:txXfrm>
    </dsp:sp>
    <dsp:sp modelId="{DEF1FB6F-9B88-46C5-883D-7C771E6F0A1B}">
      <dsp:nvSpPr>
        <dsp:cNvPr id="0" name=""/>
        <dsp:cNvSpPr/>
      </dsp:nvSpPr>
      <dsp:spPr>
        <a:xfrm rot="12900000">
          <a:off x="1835216" y="2332879"/>
          <a:ext cx="1757932" cy="65388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BFECE9C-393F-475A-AB9F-B927F2254DBE}">
      <dsp:nvSpPr>
        <dsp:cNvPr id="0" name=""/>
        <dsp:cNvSpPr/>
      </dsp:nvSpPr>
      <dsp:spPr>
        <a:xfrm>
          <a:off x="904372" y="1283823"/>
          <a:ext cx="2179606" cy="17436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Person in a position of power</a:t>
          </a:r>
        </a:p>
      </dsp:txBody>
      <dsp:txXfrm>
        <a:off x="955443" y="1334894"/>
        <a:ext cx="2077464" cy="1641543"/>
      </dsp:txXfrm>
    </dsp:sp>
    <dsp:sp modelId="{D7ECC70C-630A-4301-9F2A-29AA2A042287}">
      <dsp:nvSpPr>
        <dsp:cNvPr id="0" name=""/>
        <dsp:cNvSpPr/>
      </dsp:nvSpPr>
      <dsp:spPr>
        <a:xfrm rot="16200000">
          <a:off x="3578733" y="1425262"/>
          <a:ext cx="1757932" cy="65388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2A40F4-06A2-4E21-AB39-B2652A628C7A}">
      <dsp:nvSpPr>
        <dsp:cNvPr id="0" name=""/>
        <dsp:cNvSpPr/>
      </dsp:nvSpPr>
      <dsp:spPr>
        <a:xfrm>
          <a:off x="3367896" y="1394"/>
          <a:ext cx="2179606" cy="17436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Race-Based Stereotypes</a:t>
          </a:r>
        </a:p>
      </dsp:txBody>
      <dsp:txXfrm>
        <a:off x="3418967" y="52465"/>
        <a:ext cx="2077464" cy="1641543"/>
      </dsp:txXfrm>
    </dsp:sp>
    <dsp:sp modelId="{3F7F9A1F-F366-4589-BAE6-7F088C9039B9}">
      <dsp:nvSpPr>
        <dsp:cNvPr id="0" name=""/>
        <dsp:cNvSpPr/>
      </dsp:nvSpPr>
      <dsp:spPr>
        <a:xfrm rot="19500000">
          <a:off x="5322250" y="2332879"/>
          <a:ext cx="1757932" cy="653881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0B5EE7-4286-43C4-9E35-12359CCD3E50}">
      <dsp:nvSpPr>
        <dsp:cNvPr id="0" name=""/>
        <dsp:cNvSpPr/>
      </dsp:nvSpPr>
      <dsp:spPr>
        <a:xfrm>
          <a:off x="5831420" y="1283823"/>
          <a:ext cx="2179606" cy="17436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Make high-stakes decisions</a:t>
          </a:r>
        </a:p>
      </dsp:txBody>
      <dsp:txXfrm>
        <a:off x="5882491" y="1334894"/>
        <a:ext cx="2077464" cy="16415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E1A093-19A1-4DBA-8053-FFBAC61E8708}">
      <dsp:nvSpPr>
        <dsp:cNvPr id="0" name=""/>
        <dsp:cNvSpPr/>
      </dsp:nvSpPr>
      <dsp:spPr>
        <a:xfrm>
          <a:off x="0" y="779049"/>
          <a:ext cx="4941945" cy="87395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Know Your Stuff!</a:t>
          </a:r>
        </a:p>
      </dsp:txBody>
      <dsp:txXfrm>
        <a:off x="42663" y="821712"/>
        <a:ext cx="4856619" cy="788627"/>
      </dsp:txXfrm>
    </dsp:sp>
    <dsp:sp modelId="{55A70437-B323-434C-9FBE-34F6BC4E4A39}">
      <dsp:nvSpPr>
        <dsp:cNvPr id="0" name=""/>
        <dsp:cNvSpPr/>
      </dsp:nvSpPr>
      <dsp:spPr>
        <a:xfrm>
          <a:off x="0" y="1716363"/>
          <a:ext cx="4941945" cy="87395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“Would I report this family had more money? Or were from a different race?”</a:t>
          </a:r>
        </a:p>
      </dsp:txBody>
      <dsp:txXfrm>
        <a:off x="42663" y="1759026"/>
        <a:ext cx="4856619" cy="788627"/>
      </dsp:txXfrm>
    </dsp:sp>
    <dsp:sp modelId="{3AE69A65-F259-4E3A-B9D3-EF7515E98551}">
      <dsp:nvSpPr>
        <dsp:cNvPr id="0" name=""/>
        <dsp:cNvSpPr/>
      </dsp:nvSpPr>
      <dsp:spPr>
        <a:xfrm>
          <a:off x="0" y="2653676"/>
          <a:ext cx="4941945" cy="87395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Standardize your workflows</a:t>
          </a:r>
        </a:p>
      </dsp:txBody>
      <dsp:txXfrm>
        <a:off x="42663" y="2696339"/>
        <a:ext cx="4856619" cy="788627"/>
      </dsp:txXfrm>
    </dsp:sp>
    <dsp:sp modelId="{45E493B2-4C63-4B48-B91E-532B7DEC46ED}">
      <dsp:nvSpPr>
        <dsp:cNvPr id="0" name=""/>
        <dsp:cNvSpPr/>
      </dsp:nvSpPr>
      <dsp:spPr>
        <a:xfrm>
          <a:off x="0" y="3590989"/>
          <a:ext cx="4941945" cy="87395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Focus on objective </a:t>
          </a:r>
          <a:r>
            <a:rPr lang="en-US" sz="2200" kern="1200" dirty="0">
              <a:latin typeface="Calibri"/>
            </a:rPr>
            <a:t>behaviors</a:t>
          </a:r>
          <a:r>
            <a:rPr lang="en-US" sz="2200" kern="1200" dirty="0"/>
            <a:t>, not demographic traits</a:t>
          </a:r>
        </a:p>
      </dsp:txBody>
      <dsp:txXfrm>
        <a:off x="42663" y="3633652"/>
        <a:ext cx="4856619" cy="7886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FC374-A05F-4840-A030-52F034B64BB5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EBB2E-91A5-4133-9636-DC46D4FB60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990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1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398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http://www.c4cj.org/ Center for Children’s Justice</a:t>
            </a:r>
          </a:p>
          <a:p>
            <a:r>
              <a:rPr lang="en-US" dirty="0"/>
              <a:t>Child Protection Services Law</a:t>
            </a:r>
          </a:p>
          <a:p>
            <a:r>
              <a:rPr lang="en-US" dirty="0"/>
              <a:t>Defines:</a:t>
            </a:r>
          </a:p>
          <a:p>
            <a:pPr lvl="1"/>
            <a:r>
              <a:rPr lang="en-US" dirty="0"/>
              <a:t>Child Abuse</a:t>
            </a:r>
          </a:p>
          <a:p>
            <a:pPr lvl="1"/>
            <a:r>
              <a:rPr lang="en-US" dirty="0"/>
              <a:t>Parents rights to use force</a:t>
            </a:r>
          </a:p>
          <a:p>
            <a:pPr lvl="1"/>
            <a:r>
              <a:rPr lang="en-US" dirty="0"/>
              <a:t>Mandated reporters</a:t>
            </a:r>
          </a:p>
          <a:p>
            <a:pPr lvl="1"/>
            <a:r>
              <a:rPr lang="en-US" dirty="0"/>
              <a:t>Penalties for not reporting</a:t>
            </a:r>
          </a:p>
          <a:p>
            <a:r>
              <a:rPr lang="en-US" dirty="0"/>
              <a:t>Intentionally….by an act or a failure to act</a:t>
            </a:r>
          </a:p>
          <a:p>
            <a:r>
              <a:rPr lang="en-US" dirty="0"/>
              <a:t>Bodily</a:t>
            </a:r>
            <a:r>
              <a:rPr lang="en-US" baseline="0" dirty="0"/>
              <a:t> injury: Impairment of physical condition or</a:t>
            </a:r>
          </a:p>
          <a:p>
            <a:pPr marL="0" indent="0">
              <a:buNone/>
            </a:pPr>
            <a:r>
              <a:rPr lang="en-US" baseline="0" dirty="0"/>
              <a:t>substantial </a:t>
            </a:r>
            <a:r>
              <a:rPr lang="en-US" baseline="0" dirty="0" err="1"/>
              <a:t>pain</a:t>
            </a:r>
            <a:r>
              <a:rPr lang="en-US" dirty="0" err="1"/>
              <a:t>"Serious</a:t>
            </a:r>
            <a:r>
              <a:rPr lang="en-US" dirty="0"/>
              <a:t> physical neglect." </a:t>
            </a:r>
          </a:p>
          <a:p>
            <a:pPr lvl="1"/>
            <a:r>
              <a:rPr lang="en-US" sz="3200" dirty="0"/>
              <a:t>A repeated, prolonged or egregious failure to supervise a child in a manner that is appropriate considering the child's developmental age and abilities.</a:t>
            </a:r>
          </a:p>
          <a:p>
            <a:pPr lvl="1"/>
            <a:r>
              <a:rPr lang="en-US" sz="3200" dirty="0"/>
              <a:t>The failure to provide a child with adequate essentials of life, including food, shelter or medical care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37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Raise your</a:t>
            </a:r>
            <a:r>
              <a:rPr lang="en-US" baseline="0" dirty="0"/>
              <a:t> hand if you already know about Mike McQueary and you already have a strong opinion about him?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738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986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25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Empathy</a:t>
            </a:r>
          </a:p>
          <a:p>
            <a:pPr lvl="1"/>
            <a:r>
              <a:rPr lang="en-US" dirty="0"/>
              <a:t>Be kind; everyone you meet is fighting a hard battle. </a:t>
            </a:r>
          </a:p>
          <a:p>
            <a:r>
              <a:rPr lang="en-US" dirty="0"/>
              <a:t>Trauma informed </a:t>
            </a:r>
            <a:r>
              <a:rPr lang="en-US" dirty="0" err="1"/>
              <a:t>approrach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Instead of: </a:t>
            </a:r>
          </a:p>
          <a:p>
            <a:pPr lvl="2"/>
            <a:r>
              <a:rPr lang="en-US" dirty="0"/>
              <a:t>“what’s wrong with you?”</a:t>
            </a:r>
          </a:p>
          <a:p>
            <a:pPr lvl="1"/>
            <a:r>
              <a:rPr lang="en-US" dirty="0"/>
              <a:t>Try: </a:t>
            </a:r>
          </a:p>
          <a:p>
            <a:pPr lvl="2"/>
            <a:r>
              <a:rPr lang="en-US" dirty="0"/>
              <a:t>“What happened to you?”</a:t>
            </a:r>
          </a:p>
          <a:p>
            <a:r>
              <a:rPr lang="en-US" dirty="0"/>
              <a:t>Acknowledge that you may not have all the answers</a:t>
            </a:r>
          </a:p>
          <a:p>
            <a:r>
              <a:rPr lang="en-US" dirty="0"/>
              <a:t>They may be some pitfalls that you may be unable to anticipate</a:t>
            </a:r>
          </a:p>
          <a:p>
            <a:r>
              <a:rPr lang="en-US" dirty="0"/>
              <a:t>BTG sexual harassment story</a:t>
            </a:r>
          </a:p>
          <a:p>
            <a:r>
              <a:rPr lang="en-US" dirty="0"/>
              <a:t>You go to Macy’s to purchase boots, you meet a “grumpy-looking” salesman who pays no attention to you as he does his work</a:t>
            </a:r>
          </a:p>
          <a:p>
            <a:r>
              <a:rPr lang="en-US" dirty="0"/>
              <a:t>In fact, you have to practically chase him to get his attention</a:t>
            </a:r>
          </a:p>
          <a:p>
            <a:r>
              <a:rPr lang="en-US" dirty="0"/>
              <a:t>He frowns when you ask him to find your size boot</a:t>
            </a:r>
          </a:p>
          <a:p>
            <a:r>
              <a:rPr lang="en-US" dirty="0"/>
              <a:t>What are your thoughts? What do you do?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48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722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2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EBB2E-91A5-4133-9636-DC46D4FB60C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41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93f11db7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93f11db7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2543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93f11db7c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93f11db7c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7420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7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7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88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626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84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55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43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193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72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1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48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174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1C33B-2FB2-488C-BA38-8A59FCF32DC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AC86B-37BE-4358-A7E5-B743B36FA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391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gis.state.pa.us/WU01/LI/LI/CT/PDF/23/23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vgsilh.com/image/40635.html" TargetMode="External"/><Relationship Id="rId4" Type="http://schemas.openxmlformats.org/officeDocument/2006/relationships/image" Target="../media/image24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22C4B1C-4327-FA54-EE77-1E75240811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9895526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9CEBF52B-0F7B-92B3-0EF1-8EA8B6DC4F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048000"/>
            <a:ext cx="2133785" cy="3200677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8B0A86F5-3949-4F91-7CB8-CB9C2C30464E}"/>
              </a:ext>
            </a:extLst>
          </p:cNvPr>
          <p:cNvSpPr/>
          <p:nvPr/>
        </p:nvSpPr>
        <p:spPr>
          <a:xfrm>
            <a:off x="485010" y="609323"/>
            <a:ext cx="2854074" cy="264544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What Advocacy Means To Me!</a:t>
            </a:r>
          </a:p>
        </p:txBody>
      </p:sp>
    </p:spTree>
    <p:extLst>
      <p:ext uri="{BB962C8B-B14F-4D97-AF65-F5344CB8AC3E}">
        <p14:creationId xmlns:p14="http://schemas.microsoft.com/office/powerpoint/2010/main" val="211420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D2D369-CEDC-5894-349C-6F6A0BF7F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300" dirty="0"/>
              <a:t>So Many Ways to Advocate!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7EC9853-BE16-51C5-0FA5-F51C2BA7A1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3411966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385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4D6951-8304-001F-27EB-147F32A62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4700"/>
              <a:t>Individual Advocacy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E2ED309-098F-2909-7FB5-9F51CC47D0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961306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928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548A40-438B-E276-D901-60EEA1E6A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640823"/>
            <a:ext cx="2563994" cy="5583148"/>
          </a:xfrm>
        </p:spPr>
        <p:txBody>
          <a:bodyPr anchor="ctr">
            <a:normAutofit/>
          </a:bodyPr>
          <a:lstStyle/>
          <a:p>
            <a:r>
              <a:rPr lang="en-US" sz="3600" b="1"/>
              <a:t>Advocacy Scholarship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44313" y="3465005"/>
            <a:ext cx="5410200" cy="13716"/>
          </a:xfrm>
          <a:custGeom>
            <a:avLst/>
            <a:gdLst>
              <a:gd name="csX0" fmla="*/ 0 w 5410200"/>
              <a:gd name="csY0" fmla="*/ 0 h 13716"/>
              <a:gd name="csX1" fmla="*/ 568071 w 5410200"/>
              <a:gd name="csY1" fmla="*/ 0 h 13716"/>
              <a:gd name="csX2" fmla="*/ 1298448 w 5410200"/>
              <a:gd name="csY2" fmla="*/ 0 h 13716"/>
              <a:gd name="csX3" fmla="*/ 1920621 w 5410200"/>
              <a:gd name="csY3" fmla="*/ 0 h 13716"/>
              <a:gd name="csX4" fmla="*/ 2488692 w 5410200"/>
              <a:gd name="csY4" fmla="*/ 0 h 13716"/>
              <a:gd name="csX5" fmla="*/ 3219069 w 5410200"/>
              <a:gd name="csY5" fmla="*/ 0 h 13716"/>
              <a:gd name="csX6" fmla="*/ 3895344 w 5410200"/>
              <a:gd name="csY6" fmla="*/ 0 h 13716"/>
              <a:gd name="csX7" fmla="*/ 4571619 w 5410200"/>
              <a:gd name="csY7" fmla="*/ 0 h 13716"/>
              <a:gd name="csX8" fmla="*/ 5410200 w 5410200"/>
              <a:gd name="csY8" fmla="*/ 0 h 13716"/>
              <a:gd name="csX9" fmla="*/ 5410200 w 5410200"/>
              <a:gd name="csY9" fmla="*/ 13716 h 13716"/>
              <a:gd name="csX10" fmla="*/ 4842129 w 5410200"/>
              <a:gd name="csY10" fmla="*/ 13716 h 13716"/>
              <a:gd name="csX11" fmla="*/ 4328160 w 5410200"/>
              <a:gd name="csY11" fmla="*/ 13716 h 13716"/>
              <a:gd name="csX12" fmla="*/ 3597783 w 5410200"/>
              <a:gd name="csY12" fmla="*/ 13716 h 13716"/>
              <a:gd name="csX13" fmla="*/ 3029712 w 5410200"/>
              <a:gd name="csY13" fmla="*/ 13716 h 13716"/>
              <a:gd name="csX14" fmla="*/ 2299335 w 5410200"/>
              <a:gd name="csY14" fmla="*/ 13716 h 13716"/>
              <a:gd name="csX15" fmla="*/ 1514856 w 5410200"/>
              <a:gd name="csY15" fmla="*/ 13716 h 13716"/>
              <a:gd name="csX16" fmla="*/ 892683 w 5410200"/>
              <a:gd name="csY16" fmla="*/ 13716 h 13716"/>
              <a:gd name="csX17" fmla="*/ 0 w 5410200"/>
              <a:gd name="csY17" fmla="*/ 13716 h 13716"/>
              <a:gd name="csX18" fmla="*/ 0 w 5410200"/>
              <a:gd name="csY18" fmla="*/ 0 h 137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3716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09587" y="2854"/>
                  <a:pt x="5409791" y="9451"/>
                  <a:pt x="5410200" y="13716"/>
                </a:cubicBezTo>
                <a:cubicBezTo>
                  <a:pt x="5139060" y="2179"/>
                  <a:pt x="5121593" y="26463"/>
                  <a:pt x="4842129" y="13716"/>
                </a:cubicBezTo>
                <a:cubicBezTo>
                  <a:pt x="4562665" y="969"/>
                  <a:pt x="4448273" y="4915"/>
                  <a:pt x="4328160" y="13716"/>
                </a:cubicBezTo>
                <a:cubicBezTo>
                  <a:pt x="4208047" y="22517"/>
                  <a:pt x="3760936" y="17995"/>
                  <a:pt x="3597783" y="13716"/>
                </a:cubicBezTo>
                <a:cubicBezTo>
                  <a:pt x="3434630" y="9437"/>
                  <a:pt x="3299718" y="28641"/>
                  <a:pt x="3029712" y="13716"/>
                </a:cubicBezTo>
                <a:cubicBezTo>
                  <a:pt x="2759706" y="-1209"/>
                  <a:pt x="2640159" y="22822"/>
                  <a:pt x="2299335" y="13716"/>
                </a:cubicBezTo>
                <a:cubicBezTo>
                  <a:pt x="1958511" y="4610"/>
                  <a:pt x="1801186" y="24413"/>
                  <a:pt x="1514856" y="13716"/>
                </a:cubicBezTo>
                <a:cubicBezTo>
                  <a:pt x="1228526" y="3019"/>
                  <a:pt x="1063509" y="-9877"/>
                  <a:pt x="892683" y="13716"/>
                </a:cubicBezTo>
                <a:cubicBezTo>
                  <a:pt x="721857" y="37309"/>
                  <a:pt x="186945" y="-25469"/>
                  <a:pt x="0" y="13716"/>
                </a:cubicBezTo>
                <a:cubicBezTo>
                  <a:pt x="-342" y="9537"/>
                  <a:pt x="-97" y="6817"/>
                  <a:pt x="0" y="0"/>
                </a:cubicBezTo>
                <a:close/>
              </a:path>
              <a:path w="5410200" h="13716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10660" y="2787"/>
                  <a:pt x="5410166" y="9748"/>
                  <a:pt x="5410200" y="13716"/>
                </a:cubicBezTo>
                <a:cubicBezTo>
                  <a:pt x="5163327" y="36922"/>
                  <a:pt x="5008749" y="6121"/>
                  <a:pt x="4842129" y="13716"/>
                </a:cubicBezTo>
                <a:cubicBezTo>
                  <a:pt x="4675509" y="21311"/>
                  <a:pt x="4433401" y="-5187"/>
                  <a:pt x="4165854" y="13716"/>
                </a:cubicBezTo>
                <a:cubicBezTo>
                  <a:pt x="3898308" y="32619"/>
                  <a:pt x="3809032" y="-13282"/>
                  <a:pt x="3543681" y="13716"/>
                </a:cubicBezTo>
                <a:cubicBezTo>
                  <a:pt x="3278330" y="40714"/>
                  <a:pt x="3073876" y="-20489"/>
                  <a:pt x="2759202" y="13716"/>
                </a:cubicBezTo>
                <a:cubicBezTo>
                  <a:pt x="2444528" y="47921"/>
                  <a:pt x="2204144" y="-1200"/>
                  <a:pt x="1974723" y="13716"/>
                </a:cubicBezTo>
                <a:cubicBezTo>
                  <a:pt x="1745302" y="28632"/>
                  <a:pt x="1602335" y="26918"/>
                  <a:pt x="1406652" y="13716"/>
                </a:cubicBezTo>
                <a:cubicBezTo>
                  <a:pt x="1210969" y="514"/>
                  <a:pt x="923948" y="-1411"/>
                  <a:pt x="730377" y="13716"/>
                </a:cubicBezTo>
                <a:cubicBezTo>
                  <a:pt x="536806" y="28843"/>
                  <a:pt x="336496" y="-4713"/>
                  <a:pt x="0" y="13716"/>
                </a:cubicBezTo>
                <a:cubicBezTo>
                  <a:pt x="-535" y="9547"/>
                  <a:pt x="488" y="451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C53ADC-126F-9FF3-3DD5-016ADFCAF9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0298323"/>
              </p:ext>
            </p:extLst>
          </p:nvPr>
        </p:nvGraphicFramePr>
        <p:xfrm>
          <a:off x="3486013" y="640822"/>
          <a:ext cx="5175384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5444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25451-C01F-BD99-010B-FF9E27F0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9863"/>
            <a:ext cx="7886700" cy="10045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>
                <a:solidFill>
                  <a:srgbClr val="FFFFFF"/>
                </a:solidFill>
              </a:rPr>
              <a:t>Educational Scholarship / Leadership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587970"/>
            <a:ext cx="8274756" cy="4768380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EEBB77-52E0-298D-5D67-05FD3C5DAC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0317160"/>
              </p:ext>
            </p:extLst>
          </p:nvPr>
        </p:nvGraphicFramePr>
        <p:xfrm>
          <a:off x="628650" y="1800911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7976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C90B76-78B2-EC0D-AAC1-8D7A0C327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 b="1" dirty="0"/>
              <a:t>Efficient Compassion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6FFCD00-95AD-8AAF-56B0-B811519EC5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212114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52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3384350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35EE69-11E8-FE41-5954-2F6FF8CD9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43467"/>
            <a:ext cx="2213403" cy="5571066"/>
          </a:xfrm>
        </p:spPr>
        <p:txBody>
          <a:bodyPr>
            <a:normAutofit/>
          </a:bodyPr>
          <a:lstStyle/>
          <a:p>
            <a:r>
              <a:rPr lang="en-US" sz="3100" dirty="0">
                <a:solidFill>
                  <a:srgbClr val="FFFFFF"/>
                </a:solidFill>
              </a:rPr>
              <a:t>Mentorship &amp; Coaching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4D3E70-C6FD-D0D5-80D1-CA29704427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597110"/>
              </p:ext>
            </p:extLst>
          </p:nvPr>
        </p:nvGraphicFramePr>
        <p:xfrm>
          <a:off x="3905730" y="643466"/>
          <a:ext cx="4718785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1240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2996" y="4267832"/>
            <a:ext cx="3604497" cy="1297115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700">
                <a:solidFill>
                  <a:schemeClr val="tx2"/>
                </a:solidFill>
              </a:rPr>
              <a:t>EIHCTRSDUE: Ethical and legal dilemmas in child abuse reporting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3224" y="3428999"/>
            <a:ext cx="3604268" cy="8388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400" dirty="0">
                <a:solidFill>
                  <a:schemeClr val="tx2"/>
                </a:solidFill>
              </a:rPr>
              <a:t>Mario Cruz, MD</a:t>
            </a:r>
          </a:p>
          <a:p>
            <a:pPr algn="l">
              <a:lnSpc>
                <a:spcPct val="90000"/>
              </a:lnSpc>
            </a:pPr>
            <a:r>
              <a:rPr lang="en-US" sz="1400" dirty="0">
                <a:solidFill>
                  <a:schemeClr val="tx2"/>
                </a:solidFill>
              </a:rPr>
              <a:t>Jefferson Einstein Philadelphia Hospital</a:t>
            </a:r>
          </a:p>
          <a:p>
            <a:pPr algn="l">
              <a:lnSpc>
                <a:spcPct val="90000"/>
              </a:lnSpc>
            </a:pPr>
            <a:r>
              <a:rPr lang="en-US" sz="1400" dirty="0">
                <a:solidFill>
                  <a:schemeClr val="tx2"/>
                </a:solidFill>
              </a:rPr>
              <a:t>Mario.Cruz@5WhyCoaching.com</a:t>
            </a:r>
          </a:p>
        </p:txBody>
      </p:sp>
      <p:pic>
        <p:nvPicPr>
          <p:cNvPr id="1026" name="Picture 2" descr="C:\Users\mariocruz3\AppData\Local\Microsoft\Windows\INetCache\IE\0NE4U05X\MC90043441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352" y="2142301"/>
            <a:ext cx="3106320" cy="3487797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74242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51074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Become familiar with Pennsylvania laws on child abuse and mandated reporters</a:t>
            </a:r>
          </a:p>
          <a:p>
            <a:endParaRPr lang="en-US" dirty="0"/>
          </a:p>
          <a:p>
            <a:r>
              <a:rPr lang="en-US" dirty="0"/>
              <a:t>Develop strategies for managing difficult on-the-job scenarios related to potential child abuse</a:t>
            </a:r>
          </a:p>
          <a:p>
            <a:endParaRPr lang="en-US" dirty="0"/>
          </a:p>
          <a:p>
            <a:r>
              <a:rPr lang="en-US" dirty="0"/>
              <a:t>List strategies that can be used to minimize the risk of an erroneous child abuse report</a:t>
            </a:r>
          </a:p>
        </p:txBody>
      </p:sp>
      <p:pic>
        <p:nvPicPr>
          <p:cNvPr id="2050" name="Picture 2" descr="C:\Users\mariocruz3\AppData\Local\Microsoft\Windows\INetCache\IE\0NE4U05X\MP90040886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242" y="0"/>
            <a:ext cx="1945758" cy="194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624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87"/>
            <a:ext cx="8686800" cy="1143000"/>
          </a:xfrm>
        </p:spPr>
        <p:txBody>
          <a:bodyPr>
            <a:normAutofit/>
          </a:bodyPr>
          <a:lstStyle/>
          <a:p>
            <a:r>
              <a:rPr lang="en-US" sz="3600" b="1" dirty="0"/>
              <a:t>Would You Rather </a:t>
            </a:r>
            <a:r>
              <a:rPr lang="en-US" sz="3600" b="1" u="sng" dirty="0"/>
              <a:t>Over</a:t>
            </a:r>
            <a:r>
              <a:rPr lang="en-US" sz="3600" b="1" dirty="0"/>
              <a:t>-Report Abuse?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3264182"/>
              </p:ext>
            </p:extLst>
          </p:nvPr>
        </p:nvGraphicFramePr>
        <p:xfrm>
          <a:off x="523875" y="962025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BFB0ACC0-AD6B-5C6D-F162-4D71DA47E815}"/>
              </a:ext>
            </a:extLst>
          </p:cNvPr>
          <p:cNvSpPr txBox="1">
            <a:spLocks/>
          </p:cNvSpPr>
          <p:nvPr/>
        </p:nvSpPr>
        <p:spPr>
          <a:xfrm>
            <a:off x="523875" y="5856288"/>
            <a:ext cx="8505825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Or would You rather </a:t>
            </a:r>
            <a:r>
              <a:rPr lang="en-US" sz="3600" b="1" u="sng" dirty="0"/>
              <a:t>under</a:t>
            </a:r>
            <a:r>
              <a:rPr lang="en-US" sz="3600" b="1" dirty="0"/>
              <a:t>-report child abuse?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961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9585D-1DA5-ED00-5BA7-D95992486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" y="1519789"/>
            <a:ext cx="90678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Calibri"/>
              </a:rPr>
              <a:t>On the first day of daycare, staff sees dark spots. "I think somebody has been hitting the baby." </a:t>
            </a:r>
            <a:r>
              <a:rPr lang="en-US" i="1" dirty="0">
                <a:cs typeface="Calibri"/>
              </a:rPr>
              <a:t>Would you report this as child abuse?</a:t>
            </a:r>
            <a:r>
              <a:rPr lang="en-US" dirty="0">
                <a:cs typeface="Calibri"/>
              </a:rPr>
              <a:t> </a:t>
            </a:r>
            <a:br>
              <a:rPr lang="en-US" dirty="0">
                <a:cs typeface="Calibri"/>
              </a:rPr>
            </a:br>
            <a:r>
              <a:rPr lang="en-US" i="1" dirty="0">
                <a:cs typeface="Calibri"/>
              </a:rPr>
              <a:t> </a:t>
            </a:r>
          </a:p>
        </p:txBody>
      </p:sp>
      <p:pic>
        <p:nvPicPr>
          <p:cNvPr id="5" name="Picture 5" descr="A close up of a hand&#10;&#10;Description automatically generated">
            <a:extLst>
              <a:ext uri="{FF2B5EF4-FFF2-40B4-BE49-F238E27FC236}">
                <a16:creationId xmlns:a16="http://schemas.microsoft.com/office/drawing/2014/main" id="{8EDC63A4-5B09-A1C9-B40A-B8EFB0119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4572000" y="3429000"/>
            <a:ext cx="4572000" cy="3419475"/>
          </a:xfrm>
          <a:prstGeom prst="rect">
            <a:avLst/>
          </a:prstGeom>
        </p:spPr>
      </p:pic>
      <p:pic>
        <p:nvPicPr>
          <p:cNvPr id="6" name="Picture 6" descr="A close up of a baby&amp;#39;s butt&#10;&#10;Description automatically generated">
            <a:extLst>
              <a:ext uri="{FF2B5EF4-FFF2-40B4-BE49-F238E27FC236}">
                <a16:creationId xmlns:a16="http://schemas.microsoft.com/office/drawing/2014/main" id="{59589428-7958-2AC1-EAF2-B8901BD2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" y="3592691"/>
            <a:ext cx="4305300" cy="323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6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921F27-5CBB-8BAE-4CFA-CB651F488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”If you suspect abuse, report it”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3C298-7A71-D628-ED25-C3468B964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Yes, </a:t>
            </a:r>
            <a:r>
              <a:rPr lang="en-US" sz="2500" b="1" dirty="0"/>
              <a:t>AND</a:t>
            </a:r>
            <a:r>
              <a:rPr lang="en-US" sz="2500" dirty="0"/>
              <a:t>….let’s define the word “</a:t>
            </a:r>
            <a:r>
              <a:rPr lang="en-US" sz="2500" i="1" dirty="0"/>
              <a:t>suspect”</a:t>
            </a:r>
          </a:p>
          <a:p>
            <a:pPr>
              <a:lnSpc>
                <a:spcPct val="90000"/>
              </a:lnSpc>
            </a:pPr>
            <a:r>
              <a:rPr lang="en-US" sz="2500" i="1" dirty="0"/>
              <a:t>Your suspicion may be different than mine</a:t>
            </a:r>
          </a:p>
          <a:p>
            <a:pPr>
              <a:lnSpc>
                <a:spcPct val="90000"/>
              </a:lnSpc>
            </a:pPr>
            <a:r>
              <a:rPr lang="en-US" sz="2500" i="1" dirty="0"/>
              <a:t>Differences between reporter’s stem from varying knowledge, life experiences, cultural expectations, and relationship with patients</a:t>
            </a:r>
          </a:p>
          <a:p>
            <a:pPr>
              <a:lnSpc>
                <a:spcPct val="90000"/>
              </a:lnSpc>
            </a:pPr>
            <a:r>
              <a:rPr lang="en-US" sz="2500" i="1" dirty="0"/>
              <a:t>Any of the above could result in overreporting or underreporting</a:t>
            </a:r>
          </a:p>
          <a:p>
            <a:pPr>
              <a:lnSpc>
                <a:spcPct val="90000"/>
              </a:lnSpc>
            </a:pPr>
            <a:r>
              <a:rPr lang="en-US" sz="2500" i="1" dirty="0"/>
              <a:t>Child Abuse reporting is a “difficult decision” that requires a systematic approach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37625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child abuse?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An </a:t>
            </a:r>
            <a:r>
              <a:rPr lang="en-US" b="1" i="1" u="sng" dirty="0">
                <a:solidFill>
                  <a:srgbClr val="C00000"/>
                </a:solidFill>
              </a:rPr>
              <a:t>act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or </a:t>
            </a:r>
            <a:r>
              <a:rPr lang="en-US" b="1" i="1" u="sng" dirty="0">
                <a:solidFill>
                  <a:srgbClr val="C00000"/>
                </a:solidFill>
              </a:rPr>
              <a:t>failure to act </a:t>
            </a:r>
            <a:r>
              <a:rPr lang="en-US" dirty="0"/>
              <a:t>that results in the </a:t>
            </a:r>
            <a:r>
              <a:rPr lang="en-US" b="1" u="sng" dirty="0"/>
              <a:t>harm</a:t>
            </a:r>
            <a:r>
              <a:rPr lang="en-US" dirty="0"/>
              <a:t> or </a:t>
            </a:r>
            <a:r>
              <a:rPr lang="en-US" b="1" i="1" u="sng" dirty="0"/>
              <a:t>reasonable likelihood</a:t>
            </a:r>
            <a:r>
              <a:rPr lang="en-US" dirty="0"/>
              <a:t> of harm of a child</a:t>
            </a:r>
          </a:p>
          <a:p>
            <a:pPr lvl="1"/>
            <a:r>
              <a:rPr lang="en-US" dirty="0"/>
              <a:t>Can be physical, emotional, sexual, or neglect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1059070" y="4939748"/>
            <a:ext cx="6776031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</a:rPr>
              <a:t>www.keepkidssafe.pa.gov</a:t>
            </a:r>
            <a:endParaRPr lang="en-US" sz="4400">
              <a:solidFill>
                <a:srgbClr val="002060"/>
              </a:solidFill>
              <a:cs typeface="Calibri"/>
            </a:endParaRPr>
          </a:p>
          <a:p>
            <a:pPr algn="ctr"/>
            <a:r>
              <a:rPr lang="en-US" sz="2800" dirty="0"/>
              <a:t>Childline 1-800-932-0313</a:t>
            </a: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9432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304800"/>
            <a:ext cx="8229600" cy="1143000"/>
          </a:xfrm>
        </p:spPr>
        <p:txBody>
          <a:bodyPr/>
          <a:lstStyle/>
          <a:p>
            <a:r>
              <a:rPr lang="en-US" b="1" dirty="0"/>
              <a:t>What is </a:t>
            </a:r>
            <a:r>
              <a:rPr lang="en-US" b="1" dirty="0">
                <a:hlinkClick r:id="rId3"/>
              </a:rPr>
              <a:t>child abuse</a:t>
            </a:r>
            <a:r>
              <a:rPr lang="en-US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" y="609600"/>
            <a:ext cx="8915400" cy="57912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/>
              <a:t>Causing or creating a reasonable likelihood of </a:t>
            </a:r>
            <a:r>
              <a:rPr lang="en-US" sz="2600" b="1" u="sng" dirty="0">
                <a:solidFill>
                  <a:srgbClr val="C00000"/>
                </a:solidFill>
              </a:rPr>
              <a:t>“bodily injury” </a:t>
            </a:r>
            <a:r>
              <a:rPr lang="en-US" sz="2600" dirty="0"/>
              <a:t>to a child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Causing or creating a reasonable likelihood of </a:t>
            </a:r>
            <a:r>
              <a:rPr lang="en-US" sz="2600" b="1" u="sng" dirty="0">
                <a:solidFill>
                  <a:srgbClr val="C00000"/>
                </a:solidFill>
              </a:rPr>
              <a:t>sexual abuse or exploitation</a:t>
            </a:r>
            <a:r>
              <a:rPr lang="en-US" sz="2600" dirty="0"/>
              <a:t> of a child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Causing or contributing to </a:t>
            </a:r>
            <a:r>
              <a:rPr lang="en-US" sz="2600" b="1" u="sng" dirty="0">
                <a:solidFill>
                  <a:srgbClr val="C00000"/>
                </a:solidFill>
              </a:rPr>
              <a:t>serious mental injury </a:t>
            </a:r>
            <a:r>
              <a:rPr lang="en-US" sz="2600" dirty="0"/>
              <a:t>to a child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Causing </a:t>
            </a:r>
            <a:r>
              <a:rPr lang="en-US" sz="2600" b="1" u="sng" dirty="0">
                <a:solidFill>
                  <a:srgbClr val="C00000"/>
                </a:solidFill>
              </a:rPr>
              <a:t>serious physical neglect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/>
              <a:t>of a child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u="sng" dirty="0">
                <a:solidFill>
                  <a:srgbClr val="C00000"/>
                </a:solidFill>
              </a:rPr>
              <a:t>Kicking, biting , throwing, burning</a:t>
            </a:r>
            <a:r>
              <a:rPr lang="en-US" sz="2600" dirty="0"/>
              <a:t>….that </a:t>
            </a:r>
            <a:r>
              <a:rPr lang="en-US" sz="2600" b="1" u="sng" dirty="0"/>
              <a:t>endangers</a:t>
            </a:r>
            <a:r>
              <a:rPr lang="en-US" sz="2600" dirty="0"/>
              <a:t> a child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Unreasonably </a:t>
            </a:r>
            <a:r>
              <a:rPr lang="en-US" sz="2600" b="1" u="sng" dirty="0">
                <a:solidFill>
                  <a:srgbClr val="C00000"/>
                </a:solidFill>
              </a:rPr>
              <a:t>RESTRAINING</a:t>
            </a:r>
            <a:r>
              <a:rPr lang="en-US" sz="2600" dirty="0"/>
              <a:t>  OR </a:t>
            </a:r>
            <a:r>
              <a:rPr lang="en-US" sz="2600" b="1" u="sng" dirty="0">
                <a:solidFill>
                  <a:srgbClr val="C00000"/>
                </a:solidFill>
              </a:rPr>
              <a:t>CONFINING</a:t>
            </a:r>
            <a:r>
              <a:rPr lang="en-US" sz="2600" dirty="0"/>
              <a:t> a child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Forcefully </a:t>
            </a:r>
            <a:r>
              <a:rPr lang="en-US" sz="2600" b="1" u="sng" dirty="0">
                <a:solidFill>
                  <a:srgbClr val="C00000"/>
                </a:solidFill>
              </a:rPr>
              <a:t>shaking</a:t>
            </a:r>
            <a:r>
              <a:rPr lang="en-US" sz="2600" dirty="0"/>
              <a:t> or </a:t>
            </a:r>
            <a:r>
              <a:rPr lang="en-US" sz="2600" b="1" u="sng" dirty="0">
                <a:solidFill>
                  <a:srgbClr val="C00000"/>
                </a:solidFill>
              </a:rPr>
              <a:t>striking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/>
              <a:t>a child under one year of age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Leaving a child with a registered </a:t>
            </a:r>
            <a:r>
              <a:rPr lang="en-US" sz="2600" b="1" u="sng" dirty="0">
                <a:solidFill>
                  <a:srgbClr val="C00000"/>
                </a:solidFill>
              </a:rPr>
              <a:t>sex offender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b="1" u="sng" dirty="0">
                <a:solidFill>
                  <a:srgbClr val="C00000"/>
                </a:solidFill>
              </a:rPr>
              <a:t>Fabricating</a:t>
            </a:r>
            <a:r>
              <a:rPr lang="en-US" sz="2600" dirty="0"/>
              <a:t> or exaggerating a medical condition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/>
              <a:t> Exposing a newborn to </a:t>
            </a:r>
            <a:r>
              <a:rPr lang="en-US" sz="2600" b="1" u="sng" dirty="0">
                <a:solidFill>
                  <a:srgbClr val="C00000"/>
                </a:solidFill>
              </a:rPr>
              <a:t>elicit drugs</a:t>
            </a:r>
          </a:p>
          <a:p>
            <a:pPr marL="0" indent="0">
              <a:buNone/>
            </a:pPr>
            <a:r>
              <a:rPr lang="en-US" sz="2800" dirty="0"/>
              <a:t>		</a:t>
            </a:r>
            <a:endParaRPr lang="en-US" sz="2600" dirty="0"/>
          </a:p>
        </p:txBody>
      </p:sp>
      <p:sp>
        <p:nvSpPr>
          <p:cNvPr id="4" name="Rectangle 3"/>
          <p:cNvSpPr/>
          <p:nvPr/>
        </p:nvSpPr>
        <p:spPr>
          <a:xfrm>
            <a:off x="5271298" y="5980093"/>
            <a:ext cx="39489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www.keepkidssafe.pa.gov</a:t>
            </a:r>
          </a:p>
          <a:p>
            <a:r>
              <a:rPr lang="en-US" sz="2800" dirty="0" err="1"/>
              <a:t>Childline</a:t>
            </a:r>
            <a:r>
              <a:rPr lang="en-US" sz="2800" dirty="0"/>
              <a:t> 1-800-932-0313</a:t>
            </a:r>
          </a:p>
        </p:txBody>
      </p:sp>
    </p:spTree>
    <p:extLst>
      <p:ext uri="{BB962C8B-B14F-4D97-AF65-F5344CB8AC3E}">
        <p14:creationId xmlns:p14="http://schemas.microsoft.com/office/powerpoint/2010/main" val="84346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When Should I </a:t>
            </a:r>
            <a:r>
              <a:rPr lang="en-US" b="1" i="1" u="sng" dirty="0">
                <a:solidFill>
                  <a:srgbClr val="FF0000"/>
                </a:solidFill>
              </a:rPr>
              <a:t>suspect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/>
              <a:t>Child Abuse?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</a:t>
            </a:r>
            <a:r>
              <a:rPr lang="en-US" u="sng" dirty="0"/>
              <a:t>knowledge</a:t>
            </a:r>
            <a:r>
              <a:rPr lang="en-US" dirty="0"/>
              <a:t> of the circumstances</a:t>
            </a:r>
          </a:p>
          <a:p>
            <a:r>
              <a:rPr lang="en-US" dirty="0"/>
              <a:t>Your </a:t>
            </a:r>
            <a:r>
              <a:rPr lang="en-US" u="sng" dirty="0"/>
              <a:t>observations</a:t>
            </a:r>
          </a:p>
          <a:p>
            <a:r>
              <a:rPr lang="en-US" dirty="0"/>
              <a:t>Your </a:t>
            </a:r>
            <a:r>
              <a:rPr lang="en-US" u="sng" dirty="0"/>
              <a:t>familiarity</a:t>
            </a:r>
            <a:r>
              <a:rPr lang="en-US" dirty="0"/>
              <a:t> with the individuals</a:t>
            </a:r>
          </a:p>
          <a:p>
            <a:r>
              <a:rPr lang="en-US" dirty="0"/>
              <a:t>Your </a:t>
            </a:r>
            <a:r>
              <a:rPr lang="en-US" u="sng" dirty="0"/>
              <a:t>feelings</a:t>
            </a:r>
            <a:r>
              <a:rPr lang="en-US" dirty="0"/>
              <a:t> about the circumstances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62200" y="5867400"/>
            <a:ext cx="39489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www.keepkidssafe.pa.gov</a:t>
            </a:r>
          </a:p>
          <a:p>
            <a:r>
              <a:rPr lang="en-US" sz="2800" dirty="0"/>
              <a:t>Childline 1-800-932-0313</a:t>
            </a:r>
          </a:p>
        </p:txBody>
      </p:sp>
      <p:pic>
        <p:nvPicPr>
          <p:cNvPr id="4098" name="Picture 2" descr="C:\Users\mcruz\AppData\Local\Microsoft\Windows\Temporary Internet Files\Content.IE5\XIO57U3A\gi01a20140912200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914" y="3733800"/>
            <a:ext cx="2718705" cy="299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271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3700" y="255404"/>
            <a:ext cx="8253730" cy="1810752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 algn="l">
              <a:lnSpc>
                <a:spcPts val="4600"/>
              </a:lnSpc>
              <a:spcBef>
                <a:spcPts val="320"/>
              </a:spcBef>
              <a:tabLst>
                <a:tab pos="2577465" algn="l"/>
                <a:tab pos="3820160" algn="l"/>
                <a:tab pos="7365365" algn="l"/>
              </a:tabLst>
            </a:pPr>
            <a:r>
              <a:rPr lang="en-US" sz="3900" b="1" spc="-5" dirty="0">
                <a:latin typeface="Trebuchet MS"/>
                <a:cs typeface="Trebuchet MS"/>
              </a:rPr>
              <a:t>Parent has</a:t>
            </a:r>
            <a:r>
              <a:rPr lang="en-US" sz="3900" b="1" dirty="0">
                <a:latin typeface="Trebuchet MS"/>
                <a:cs typeface="Trebuchet MS"/>
              </a:rPr>
              <a:t> </a:t>
            </a:r>
            <a:r>
              <a:rPr sz="3900" b="1" dirty="0">
                <a:latin typeface="Trebuchet MS"/>
                <a:cs typeface="Trebuchet MS"/>
              </a:rPr>
              <a:t>“no</a:t>
            </a:r>
            <a:r>
              <a:rPr sz="3900" b="1" spc="-5" dirty="0">
                <a:latin typeface="Trebuchet MS"/>
                <a:cs typeface="Trebuchet MS"/>
              </a:rPr>
              <a:t> idea” </a:t>
            </a:r>
            <a:r>
              <a:rPr sz="3900" b="1" dirty="0">
                <a:latin typeface="Trebuchet MS"/>
                <a:cs typeface="Trebuchet MS"/>
              </a:rPr>
              <a:t>how</a:t>
            </a:r>
            <a:r>
              <a:rPr lang="en-US" sz="3900" b="1" dirty="0">
                <a:latin typeface="Trebuchet MS"/>
                <a:cs typeface="Trebuchet MS"/>
              </a:rPr>
              <a:t> </a:t>
            </a:r>
            <a:r>
              <a:rPr sz="3900" b="1" dirty="0">
                <a:latin typeface="Trebuchet MS"/>
                <a:cs typeface="Trebuchet MS"/>
              </a:rPr>
              <a:t>the</a:t>
            </a:r>
            <a:r>
              <a:rPr lang="en-US" sz="3900" b="1" dirty="0">
                <a:latin typeface="Trebuchet MS"/>
                <a:cs typeface="Trebuchet MS"/>
              </a:rPr>
              <a:t> </a:t>
            </a:r>
            <a:r>
              <a:rPr sz="3900" b="1" dirty="0">
                <a:latin typeface="Trebuchet MS"/>
                <a:cs typeface="Trebuchet MS"/>
              </a:rPr>
              <a:t> </a:t>
            </a:r>
            <a:r>
              <a:rPr sz="3900" b="1" spc="-5" dirty="0">
                <a:latin typeface="Trebuchet MS"/>
                <a:cs typeface="Trebuchet MS"/>
              </a:rPr>
              <a:t>child</a:t>
            </a:r>
            <a:r>
              <a:rPr sz="3900" b="1" spc="0" dirty="0">
                <a:latin typeface="Trebuchet MS"/>
                <a:cs typeface="Trebuchet MS"/>
              </a:rPr>
              <a:t> </a:t>
            </a:r>
            <a:r>
              <a:rPr sz="3900" b="1" spc="-5" dirty="0">
                <a:latin typeface="Trebuchet MS"/>
                <a:cs typeface="Trebuchet MS"/>
              </a:rPr>
              <a:t>got</a:t>
            </a:r>
            <a:r>
              <a:rPr sz="3900" b="1" spc="0" dirty="0">
                <a:latin typeface="Trebuchet MS"/>
                <a:cs typeface="Trebuchet MS"/>
              </a:rPr>
              <a:t> </a:t>
            </a:r>
            <a:r>
              <a:rPr sz="3900" b="1" dirty="0">
                <a:latin typeface="Trebuchet MS"/>
                <a:cs typeface="Trebuchet MS"/>
              </a:rPr>
              <a:t>a</a:t>
            </a:r>
            <a:r>
              <a:rPr lang="en-US" sz="3900" b="1" dirty="0">
                <a:latin typeface="Trebuchet MS"/>
                <a:cs typeface="Trebuchet MS"/>
              </a:rPr>
              <a:t> </a:t>
            </a:r>
            <a:r>
              <a:rPr sz="3900" b="1" spc="-5" dirty="0">
                <a:latin typeface="Trebuchet MS"/>
                <a:cs typeface="Trebuchet MS"/>
              </a:rPr>
              <a:t>black</a:t>
            </a:r>
            <a:r>
              <a:rPr sz="3900" b="1" spc="-10" dirty="0">
                <a:latin typeface="Trebuchet MS"/>
                <a:cs typeface="Trebuchet MS"/>
              </a:rPr>
              <a:t> </a:t>
            </a:r>
            <a:r>
              <a:rPr sz="3900" b="1" spc="-5" dirty="0">
                <a:latin typeface="Trebuchet MS"/>
                <a:cs typeface="Trebuchet MS"/>
              </a:rPr>
              <a:t>eye</a:t>
            </a:r>
            <a:r>
              <a:rPr lang="en-US" sz="3900" b="1" spc="-5" dirty="0">
                <a:latin typeface="Trebuchet MS"/>
                <a:cs typeface="Trebuchet MS"/>
              </a:rPr>
              <a:t>. Would you report?</a:t>
            </a:r>
            <a:endParaRPr sz="3900" dirty="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95600" y="2235200"/>
            <a:ext cx="2895600" cy="434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3150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1">
            <a:extLst>
              <a:ext uri="{FF2B5EF4-FFF2-40B4-BE49-F238E27FC236}">
                <a16:creationId xmlns:a16="http://schemas.microsoft.com/office/drawing/2014/main" id="{7383B190-6BFB-422F-B667-06B7B25F0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6365" y="3812954"/>
            <a:ext cx="4848966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3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Consequence of erroneous child abuse reporting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0" r="22952" b="-1"/>
          <a:stretch/>
        </p:blipFill>
        <p:spPr>
          <a:xfrm>
            <a:off x="238226" y="299363"/>
            <a:ext cx="3120339" cy="3049204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70" b="19655"/>
          <a:stretch/>
        </p:blipFill>
        <p:spPr>
          <a:xfrm>
            <a:off x="3490722" y="299363"/>
            <a:ext cx="5412813" cy="3008188"/>
          </a:xfrm>
          <a:prstGeom prst="rect">
            <a:avLst/>
          </a:prstGeom>
        </p:spPr>
      </p:pic>
      <p:cxnSp>
        <p:nvCxnSpPr>
          <p:cNvPr id="17" name="Straight Connector 13">
            <a:extLst>
              <a:ext uri="{FF2B5EF4-FFF2-40B4-BE49-F238E27FC236}">
                <a16:creationId xmlns:a16="http://schemas.microsoft.com/office/drawing/2014/main" id="{ED28E597-4AF8-4D69-A9AB-A1EDC615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" r="25833" b="-1"/>
          <a:stretch/>
        </p:blipFill>
        <p:spPr>
          <a:xfrm>
            <a:off x="238226" y="3509433"/>
            <a:ext cx="3120339" cy="30268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E25B26E-DBBD-A4D2-B009-622096DBCD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628"/>
            <a:ext cx="346017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368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7658" y="629266"/>
            <a:ext cx="4817137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b="1" dirty="0"/>
              <a:t>Would You Report This As Abuse?</a:t>
            </a:r>
          </a:p>
        </p:txBody>
      </p:sp>
      <p:sp>
        <p:nvSpPr>
          <p:cNvPr id="1028" name="Rectangle 70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77006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4" y="484632"/>
            <a:ext cx="275005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close up of a white wall&#10;&#10;Description automatically generated">
            <a:extLst>
              <a:ext uri="{FF2B5EF4-FFF2-40B4-BE49-F238E27FC236}">
                <a16:creationId xmlns:a16="http://schemas.microsoft.com/office/drawing/2014/main" id="{AB117E91-D932-644E-AC93-89598FCD66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6382" y="883482"/>
            <a:ext cx="2269996" cy="247074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504" y="3545545"/>
            <a:ext cx="2269997" cy="226999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37660" y="2438400"/>
            <a:ext cx="5077740" cy="426720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dirty="0"/>
              <a:t>5 Year old Male</a:t>
            </a:r>
          </a:p>
          <a:p>
            <a:pPr indent="-228600">
              <a:lnSpc>
                <a:spcPct val="90000"/>
              </a:lnSpc>
            </a:pPr>
            <a:r>
              <a:rPr lang="en-US" dirty="0"/>
              <a:t>Mother rushed him to the hospital</a:t>
            </a:r>
          </a:p>
          <a:p>
            <a:pPr indent="-228600">
              <a:lnSpc>
                <a:spcPct val="90000"/>
              </a:lnSpc>
            </a:pPr>
            <a:r>
              <a:rPr lang="en-US" dirty="0"/>
              <a:t>“He fell off the monkey bars at the park”</a:t>
            </a:r>
          </a:p>
          <a:p>
            <a:pPr indent="-228600">
              <a:lnSpc>
                <a:spcPct val="90000"/>
              </a:lnSpc>
            </a:pPr>
            <a:r>
              <a:rPr lang="en-US" dirty="0"/>
              <a:t>Arm is severely swollen and painful</a:t>
            </a:r>
          </a:p>
          <a:p>
            <a:pPr indent="-228600">
              <a:lnSpc>
                <a:spcPct val="90000"/>
              </a:lnSpc>
            </a:pPr>
            <a:r>
              <a:rPr lang="en-US" dirty="0"/>
              <a:t>No other bruises noted</a:t>
            </a:r>
          </a:p>
          <a:p>
            <a:pPr indent="-228600">
              <a:lnSpc>
                <a:spcPct val="90000"/>
              </a:lnSpc>
            </a:pPr>
            <a:r>
              <a:rPr lang="en-US" dirty="0"/>
              <a:t>No history of broken bones</a:t>
            </a:r>
          </a:p>
        </p:txBody>
      </p:sp>
    </p:spTree>
    <p:extLst>
      <p:ext uri="{BB962C8B-B14F-4D97-AF65-F5344CB8AC3E}">
        <p14:creationId xmlns:p14="http://schemas.microsoft.com/office/powerpoint/2010/main" val="1416717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1B660-007E-CECC-8525-C85666504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0" y="1128094"/>
            <a:ext cx="2575635" cy="141527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2400" dirty="0"/>
              <a:t>The baby came back from her father's house looking like this. He's not taking care of the baby right. </a:t>
            </a:r>
          </a:p>
        </p:txBody>
      </p:sp>
      <p:pic>
        <p:nvPicPr>
          <p:cNvPr id="5" name="Picture 5" descr="A close up of a person&amp;#39;s face&#10;&#10;Description automatically generated">
            <a:extLst>
              <a:ext uri="{FF2B5EF4-FFF2-40B4-BE49-F238E27FC236}">
                <a16:creationId xmlns:a16="http://schemas.microsoft.com/office/drawing/2014/main" id="{12DB8240-15F2-9E9E-A587-904CC6CB23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8203" r="29686"/>
          <a:stretch/>
        </p:blipFill>
        <p:spPr>
          <a:xfrm>
            <a:off x="-7414" y="10"/>
            <a:ext cx="5679453" cy="6857990"/>
          </a:xfrm>
          <a:prstGeom prst="rect">
            <a:avLst/>
          </a:prstGeom>
        </p:spPr>
      </p:pic>
      <p:cxnSp>
        <p:nvCxnSpPr>
          <p:cNvPr id="14" name="Straight Connector 9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23F3C9-F2EB-43C0-9F9D-08413DDA9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48180" y="3150755"/>
            <a:ext cx="2575635" cy="35990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sz="2000" dirty="0">
                <a:cs typeface="Calibri"/>
              </a:rPr>
              <a:t>Would you report? 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69476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12" y="365125"/>
            <a:ext cx="5447919" cy="1325563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100" b="1" dirty="0"/>
              <a:t>Penn State Child Abuse Scandal: Design a Law to Keep this from happening ever again…</a:t>
            </a:r>
            <a:br>
              <a:rPr lang="en-US" sz="3100" b="1" dirty="0"/>
            </a:b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879181" cy="435133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Witnessed Gerald Sandusky sexually abusing a boy. 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He tells his boss (Joe Paterno)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Joe Paterno tells his boss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No report is ever made to the police or to child welfare authorities</a:t>
            </a:r>
            <a:endParaRPr lang="en-US" sz="2500" dirty="0"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500" dirty="0"/>
              <a:t>Over next ten years Mr. Sandusky continues to abuse children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Eventually convicted of 45 counts of child abuse; 60 years in prison </a:t>
            </a:r>
          </a:p>
          <a:p>
            <a:pPr>
              <a:lnSpc>
                <a:spcPct val="90000"/>
              </a:lnSpc>
            </a:pPr>
            <a:endParaRPr lang="en-US" sz="2500" dirty="0"/>
          </a:p>
          <a:p>
            <a:pPr>
              <a:lnSpc>
                <a:spcPct val="90000"/>
              </a:lnSpc>
            </a:pPr>
            <a:endParaRPr lang="en-US" sz="2500" dirty="0"/>
          </a:p>
          <a:p>
            <a:pPr>
              <a:lnSpc>
                <a:spcPct val="90000"/>
              </a:lnSpc>
            </a:pPr>
            <a:endParaRPr lang="en-US" sz="2500" dirty="0"/>
          </a:p>
        </p:txBody>
      </p:sp>
      <p:pic>
        <p:nvPicPr>
          <p:cNvPr id="1026" name="Picture 2" descr="Mike McQuear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796" b="2"/>
          <a:stretch/>
        </p:blipFill>
        <p:spPr bwMode="auto">
          <a:xfrm>
            <a:off x="5803226" y="-1"/>
            <a:ext cx="266640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0">
            <a:extLst>
              <a:ext uri="{FF2B5EF4-FFF2-40B4-BE49-F238E27FC236}">
                <a16:creationId xmlns:a16="http://schemas.microsoft.com/office/drawing/2014/main" id="{C413D172-8B6A-47F5-9813-DE455773F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69630" y="0"/>
            <a:ext cx="6858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6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Child Protective Services Law Amendments (Dec 31</a:t>
            </a:r>
            <a:r>
              <a:rPr lang="en-US" b="1" baseline="30000" dirty="0"/>
              <a:t>st</a:t>
            </a:r>
            <a:r>
              <a:rPr lang="en-US" b="1" dirty="0"/>
              <a:t>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Must </a:t>
            </a:r>
            <a:r>
              <a:rPr lang="en-US" b="1" i="1" u="sng" dirty="0">
                <a:solidFill>
                  <a:srgbClr val="FF0000"/>
                </a:solidFill>
              </a:rPr>
              <a:t>directly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report their </a:t>
            </a:r>
            <a:r>
              <a:rPr lang="en-US" b="1" i="1" u="sng" dirty="0">
                <a:solidFill>
                  <a:srgbClr val="FF0000"/>
                </a:solidFill>
              </a:rPr>
              <a:t>suspicion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to the state (Can’t just tell your boss)</a:t>
            </a:r>
          </a:p>
          <a:p>
            <a:r>
              <a:rPr lang="en-US" dirty="0"/>
              <a:t>3 hours of required training for all licensed health professionals in the state</a:t>
            </a:r>
          </a:p>
          <a:p>
            <a:r>
              <a:rPr lang="en-US" b="1" u="sng" dirty="0">
                <a:solidFill>
                  <a:srgbClr val="C00000"/>
                </a:solidFill>
              </a:rPr>
              <a:t>3</a:t>
            </a:r>
            <a:r>
              <a:rPr lang="en-US" b="1" u="sng" baseline="30000" dirty="0">
                <a:solidFill>
                  <a:srgbClr val="C00000"/>
                </a:solidFill>
              </a:rPr>
              <a:t>rd</a:t>
            </a:r>
            <a:r>
              <a:rPr lang="en-US" b="1" u="sng" dirty="0">
                <a:solidFill>
                  <a:srgbClr val="C00000"/>
                </a:solidFill>
              </a:rPr>
              <a:t> degree felony </a:t>
            </a:r>
            <a:r>
              <a:rPr lang="en-US" dirty="0"/>
              <a:t>if you don’t report abuse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2200" y="5867400"/>
            <a:ext cx="39489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www.keepkidssafe.pa.gov</a:t>
            </a:r>
          </a:p>
          <a:p>
            <a:r>
              <a:rPr lang="en-US" sz="2800" dirty="0" err="1"/>
              <a:t>Childline</a:t>
            </a:r>
            <a:r>
              <a:rPr lang="en-US" sz="2800" dirty="0"/>
              <a:t> 1-800-932-0313</a:t>
            </a:r>
          </a:p>
        </p:txBody>
      </p:sp>
      <p:pic>
        <p:nvPicPr>
          <p:cNvPr id="5" name="Picture 3" descr="C:\Users\mcruz\AppData\Local\Microsoft\Windows\Temporary Internet Files\Content.IE5\83V7FA9M\6003583-347456-police-criminal-record-background-with-woman-silhouette-illustration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575826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50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Protections for Child Abuse Reporters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You are </a:t>
            </a:r>
            <a:r>
              <a:rPr lang="en-US" b="1" i="1" dirty="0"/>
              <a:t>protected</a:t>
            </a:r>
            <a:r>
              <a:rPr lang="en-US" dirty="0"/>
              <a:t> from litigation if you report in “good faith”</a:t>
            </a:r>
          </a:p>
          <a:p>
            <a:r>
              <a:rPr lang="en-US" dirty="0"/>
              <a:t>Your report is </a:t>
            </a:r>
            <a:r>
              <a:rPr lang="en-US" b="1" i="1" dirty="0"/>
              <a:t>confidential</a:t>
            </a:r>
          </a:p>
          <a:p>
            <a:r>
              <a:rPr lang="en-US" dirty="0"/>
              <a:t>You </a:t>
            </a:r>
            <a:r>
              <a:rPr lang="en-US" b="1" i="1" dirty="0"/>
              <a:t>cannot </a:t>
            </a:r>
            <a:r>
              <a:rPr lang="en-US" dirty="0"/>
              <a:t>lose your job because you file a report</a:t>
            </a:r>
          </a:p>
          <a:p>
            <a:r>
              <a:rPr lang="en-US" dirty="0"/>
              <a:t>Anyone who tries to </a:t>
            </a:r>
            <a:r>
              <a:rPr lang="en-US" b="1" i="1" dirty="0"/>
              <a:t>retaliate</a:t>
            </a:r>
            <a:r>
              <a:rPr lang="en-US" dirty="0"/>
              <a:t> or intimidate you can be punished</a:t>
            </a:r>
          </a:p>
        </p:txBody>
      </p:sp>
      <p:sp>
        <p:nvSpPr>
          <p:cNvPr id="4" name="Rectangle 3"/>
          <p:cNvSpPr/>
          <p:nvPr/>
        </p:nvSpPr>
        <p:spPr>
          <a:xfrm>
            <a:off x="2362200" y="5867400"/>
            <a:ext cx="39489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www.keepkidssafe.pa.gov</a:t>
            </a:r>
          </a:p>
          <a:p>
            <a:r>
              <a:rPr lang="en-US" sz="2800" dirty="0"/>
              <a:t>Childline 1-800-932-0313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C970AE7-C1F5-E676-F83C-E64705A54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19800" y="4876800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64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Mandated Reporters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Raise your hand if plan to:</a:t>
            </a:r>
          </a:p>
          <a:p>
            <a:pPr lvl="1"/>
            <a:r>
              <a:rPr lang="en-US" dirty="0"/>
              <a:t>Become a physician, nurse, NP or PA</a:t>
            </a:r>
          </a:p>
          <a:p>
            <a:pPr lvl="1"/>
            <a:r>
              <a:rPr lang="en-US" dirty="0"/>
              <a:t>Become a licensed social worker</a:t>
            </a:r>
          </a:p>
          <a:p>
            <a:pPr lvl="1"/>
            <a:r>
              <a:rPr lang="en-US" dirty="0"/>
              <a:t>Hold a license in the state of Pennsylvania</a:t>
            </a:r>
          </a:p>
          <a:p>
            <a:pPr lvl="1"/>
            <a:r>
              <a:rPr lang="en-US" dirty="0"/>
              <a:t>Become a religious leader</a:t>
            </a:r>
          </a:p>
          <a:p>
            <a:pPr lvl="1"/>
            <a:r>
              <a:rPr lang="en-US" dirty="0"/>
              <a:t>“Routinely” see children in your work</a:t>
            </a:r>
          </a:p>
          <a:p>
            <a:pPr lvl="1"/>
            <a:r>
              <a:rPr lang="en-US" dirty="0"/>
              <a:t>Supervise any of the above people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8194" name="Picture 2" descr="C:\Users\mcruz\AppData\Local\Microsoft\Windows\Temporary Internet Files\Content.IE5\QQ12GNCW\hands2-color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00200"/>
            <a:ext cx="2401722" cy="152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2200" y="5867400"/>
            <a:ext cx="39489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www.keepkidssafe.pa.gov</a:t>
            </a:r>
          </a:p>
          <a:p>
            <a:r>
              <a:rPr lang="en-US" sz="2800" dirty="0"/>
              <a:t>Childline 1-800-932-0313</a:t>
            </a:r>
          </a:p>
        </p:txBody>
      </p:sp>
    </p:spTree>
    <p:extLst>
      <p:ext uri="{BB962C8B-B14F-4D97-AF65-F5344CB8AC3E}">
        <p14:creationId xmlns:p14="http://schemas.microsoft.com/office/powerpoint/2010/main" val="164223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BD5AF-A6CC-D4BF-CE6C-8E7136050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50" y="1128094"/>
            <a:ext cx="2963241" cy="325400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lang="en-US" sz="2600" dirty="0"/>
            </a:br>
            <a:r>
              <a:rPr lang="en-US" sz="2400" dirty="0">
                <a:ea typeface="+mj-lt"/>
                <a:cs typeface="+mj-lt"/>
              </a:rPr>
              <a:t>Substantiated Reports are a small fraction of all reports</a:t>
            </a:r>
            <a:br>
              <a:rPr lang="en-US" sz="2400" dirty="0">
                <a:ea typeface="+mj-lt"/>
                <a:cs typeface="+mj-lt"/>
              </a:rPr>
            </a:br>
            <a:br>
              <a:rPr lang="en-US" sz="2400" dirty="0">
                <a:ea typeface="+mj-lt"/>
                <a:cs typeface="+mj-lt"/>
              </a:rPr>
            </a:br>
            <a:r>
              <a:rPr lang="en-US" sz="2400" dirty="0"/>
              <a:t>Covid</a:t>
            </a:r>
            <a:r>
              <a:rPr lang="en-US" sz="2400" kern="1200" dirty="0">
                <a:latin typeface="+mj-lt"/>
                <a:ea typeface="+mj-ea"/>
                <a:cs typeface="+mj-cs"/>
              </a:rPr>
              <a:t> Pandemic Reduced Child Abuse Reporting</a:t>
            </a:r>
            <a:br>
              <a:rPr lang="en-US" sz="2600" dirty="0"/>
            </a:br>
            <a:br>
              <a:rPr lang="en-US" sz="2600" dirty="0"/>
            </a:br>
            <a:endParaRPr lang="en-US" sz="2600" kern="1200" dirty="0">
              <a:latin typeface="+mj-lt"/>
              <a:cs typeface="Calibri"/>
            </a:endParaRPr>
          </a:p>
        </p:txBody>
      </p:sp>
      <p:sp>
        <p:nvSpPr>
          <p:cNvPr id="28" name="Rectangle 24">
            <a:extLst>
              <a:ext uri="{FF2B5EF4-FFF2-40B4-BE49-F238E27FC236}">
                <a16:creationId xmlns:a16="http://schemas.microsoft.com/office/drawing/2014/main" id="{7ED7575E-88D2-B771-681D-46A7E5541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82342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Chart, bar chart&#10;&#10;Description automatically generated">
            <a:extLst>
              <a:ext uri="{FF2B5EF4-FFF2-40B4-BE49-F238E27FC236}">
                <a16:creationId xmlns:a16="http://schemas.microsoft.com/office/drawing/2014/main" id="{9543FF8C-536F-E5B2-1E81-45614DFBC4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54" b="-1"/>
          <a:stretch/>
        </p:blipFill>
        <p:spPr>
          <a:xfrm>
            <a:off x="65709" y="1166658"/>
            <a:ext cx="5555420" cy="4547871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41CFCE6-372B-5AE7-F3DF-50C37DAEE9C6}"/>
              </a:ext>
            </a:extLst>
          </p:cNvPr>
          <p:cNvSpPr txBox="1"/>
          <p:nvPr/>
        </p:nvSpPr>
        <p:spPr>
          <a:xfrm>
            <a:off x="6115050" y="4426277"/>
            <a:ext cx="2575635" cy="171610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2500" lnSpcReduction="2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dirty="0"/>
              <a:t>https://www.dhs.pa.gov/docs/Publications/Pages/Child-Abuse-Reports.aspx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93015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 Disparities Are Born…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0858585"/>
              </p:ext>
            </p:extLst>
          </p:nvPr>
        </p:nvGraphicFramePr>
        <p:xfrm>
          <a:off x="0" y="1371600"/>
          <a:ext cx="8915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62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7" t="25513" r="53687" b="26780"/>
          <a:stretch/>
        </p:blipFill>
        <p:spPr bwMode="auto">
          <a:xfrm>
            <a:off x="1066747" y="228600"/>
            <a:ext cx="7450843" cy="586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" y="228600"/>
            <a:ext cx="8077200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/>
              <a:t>BIAS IN CHILD ABUSE REPORTING</a:t>
            </a:r>
          </a:p>
        </p:txBody>
      </p:sp>
      <p:sp>
        <p:nvSpPr>
          <p:cNvPr id="7" name="Oval 6"/>
          <p:cNvSpPr/>
          <p:nvPr/>
        </p:nvSpPr>
        <p:spPr>
          <a:xfrm>
            <a:off x="3048000" y="1905000"/>
            <a:ext cx="4800600" cy="1524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1102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C5278130-DFE0-457B-8698-88DF69019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99531B-1681-4D6E-BECB-18325B33A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344094-430A-400B-804B-910E696A1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8743" y="709375"/>
            <a:ext cx="8035257" cy="5433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53C67DF-7782-4E57-AB9B-F1B4811AD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084243" y="1789005"/>
            <a:ext cx="5413238" cy="3244751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49AD0-A8DD-2A45-A7DE-371D8DF71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725" y="675564"/>
            <a:ext cx="2707375" cy="5204085"/>
          </a:xfrm>
        </p:spPr>
        <p:txBody>
          <a:bodyPr>
            <a:normAutofit/>
          </a:bodyPr>
          <a:lstStyle/>
          <a:p>
            <a:r>
              <a:rPr lang="en-US"/>
              <a:t>Minimizing Bias in Child Abuse Reporting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03A5AE3-BD30-455C-842B-7626C8BEF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524492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DBECAA5-1F2D-470D-875C-8F2C2CA3E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18001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114A30A-6E39-AC46-91D4-F2FD3641DE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761889"/>
              </p:ext>
            </p:extLst>
          </p:nvPr>
        </p:nvGraphicFramePr>
        <p:xfrm>
          <a:off x="3582547" y="819369"/>
          <a:ext cx="4941945" cy="5243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39245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Would you report this?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You are in a medical clinic and hear a parent saying repeatedly to her toddler, “Stop, don’t touch that…..Stop….you better stop……[SMACK!]”</a:t>
            </a:r>
          </a:p>
        </p:txBody>
      </p:sp>
      <p:pic>
        <p:nvPicPr>
          <p:cNvPr id="4" name="Picture 2" descr="1,200+ Child Electrical Outlet Stock Photos, Pictures &amp; Royalty-Free Images  - iStock">
            <a:extLst>
              <a:ext uri="{FF2B5EF4-FFF2-40B4-BE49-F238E27FC236}">
                <a16:creationId xmlns:a16="http://schemas.microsoft.com/office/drawing/2014/main" id="{1ACF9FBF-5AA6-9815-CD42-04A105FBE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33191"/>
            <a:ext cx="43434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77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Mnemonic to remember for life: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6000" dirty="0"/>
              <a:t>Don’t know what to do??</a:t>
            </a:r>
          </a:p>
          <a:p>
            <a:pPr marL="0" indent="0">
              <a:buNone/>
            </a:pPr>
            <a:endParaRPr lang="en-US" sz="6000" dirty="0"/>
          </a:p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000" dirty="0"/>
              <a:t>EIHCTRSDUE!</a:t>
            </a:r>
            <a:endParaRPr lang="en-US" sz="6000" dirty="0">
              <a:cs typeface="Calibri"/>
            </a:endParaRPr>
          </a:p>
        </p:txBody>
      </p:sp>
      <p:pic>
        <p:nvPicPr>
          <p:cNvPr id="1026" name="Picture 2" descr="C:\Users\mcruz\AppData\Local\Microsoft\Windows\Temporary Internet Files\Content.IE5\RH0CYB42\Raise-Hands-Unsure-Dont-Know-Hard-Confused-308283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047" y="2433983"/>
            <a:ext cx="3886862" cy="258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253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1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Steps to approaching most difficult scenarios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335481" y="591344"/>
            <a:ext cx="5179868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</a:pPr>
            <a:r>
              <a:rPr lang="en-US" b="1" u="sng" dirty="0"/>
              <a:t>E</a:t>
            </a:r>
            <a:r>
              <a:rPr lang="en-US" dirty="0"/>
              <a:t>stablish the facts</a:t>
            </a:r>
            <a:endParaRPr lang="en-US"/>
          </a:p>
          <a:p>
            <a:pPr indent="-228600">
              <a:lnSpc>
                <a:spcPct val="90000"/>
              </a:lnSpc>
            </a:pPr>
            <a:r>
              <a:rPr lang="en-US" b="1" u="sng" dirty="0"/>
              <a:t>I</a:t>
            </a:r>
            <a:r>
              <a:rPr lang="en-US" dirty="0"/>
              <a:t>dentify the core issue</a:t>
            </a:r>
            <a:endParaRPr lang="en-US"/>
          </a:p>
          <a:p>
            <a:pPr indent="-228600">
              <a:lnSpc>
                <a:spcPct val="90000"/>
              </a:lnSpc>
            </a:pPr>
            <a:r>
              <a:rPr lang="en-US" b="1" u="sng" dirty="0"/>
              <a:t>H</a:t>
            </a:r>
            <a:r>
              <a:rPr lang="en-US" dirty="0"/>
              <a:t>ow do you feel?</a:t>
            </a:r>
            <a:endParaRPr lang="en-US"/>
          </a:p>
          <a:p>
            <a:pPr indent="-228600">
              <a:lnSpc>
                <a:spcPct val="90000"/>
              </a:lnSpc>
            </a:pPr>
            <a:r>
              <a:rPr lang="en-US" b="1" u="sng" dirty="0"/>
              <a:t>C</a:t>
            </a:r>
            <a:r>
              <a:rPr lang="en-US" dirty="0"/>
              <a:t>heck yourself…</a:t>
            </a:r>
            <a:endParaRPr lang="en-US"/>
          </a:p>
          <a:p>
            <a:pPr indent="-228600">
              <a:lnSpc>
                <a:spcPct val="90000"/>
              </a:lnSpc>
            </a:pPr>
            <a:r>
              <a:rPr lang="en-US" b="1" u="sng" dirty="0"/>
              <a:t>T</a:t>
            </a:r>
            <a:r>
              <a:rPr lang="en-US" dirty="0"/>
              <a:t>riage the situation</a:t>
            </a:r>
            <a:endParaRPr lang="en-US"/>
          </a:p>
          <a:p>
            <a:pPr indent="-228600">
              <a:lnSpc>
                <a:spcPct val="90000"/>
              </a:lnSpc>
            </a:pPr>
            <a:r>
              <a:rPr lang="en-US" b="1" u="sng" dirty="0"/>
              <a:t>R</a:t>
            </a:r>
            <a:r>
              <a:rPr lang="en-US" dirty="0"/>
              <a:t>emember your professional obligation</a:t>
            </a:r>
            <a:endParaRPr lang="en-US"/>
          </a:p>
          <a:p>
            <a:pPr indent="-228600">
              <a:lnSpc>
                <a:spcPct val="90000"/>
              </a:lnSpc>
            </a:pPr>
            <a:r>
              <a:rPr lang="en-US" b="1" u="sng" dirty="0"/>
              <a:t>S</a:t>
            </a:r>
            <a:r>
              <a:rPr lang="en-US" dirty="0"/>
              <a:t>tand in the other person’s shoes</a:t>
            </a:r>
            <a:endParaRPr lang="en-US"/>
          </a:p>
          <a:p>
            <a:pPr indent="-228600">
              <a:lnSpc>
                <a:spcPct val="90000"/>
              </a:lnSpc>
            </a:pPr>
            <a:r>
              <a:rPr lang="en-US" b="1" u="sng" dirty="0"/>
              <a:t>D</a:t>
            </a:r>
            <a:r>
              <a:rPr lang="en-US" dirty="0"/>
              <a:t>evelop an action plan</a:t>
            </a:r>
            <a:endParaRPr lang="en-US"/>
          </a:p>
          <a:p>
            <a:pPr indent="-228600">
              <a:lnSpc>
                <a:spcPct val="90000"/>
              </a:lnSpc>
            </a:pPr>
            <a:r>
              <a:rPr lang="en-US" b="1" u="sng" dirty="0"/>
              <a:t>U</a:t>
            </a:r>
            <a:r>
              <a:rPr lang="en-US" dirty="0"/>
              <a:t>se your resources</a:t>
            </a:r>
            <a:endParaRPr lang="en-US"/>
          </a:p>
          <a:p>
            <a:pPr indent="-228600">
              <a:lnSpc>
                <a:spcPct val="90000"/>
              </a:lnSpc>
            </a:pPr>
            <a:r>
              <a:rPr lang="en-US" b="1" u="sng" dirty="0"/>
              <a:t>E</a:t>
            </a:r>
            <a:r>
              <a:rPr lang="en-US" dirty="0"/>
              <a:t>ducate yourself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01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Parent’s rights?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“Nothing in this chapter shall be construed to restrict the generally recognized existing rights of parents to use </a:t>
            </a:r>
            <a:r>
              <a:rPr lang="en-US" sz="4000" u="sng" dirty="0">
                <a:solidFill>
                  <a:srgbClr val="C00000"/>
                </a:solidFill>
              </a:rPr>
              <a:t>reasonable force </a:t>
            </a:r>
            <a:r>
              <a:rPr lang="en-US" sz="4000" dirty="0"/>
              <a:t>on or against their children for the purposes of </a:t>
            </a:r>
            <a:r>
              <a:rPr lang="en-US" sz="4000" u="sng" dirty="0">
                <a:solidFill>
                  <a:srgbClr val="C00000"/>
                </a:solidFill>
              </a:rPr>
              <a:t>supervision, control and discipline </a:t>
            </a:r>
            <a:r>
              <a:rPr lang="en-US" sz="4000" dirty="0"/>
              <a:t>of their children.”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62200" y="5867400"/>
            <a:ext cx="39489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www.keepkidssafe.pa.gov</a:t>
            </a:r>
          </a:p>
          <a:p>
            <a:r>
              <a:rPr lang="en-US" sz="2800" dirty="0"/>
              <a:t>Childline 1-800-932-0313</a:t>
            </a:r>
          </a:p>
        </p:txBody>
      </p:sp>
    </p:spTree>
    <p:extLst>
      <p:ext uri="{BB962C8B-B14F-4D97-AF65-F5344CB8AC3E}">
        <p14:creationId xmlns:p14="http://schemas.microsoft.com/office/powerpoint/2010/main" val="158557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426E6C-DFF5-6D88-F161-FC10BC95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AI As An Emerging Tool for Difficult Decision-Making</a:t>
            </a:r>
          </a:p>
        </p:txBody>
      </p:sp>
      <p:pic>
        <p:nvPicPr>
          <p:cNvPr id="7" name="Content Placeholder 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3D76014C-20E7-A870-0DFF-E1F5453262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67" y="2895600"/>
            <a:ext cx="8495662" cy="163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0428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908AF8-B686-57CA-FA3A-372E28DCA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Chat GPT Response pt 1</a:t>
            </a:r>
          </a:p>
        </p:txBody>
      </p:sp>
      <p:pic>
        <p:nvPicPr>
          <p:cNvPr id="8" name="Content Placeholder 7" descr="A close-up of a paper&#10;&#10;AI-generated content may be incorrect.">
            <a:extLst>
              <a:ext uri="{FF2B5EF4-FFF2-40B4-BE49-F238E27FC236}">
                <a16:creationId xmlns:a16="http://schemas.microsoft.com/office/drawing/2014/main" id="{9673C2BB-EE7B-B1CF-0E93-46BF3F543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13" y="1675227"/>
            <a:ext cx="7416372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562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9876BA-276F-8C52-7868-0879AE67E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Chat GPT Response pt 2</a:t>
            </a:r>
          </a:p>
        </p:txBody>
      </p:sp>
      <p:pic>
        <p:nvPicPr>
          <p:cNvPr id="5" name="Content Placeholder 4" descr="A screenshot of a document&#10;&#10;AI-generated content may be incorrect.">
            <a:extLst>
              <a:ext uri="{FF2B5EF4-FFF2-40B4-BE49-F238E27FC236}">
                <a16:creationId xmlns:a16="http://schemas.microsoft.com/office/drawing/2014/main" id="{D3867342-ABC3-A893-412C-D4B09D81A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44" y="1675227"/>
            <a:ext cx="7116111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024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A1FC6-9C5B-BCA6-D691-90729C4FD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759" y="3752849"/>
            <a:ext cx="2468166" cy="2452687"/>
          </a:xfrm>
        </p:spPr>
        <p:txBody>
          <a:bodyPr anchor="ctr">
            <a:normAutofit/>
          </a:bodyPr>
          <a:lstStyle/>
          <a:p>
            <a:r>
              <a:rPr lang="en-US" sz="3100" b="1" dirty="0">
                <a:cs typeface="Calibri"/>
              </a:rPr>
              <a:t>Would you report this? </a:t>
            </a:r>
          </a:p>
        </p:txBody>
      </p:sp>
      <p:pic>
        <p:nvPicPr>
          <p:cNvPr id="1026" name="Picture 2" descr="HRC | LGBTQ+ Pride Flags">
            <a:extLst>
              <a:ext uri="{FF2B5EF4-FFF2-40B4-BE49-F238E27FC236}">
                <a16:creationId xmlns:a16="http://schemas.microsoft.com/office/drawing/2014/main" id="{5CBC6D09-760E-F5E0-5729-B29F4548D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82" b="18546"/>
          <a:stretch>
            <a:fillRect/>
          </a:stretch>
        </p:blipFill>
        <p:spPr bwMode="auto"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1410B-F163-7115-6500-76031D2521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2917" y="3276600"/>
            <a:ext cx="6477000" cy="375284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cs typeface="Calibri"/>
              </a:rPr>
              <a:t>15 year old adolescent was assigned female sex at birth and given the name "Joanna" at birth.</a:t>
            </a:r>
          </a:p>
          <a:p>
            <a:r>
              <a:rPr lang="en-US" sz="1800" dirty="0">
                <a:cs typeface="Calibri"/>
              </a:rPr>
              <a:t>Patient has identified as a male for the last 5 years and has chosen the name "Jo" and uses he/him pronouns</a:t>
            </a:r>
          </a:p>
          <a:p>
            <a:r>
              <a:rPr lang="en-US" sz="1800" dirty="0">
                <a:cs typeface="Calibri"/>
              </a:rPr>
              <a:t>Parents refuse to use the patient's chosen name or pronouns and will not permit visiting with a gender-affirming medical provider</a:t>
            </a:r>
          </a:p>
          <a:p>
            <a:r>
              <a:rPr lang="en-US" sz="1800" dirty="0">
                <a:cs typeface="Calibri"/>
              </a:rPr>
              <a:t>Parents call the child the F-word and have kicked him out of the home on at least 2 occasions</a:t>
            </a:r>
          </a:p>
          <a:p>
            <a:r>
              <a:rPr lang="en-US" sz="1800" dirty="0">
                <a:cs typeface="Calibri"/>
              </a:rPr>
              <a:t>The child expressed deep discomfort with home situation</a:t>
            </a:r>
          </a:p>
        </p:txBody>
      </p:sp>
    </p:spTree>
    <p:extLst>
      <p:ext uri="{BB962C8B-B14F-4D97-AF65-F5344CB8AC3E}">
        <p14:creationId xmlns:p14="http://schemas.microsoft.com/office/powerpoint/2010/main" val="42467454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2"/>
          <p:cNvSpPr txBox="1">
            <a:spLocks noGrp="1"/>
          </p:cNvSpPr>
          <p:nvPr>
            <p:ph type="ctrTitle"/>
          </p:nvPr>
        </p:nvSpPr>
        <p:spPr>
          <a:xfrm>
            <a:off x="311708" y="109300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“Oh you know how rough the kids play sometimes”</a:t>
            </a:r>
            <a:endParaRPr/>
          </a:p>
        </p:txBody>
      </p:sp>
      <p:sp>
        <p:nvSpPr>
          <p:cNvPr id="178" name="Google Shape;178;p3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9" name="Google Shape;179;p32"/>
          <p:cNvPicPr preferRelativeResize="0"/>
          <p:nvPr/>
        </p:nvPicPr>
        <p:blipFill rotWithShape="1">
          <a:blip r:embed="rId3">
            <a:alphaModFix/>
          </a:blip>
          <a:srcRect l="45577" t="59389" r="38902" b="2674"/>
          <a:stretch/>
        </p:blipFill>
        <p:spPr>
          <a:xfrm>
            <a:off x="3492275" y="2694567"/>
            <a:ext cx="1880474" cy="3931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67995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86" name="Google Shape;186;p33"/>
          <p:cNvPicPr preferRelativeResize="0"/>
          <p:nvPr/>
        </p:nvPicPr>
        <p:blipFill rotWithShape="1">
          <a:blip r:embed="rId3">
            <a:alphaModFix/>
          </a:blip>
          <a:srcRect l="45578" t="59389" r="19877"/>
          <a:stretch/>
        </p:blipFill>
        <p:spPr>
          <a:xfrm>
            <a:off x="2934325" y="259901"/>
            <a:ext cx="3895250" cy="39170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19626" y="3270373"/>
            <a:ext cx="2312675" cy="2821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" y="2847400"/>
            <a:ext cx="3037900" cy="3122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48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Would you report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You are playing “house” with a 6-year-old child.</a:t>
            </a:r>
            <a:endParaRPr lang="en-US" dirty="0">
              <a:cs typeface="Calibri"/>
            </a:endParaRPr>
          </a:p>
          <a:p>
            <a:r>
              <a:rPr lang="en-US" dirty="0"/>
              <a:t> You are bothered by how the child plays with the dolls.  You notice that they are positioning the dolls in a sexual manner, that appears to be imitating sexual acts (humping and oral sex). </a:t>
            </a:r>
          </a:p>
        </p:txBody>
      </p:sp>
      <p:pic>
        <p:nvPicPr>
          <p:cNvPr id="12292" name="Picture 4" descr="C:\Users\mariocruz3\AppData\Local\Microsoft\Windows\INetCache\IE\QC1KYXOT\MC90002138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221" y="0"/>
            <a:ext cx="1433779" cy="169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62200" y="5903893"/>
            <a:ext cx="39489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www.keepkidssafe.pa.gov</a:t>
            </a:r>
          </a:p>
          <a:p>
            <a:r>
              <a:rPr lang="en-US" sz="2800" dirty="0" err="1"/>
              <a:t>Childline</a:t>
            </a:r>
            <a:r>
              <a:rPr lang="en-US" sz="2800" dirty="0"/>
              <a:t> 1-800-932-0313</a:t>
            </a:r>
          </a:p>
        </p:txBody>
      </p:sp>
    </p:spTree>
    <p:extLst>
      <p:ext uri="{BB962C8B-B14F-4D97-AF65-F5344CB8AC3E}">
        <p14:creationId xmlns:p14="http://schemas.microsoft.com/office/powerpoint/2010/main" val="293565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Summary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dirty="0"/>
              <a:t>You are mandated reporters of suspected child abuse</a:t>
            </a:r>
          </a:p>
          <a:p>
            <a:r>
              <a:rPr lang="en-US" dirty="0"/>
              <a:t>Must ensure that suspected cases get reported (can’t just tell your supervisor and forget it)</a:t>
            </a:r>
          </a:p>
          <a:p>
            <a:r>
              <a:rPr lang="en-US" dirty="0"/>
              <a:t>Approaching challenging scenarios requires a systematic, thoughtful approach</a:t>
            </a:r>
          </a:p>
        </p:txBody>
      </p:sp>
    </p:spTree>
    <p:extLst>
      <p:ext uri="{BB962C8B-B14F-4D97-AF65-F5344CB8AC3E}">
        <p14:creationId xmlns:p14="http://schemas.microsoft.com/office/powerpoint/2010/main" val="18424802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6667" y="2867107"/>
            <a:ext cx="8229600" cy="4525963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4114800"/>
            <a:ext cx="8001000" cy="2362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Mario Cruz, MD</a:t>
            </a:r>
          </a:p>
          <a:p>
            <a:pPr marL="0" indent="0" algn="ctr">
              <a:buNone/>
            </a:pPr>
            <a:r>
              <a:rPr lang="en-US" dirty="0"/>
              <a:t>Jefferson Einstein Philadelphia Hospital</a:t>
            </a:r>
          </a:p>
          <a:p>
            <a:pPr marL="0" indent="0" algn="ctr">
              <a:buNone/>
            </a:pPr>
            <a:r>
              <a:rPr lang="en-US" dirty="0"/>
              <a:t>Mario.Cruz@5WhyCoaching.com</a:t>
            </a:r>
          </a:p>
        </p:txBody>
      </p:sp>
      <p:pic>
        <p:nvPicPr>
          <p:cNvPr id="4" name="Picture 2" descr="C:\Users\mcruz\AppData\Local\Microsoft\Windows\Temporary Internet Files\Content.IE5\2I8607BH\question_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967" y="106680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843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B1930CB4FC0F4D964B40EA890430C1" ma:contentTypeVersion="11" ma:contentTypeDescription="Create a new document." ma:contentTypeScope="" ma:versionID="d8bab5d41181d624a1e9df359f640757">
  <xsd:schema xmlns:xsd="http://www.w3.org/2001/XMLSchema" xmlns:xs="http://www.w3.org/2001/XMLSchema" xmlns:p="http://schemas.microsoft.com/office/2006/metadata/properties" xmlns:ns3="f35016d4-c554-4b0e-bdcb-2d5a67f9e53a" targetNamespace="http://schemas.microsoft.com/office/2006/metadata/properties" ma:root="true" ma:fieldsID="c79298ec833827cbba1411eab7c5f07b" ns3:_="">
    <xsd:import namespace="f35016d4-c554-4b0e-bdcb-2d5a67f9e53a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5016d4-c554-4b0e-bdcb-2d5a67f9e53a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5016d4-c554-4b0e-bdcb-2d5a67f9e53a" xsi:nil="true"/>
  </documentManagement>
</p:properties>
</file>

<file path=customXml/itemProps1.xml><?xml version="1.0" encoding="utf-8"?>
<ds:datastoreItem xmlns:ds="http://schemas.openxmlformats.org/officeDocument/2006/customXml" ds:itemID="{822CF256-9815-4527-A812-3DF22067F2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5016d4-c554-4b0e-bdcb-2d5a67f9e5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50D286-69EF-43BF-8064-EABF6C3AE5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BE956F-CDF2-472D-A9F9-BBC07C8E1E8D}">
  <ds:schemaRefs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f35016d4-c554-4b0e-bdcb-2d5a67f9e53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1817</Words>
  <Application>Microsoft Office PowerPoint</Application>
  <PresentationFormat>On-screen Show (4:3)</PresentationFormat>
  <Paragraphs>225</Paragraphs>
  <Slides>40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Trebuchet MS</vt:lpstr>
      <vt:lpstr>Office Theme</vt:lpstr>
      <vt:lpstr>PowerPoint Presentation</vt:lpstr>
      <vt:lpstr>So Many Ways to Advocate!</vt:lpstr>
      <vt:lpstr>Individual Advocacy</vt:lpstr>
      <vt:lpstr>Advocacy Scholarship</vt:lpstr>
      <vt:lpstr>Educational Scholarship / Leadership</vt:lpstr>
      <vt:lpstr>Efficient Compassion</vt:lpstr>
      <vt:lpstr>Mentorship &amp; Coaching</vt:lpstr>
      <vt:lpstr>EIHCTRSDUE: Ethical and legal dilemmas in child abuse reporting</vt:lpstr>
      <vt:lpstr>Objectives</vt:lpstr>
      <vt:lpstr>Would You Rather Over-Report Abuse?</vt:lpstr>
      <vt:lpstr>On the first day of daycare, staff sees dark spots. "I think somebody has been hitting the baby." Would you report this as child abuse?   </vt:lpstr>
      <vt:lpstr>”If you suspect abuse, report it”</vt:lpstr>
      <vt:lpstr>What is child abuse?</vt:lpstr>
      <vt:lpstr>What is child abuse?</vt:lpstr>
      <vt:lpstr>When Should I suspect Child Abuse?</vt:lpstr>
      <vt:lpstr>Parent has “no idea” how the  child got a black eye. Would you report?</vt:lpstr>
      <vt:lpstr>Consequence of erroneous child abuse reporting</vt:lpstr>
      <vt:lpstr>Would You Report This As Abuse?</vt:lpstr>
      <vt:lpstr>The baby came back from her father's house looking like this. He's not taking care of the baby right. </vt:lpstr>
      <vt:lpstr>Penn State Child Abuse Scandal: Design a Law to Keep this from happening ever again… </vt:lpstr>
      <vt:lpstr>Child Protective Services Law Amendments (Dec 31st, 2014)</vt:lpstr>
      <vt:lpstr>Protections for Child Abuse Reporters</vt:lpstr>
      <vt:lpstr>Mandated Reporters</vt:lpstr>
      <vt:lpstr> Substantiated Reports are a small fraction of all reports  Covid Pandemic Reduced Child Abuse Reporting  </vt:lpstr>
      <vt:lpstr>How Disparities Are Born…</vt:lpstr>
      <vt:lpstr>PowerPoint Presentation</vt:lpstr>
      <vt:lpstr>Minimizing Bias in Child Abuse Reporting</vt:lpstr>
      <vt:lpstr>Would you report this? </vt:lpstr>
      <vt:lpstr>Mnemonic to remember for life:</vt:lpstr>
      <vt:lpstr>Steps to approaching most difficult scenarios</vt:lpstr>
      <vt:lpstr>Parent’s rights?</vt:lpstr>
      <vt:lpstr>AI As An Emerging Tool for Difficult Decision-Making</vt:lpstr>
      <vt:lpstr>Chat GPT Response pt 1</vt:lpstr>
      <vt:lpstr>Chat GPT Response pt 2</vt:lpstr>
      <vt:lpstr>Would you report this? </vt:lpstr>
      <vt:lpstr>“Oh you know how rough the kids play sometimes”</vt:lpstr>
      <vt:lpstr>PowerPoint Presentation</vt:lpstr>
      <vt:lpstr>Would you report this?</vt:lpstr>
      <vt:lpstr>Summary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EIHCTRSDUE: Ethical, legal, and racial dilemmas in child abuse reporting</dc:title>
  <dc:creator>Mario Cruz</dc:creator>
  <cp:lastModifiedBy>Mario Cruz, MD, LSSCGB</cp:lastModifiedBy>
  <cp:revision>228</cp:revision>
  <dcterms:created xsi:type="dcterms:W3CDTF">2020-06-24T12:00:04Z</dcterms:created>
  <dcterms:modified xsi:type="dcterms:W3CDTF">2026-06-18T20:39:52Z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0x01010081B1930CB4FC0F4D964B40EA890430C1</vt:lpwstr>
  </property>
</Properties>
</file>