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6" r:id="rId5"/>
    <p:sldId id="307" r:id="rId6"/>
    <p:sldId id="30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88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72C2C-0D72-0255-AAC5-AB6F011031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E17425-9E01-D09C-1DCF-8B54A2E1CA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4F891-52FA-7A0F-021B-D34DCCB9B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73DB4-F6A3-C233-303F-9D11D0B67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E0754-EEB9-11E2-2ACC-313ACD5C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C9B1-8747-D99D-9EB8-7FAF4C097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1CB2DE-E7CA-E55C-B89E-A3173B5A9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F689A-8236-804C-5633-A835A0CC1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22671-32C8-0E1F-F2CE-BB1A79981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CD512-04FD-B655-57EF-2682D80A1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87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6DBEC2-7A52-5E58-3DAE-5804955F8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7A1337-1B9E-9311-23FC-FACA45EB8B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F2C8FB-CAD6-2866-7BE5-20230985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06C47B-584F-8515-E931-84525AF62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3159B-1272-1E05-4CBA-F273F084F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798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8FF84-3829-DD05-4208-50FE9BDD2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D932C-7256-0A9E-4B39-9128B3CD1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CA3220-4918-D2A8-9B4F-01549E50C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D0DCD-C4FB-5D49-0938-8A2B3B9D5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91893F-2C58-6891-BDB9-2B2A54579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0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6855C-D9A7-AF09-7CBF-4185CE0D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1C2163-6402-54E9-DB43-86D6FF483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19C5C-2835-0218-9506-5E20BE6A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686C3-062C-5292-3E1E-CFA8BB810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FECB-BB07-F04D-E6D9-63FCD1301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1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2889E-9413-638B-6911-A617A7D1D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6B890E-9667-9D2D-599B-0997AEF1B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ED7168-4107-F72C-394A-2E3E7E3E4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34A8B-95B8-B7B3-6757-C1E2CA4F6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A325B1-AB74-2284-6B90-8F8C0A4AD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1B1B6E-7B83-5A02-21B8-19607F5D7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F639B-D93E-8CCC-B0D6-FF38AD481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0AF68-EFE5-5CE6-BDF7-6D8B5AA6DF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27332E-38C6-CF85-7054-850C7C661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D06E3B-A404-11AA-9270-61208A74F0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74EEAD-7110-01A3-D9A1-24FA1F58B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C578DC-1568-9D28-C90D-12986542C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20F83E-5E82-0B4A-82CA-788CDB2F0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49BBC8-AE6C-C48E-4FB5-0214655E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36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B18A2-EE33-9811-61A6-1E3EE2E40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6E772B-666B-B883-7ABE-04498A434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C5452B-5439-DA19-ED39-5EDE0E226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50540B-8B11-DE30-F376-554AFAAC2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022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E8361-9AF8-5680-D276-790DD715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0228D2-E0C6-5D9E-AAEB-E9FF2470D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663F7-86E3-E3FD-58EE-DC3E347D0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3ABBB-4889-D6B8-5138-98DB232A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C0581-24E9-7FAB-3187-05872BD019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C01F5-77E1-190F-995C-13A1BF6C4A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72AC8E-8220-D8CC-1EAC-6F95C79B7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1BD9E-145A-C8CA-655A-55A603B8B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5B9FB7-876D-1D00-5717-9B72AA637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562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E0025-0BA2-15EB-A326-A30B7B35B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824878-3703-D09A-84EC-58621059B2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4E5D45-A7E7-64AE-7913-3A3CBA4FBF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F56C4-5BED-2C27-7D2B-62A71E7B5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59ACB7-CCAB-C851-EFE7-8F1123266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A7A77D-8064-4616-4234-E8095426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1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50FE23-3191-2A5F-BFCA-7C1B0D885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1445A3-1CED-E45B-8FE2-30026E07C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2AB40-C495-D5DD-CE27-87FA9A01C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CCDE-D0A3-4E62-867B-8D068E0D160A}" type="datetimeFigureOut">
              <a:rPr lang="en-US" smtClean="0"/>
              <a:t>6/8/26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9BEEE-B6CA-7C02-E00A-AEA5C53D9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9D407-94BD-0C86-210E-A821DCBD36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399C6-CA87-460A-A2E5-5EF056660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69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.gov/agencies/dhs/resources/keep-kids-safe/mandated-reporter-training" TargetMode="External"/><Relationship Id="rId2" Type="http://schemas.openxmlformats.org/officeDocument/2006/relationships/hyperlink" Target="http://www.reportabusepa.pitt.edu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jpeg"/><Relationship Id="rId5" Type="http://schemas.openxmlformats.org/officeDocument/2006/relationships/hyperlink" Target="https://www.pa.gov/agencies/dhs/resources/keep-kids-safe" TargetMode="External"/><Relationship Id="rId4" Type="http://schemas.openxmlformats.org/officeDocument/2006/relationships/hyperlink" Target="https://www.hr.upenn.edu/policies-and-procedures/policy-manual/recruitment-and-staffing/protecting-minors-on-campus-poli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65531E-B90E-78FB-187D-33CD78AA0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1F8B4B04-BCE6-E028-6ED8-5D6B377B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324" y="1005997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PA Child Protective Service Laws defines Child Abuse as: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8D7FBB-C203-E1F2-0C98-EF7B6F5A4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6A52-9C4D-4CB3-A308-21E5FEA1DC26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964A32-41D5-F8C0-75E1-134A2FAC874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" y="158763"/>
            <a:ext cx="12172493" cy="84723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8DEB839-79D7-E539-2A01-39123337E2B9}"/>
              </a:ext>
            </a:extLst>
          </p:cNvPr>
          <p:cNvSpPr/>
          <p:nvPr/>
        </p:nvSpPr>
        <p:spPr>
          <a:xfrm>
            <a:off x="3298401" y="148172"/>
            <a:ext cx="43296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Definition of Child Abuse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89BFA7B-A2FB-8BB6-DAD7-CC700582343F}"/>
              </a:ext>
            </a:extLst>
          </p:cNvPr>
          <p:cNvSpPr txBox="1"/>
          <p:nvPr/>
        </p:nvSpPr>
        <p:spPr>
          <a:xfrm>
            <a:off x="838200" y="2359634"/>
            <a:ext cx="10635724" cy="1413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kern="100" dirty="0">
                <a:ea typeface="Aptos" panose="020B0004020202020204" pitchFamily="34" charset="0"/>
                <a:cs typeface="Times New Roman" panose="02020603050405020304" pitchFamily="18" charset="0"/>
              </a:rPr>
              <a:t>Pennsylvania Child Protective Service Laws (PA – Act 153) defines child abuse as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sz="1600" b="1" i="1" kern="100" dirty="0">
                <a:ea typeface="Aptos" panose="020B0004020202020204" pitchFamily="34" charset="0"/>
                <a:cs typeface="Times New Roman" panose="02020603050405020304" pitchFamily="18" charset="0"/>
              </a:rPr>
              <a:t>“…any act </a:t>
            </a:r>
            <a:r>
              <a:rPr lang="en-US" sz="1600" b="1" i="1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or failure to act on the part of a parent or caretaker which results in death, serious physical or emotional harm, sexual abuse or exploitation…“  </a:t>
            </a:r>
            <a:r>
              <a:rPr lang="en-US" sz="16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additionally, </a:t>
            </a:r>
            <a:r>
              <a:rPr lang="en-US" sz="1600" b="1" i="1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“…An act or failure to act which presents an imminent risk of serious harm."</a:t>
            </a:r>
            <a:endParaRPr lang="en-US" sz="1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1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397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0FBE4-81AE-A628-7779-070F91EBD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44">
            <a:extLst>
              <a:ext uri="{FF2B5EF4-FFF2-40B4-BE49-F238E27FC236}">
                <a16:creationId xmlns:a16="http://schemas.microsoft.com/office/drawing/2014/main" id="{F1727B98-4A2B-944E-73B0-BD8A2EC1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324" y="1005997"/>
            <a:ext cx="10515600" cy="1325563"/>
          </a:xfrm>
        </p:spPr>
        <p:txBody>
          <a:bodyPr>
            <a:normAutofit/>
          </a:bodyPr>
          <a:lstStyle/>
          <a:p>
            <a:r>
              <a:rPr lang="en-US" sz="2600" dirty="0"/>
              <a:t>A </a:t>
            </a:r>
            <a:r>
              <a:rPr lang="en-US" sz="2600" b="1" dirty="0"/>
              <a:t>mandated reporter</a:t>
            </a:r>
            <a:r>
              <a:rPr lang="en-US" sz="2600" dirty="0"/>
              <a:t> is someone who is </a:t>
            </a:r>
            <a:r>
              <a:rPr lang="en-US" sz="2600" b="1" u="sng" dirty="0"/>
              <a:t>legally required</a:t>
            </a:r>
            <a:r>
              <a:rPr lang="en-US" sz="2600" u="sng" dirty="0"/>
              <a:t> </a:t>
            </a:r>
            <a:r>
              <a:rPr lang="en-US" sz="2600" dirty="0"/>
              <a:t>to report suspected child abuse or neglect due to their role or profession. Examples include: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312471-EC1C-6CE3-BBA9-09FBC4E41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6A52-9C4D-4CB3-A308-21E5FEA1DC26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6C068E-918F-099B-7742-1E68300222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" y="158763"/>
            <a:ext cx="12172493" cy="84723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696F3B7-5C14-DDE6-9622-65FD8707A768}"/>
              </a:ext>
            </a:extLst>
          </p:cNvPr>
          <p:cNvSpPr/>
          <p:nvPr/>
        </p:nvSpPr>
        <p:spPr>
          <a:xfrm>
            <a:off x="3298401" y="148172"/>
            <a:ext cx="594643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Definition of a Mandated Reporter</a:t>
            </a:r>
          </a:p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3081C64-3518-2B50-9971-DB4BE98B43DF}"/>
              </a:ext>
            </a:extLst>
          </p:cNvPr>
          <p:cNvSpPr txBox="1"/>
          <p:nvPr/>
        </p:nvSpPr>
        <p:spPr>
          <a:xfrm>
            <a:off x="1493808" y="2627053"/>
            <a:ext cx="10635724" cy="2020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Health care providers and health care facility employees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School employees and individuals working in school‑sponsored programs. </a:t>
            </a:r>
            <a:r>
              <a:rPr lang="en-US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This includes youth camp/program, a recreational camp or program; sports or athletic program, outreach program, enrichment program and a troop, club or similar organization.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Employees or volunteers with </a:t>
            </a:r>
            <a:r>
              <a:rPr lang="en-US" b="1" dirty="0"/>
              <a:t>direct contact with children</a:t>
            </a:r>
            <a:endParaRPr lang="en-U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Paid or unpaid individuals responsible for children in a structured program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endParaRPr lang="en-US" sz="1600" b="1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7513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558AB-CAB9-1ED0-890A-3CB8A0879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53E7270-4177-F9F0-F0F2-F4C1F10AFB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Avalible Trainings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859EC-934D-B9DB-0F84-737881E94E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6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PA Mandated Reporter Training:  </a:t>
            </a:r>
            <a:r>
              <a:rPr lang="en-US" sz="1600" u="sng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  <a:hlinkClick r:id="rId2"/>
              </a:rPr>
              <a:t>www.reportabusepa.pitt.edu</a:t>
            </a:r>
            <a:endParaRPr lang="en-US" sz="1600" u="sng" dirty="0">
              <a:solidFill>
                <a:srgbClr val="000000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sz="1200" dirty="0"/>
              <a:t>This free, self-paced training is a comprehensive review on how to identify the signs of child abuse or neglect. Once completed you will receive a certificate of completion. </a:t>
            </a:r>
            <a:r>
              <a:rPr lang="en-US" sz="1200" dirty="0">
                <a:solidFill>
                  <a:srgbClr val="FF0000"/>
                </a:solidFill>
              </a:rPr>
              <a:t>*Highly recommended*</a:t>
            </a:r>
          </a:p>
          <a:p>
            <a:pPr lvl="1"/>
            <a:endParaRPr lang="en-US" sz="1200" u="sng" dirty="0">
              <a:solidFill>
                <a:srgbClr val="000000"/>
              </a:solidFill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Official PA DHS Training Portal: </a:t>
            </a:r>
            <a:r>
              <a:rPr lang="en-US" sz="1600" dirty="0">
                <a:hlinkClick r:id="rId3"/>
              </a:rPr>
              <a:t>Mandated Reporter Training | Department of Human Services | Commonwealth of Pennsylvania</a:t>
            </a:r>
            <a:endParaRPr lang="en-US" sz="1600" dirty="0">
              <a:solidFill>
                <a:srgbClr val="0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8A3EF3-FF8E-CFE1-DB3B-21E6EF4604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How to Report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AB21FFB-1EC6-9D1B-4D64-1920E2B0EDE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17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Review Penns </a:t>
            </a:r>
            <a:r>
              <a:rPr lang="en-US" sz="1700" dirty="0">
                <a:hlinkClick r:id="rId4"/>
              </a:rPr>
              <a:t>Protecting Minors on Campus Policy</a:t>
            </a:r>
            <a:r>
              <a:rPr lang="en-US" sz="1700" dirty="0"/>
              <a:t>, *Section 10. </a:t>
            </a:r>
            <a:r>
              <a:rPr lang="en-US" sz="1700" i="1" dirty="0"/>
              <a:t>Reporting Suspected Child Abuse  </a:t>
            </a:r>
          </a:p>
          <a:p>
            <a:r>
              <a:rPr lang="en-US" sz="17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Contact your component supervisor</a:t>
            </a:r>
          </a:p>
          <a:p>
            <a:r>
              <a:rPr lang="en-US" sz="17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Contact your community preceptor</a:t>
            </a:r>
          </a:p>
          <a:p>
            <a:r>
              <a:rPr lang="en-US" sz="1700" dirty="0">
                <a:solidFill>
                  <a:srgbClr val="000000"/>
                </a:solidFill>
                <a:ea typeface="Arial Unicode MS" panose="020B0604020202020204" pitchFamily="34" charset="-128"/>
                <a:cs typeface="Times New Roman" panose="02020603050405020304" pitchFamily="18" charset="0"/>
              </a:rPr>
              <a:t>Call ChildLine 1-800-932-0313 </a:t>
            </a:r>
            <a:r>
              <a:rPr lang="en-US" sz="1700" dirty="0">
                <a:hlinkClick r:id="rId5"/>
              </a:rPr>
              <a:t>Keep Kids Safe | Department of Human Services | Commonwealth of Pennsylvania</a:t>
            </a:r>
            <a:endParaRPr lang="en-US" sz="17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B11DCB-78C3-D54E-881C-78FB08989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F6A52-9C4D-4CB3-A308-21E5FEA1DC26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7AE240-902A-F93F-C6D6-0B23F5D820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7" y="158763"/>
            <a:ext cx="12172493" cy="847234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A162C4E-FB98-651F-534B-99C739C427DE}"/>
              </a:ext>
            </a:extLst>
          </p:cNvPr>
          <p:cNvSpPr/>
          <p:nvPr/>
        </p:nvSpPr>
        <p:spPr>
          <a:xfrm>
            <a:off x="2021691" y="289992"/>
            <a:ext cx="75323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Reporting Suspected Child Abuse or Neglect</a:t>
            </a:r>
          </a:p>
        </p:txBody>
      </p:sp>
    </p:spTree>
    <p:extLst>
      <p:ext uri="{BB962C8B-B14F-4D97-AF65-F5344CB8AC3E}">
        <p14:creationId xmlns:p14="http://schemas.microsoft.com/office/powerpoint/2010/main" val="581610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f75e299-4157-4041-8216-4f9f75bdaa50">
      <Terms xmlns="http://schemas.microsoft.com/office/infopath/2007/PartnerControls"/>
    </lcf76f155ced4ddcb4097134ff3c332f>
    <TaxCatchAll xmlns="582ceb62-0b37-4d82-944f-270ef26dcde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CE97E612469B438211FAF758EF3D8A" ma:contentTypeVersion="13" ma:contentTypeDescription="Create a new document." ma:contentTypeScope="" ma:versionID="dd006f7f0407b0ba7d5868acb0cb99c3">
  <xsd:schema xmlns:xsd="http://www.w3.org/2001/XMLSchema" xmlns:xs="http://www.w3.org/2001/XMLSchema" xmlns:p="http://schemas.microsoft.com/office/2006/metadata/properties" xmlns:ns2="0f75e299-4157-4041-8216-4f9f75bdaa50" xmlns:ns3="582ceb62-0b37-4d82-944f-270ef26dcde5" targetNamespace="http://schemas.microsoft.com/office/2006/metadata/properties" ma:root="true" ma:fieldsID="b9f7213a31f7f1942c644be8bc03c14d" ns2:_="" ns3:_="">
    <xsd:import namespace="0f75e299-4157-4041-8216-4f9f75bdaa50"/>
    <xsd:import namespace="582ceb62-0b37-4d82-944f-270ef26dcd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75e299-4157-4041-8216-4f9f75bdaa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6d41a5f-cbfb-4323-98af-06a6a0c016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2ceb62-0b37-4d82-944f-270ef26dcde5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8414bb98-4881-49e5-994c-cc0ef12edb36}" ma:internalName="TaxCatchAll" ma:showField="CatchAllData" ma:web="582ceb62-0b37-4d82-944f-270ef26dcd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2AE4E2-5641-45C2-8F3B-07B3F39C9299}">
  <ds:schemaRefs>
    <ds:schemaRef ds:uri="http://schemas.microsoft.com/office/2006/metadata/properties"/>
    <ds:schemaRef ds:uri="http://schemas.microsoft.com/office/infopath/2007/PartnerControls"/>
    <ds:schemaRef ds:uri="0f75e299-4157-4041-8216-4f9f75bdaa50"/>
    <ds:schemaRef ds:uri="582ceb62-0b37-4d82-944f-270ef26dcde5"/>
  </ds:schemaRefs>
</ds:datastoreItem>
</file>

<file path=customXml/itemProps2.xml><?xml version="1.0" encoding="utf-8"?>
<ds:datastoreItem xmlns:ds="http://schemas.openxmlformats.org/officeDocument/2006/customXml" ds:itemID="{F203CF56-9C81-4B02-A9B2-10D483533A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A03B26-2777-40D1-8A8E-B78BF0FF45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75e299-4157-4041-8216-4f9f75bdaa50"/>
    <ds:schemaRef ds:uri="582ceb62-0b37-4d82-944f-270ef26dcde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2230</TotalTime>
  <Words>297</Words>
  <Application>Microsoft Macintosh PowerPoint</Application>
  <PresentationFormat>Widescreen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 Unicode MS</vt:lpstr>
      <vt:lpstr>Aptos</vt:lpstr>
      <vt:lpstr>Arial</vt:lpstr>
      <vt:lpstr>Calibri</vt:lpstr>
      <vt:lpstr>Calibri Light</vt:lpstr>
      <vt:lpstr>Office Theme</vt:lpstr>
      <vt:lpstr>PA Child Protective Service Laws defines Child Abuse as:</vt:lpstr>
      <vt:lpstr>A mandated reporter is someone who is legally required to report suspected child abuse or neglect due to their role or profession. Examples include: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CCEB HR: Recruitment Process/Payroll Contact information Finn Lorenz, (Finn.Lorenz@Pennmedicine.upenn.edu ) Milly Luciano (Milly.Luciano@pennmedicine.upenn.edu) Niamate Leeper, (Niamate.Leeper@Pennmedicine.upenn.edu )</dc:title>
  <dc:creator>Martinak, Ellen</dc:creator>
  <cp:lastModifiedBy>McCormick, Bridget</cp:lastModifiedBy>
  <cp:revision>25</cp:revision>
  <dcterms:created xsi:type="dcterms:W3CDTF">2024-05-03T13:58:53Z</dcterms:created>
  <dcterms:modified xsi:type="dcterms:W3CDTF">2026-06-08T13:40:42Z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0x010100ECCE97E612469B438211FAF758EF3D8A</vt:lpwstr>
  </property>
</Properties>
</file>