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5680"/>
  </p:normalViewPr>
  <p:slideViewPr>
    <p:cSldViewPr snapToGrid="0" snapToObjects="1">
      <p:cViewPr varScale="1">
        <p:scale>
          <a:sx n="103" d="100"/>
          <a:sy n="103" d="100"/>
        </p:scale>
        <p:origin x="8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00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cinematic_stylized_cityscape_illustration_batch_1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>
              <a:alpha val="82000"/>
            </a:srgbClr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6400800" cy="6858000"/>
          </a:xfrm>
          <a:prstGeom prst="rect">
            <a:avLst/>
          </a:prstGeom>
          <a:solidFill>
            <a:srgbClr val="050507">
              <a:alpha val="98000"/>
            </a:srgbClr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/mnt/data/e4e_logo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95" y="420624"/>
            <a:ext cx="1541698" cy="7315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3232" y="1600200"/>
            <a:ext cx="56692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Strategies and Solutions for Improving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Cardiovascular Health in Urban Communities</a:t>
            </a:r>
            <a:endParaRPr lang="en-US" sz="3000" dirty="0"/>
          </a:p>
        </p:txBody>
      </p:sp>
      <p:sp>
        <p:nvSpPr>
          <p:cNvPr id="7" name="Text 3"/>
          <p:cNvSpPr/>
          <p:nvPr/>
        </p:nvSpPr>
        <p:spPr>
          <a:xfrm>
            <a:off x="749808" y="3154680"/>
            <a:ext cx="4846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D6B4FF"/>
                </a:solidFill>
              </a:rPr>
              <a:t>Improving health outcomes through community-based interventions</a:t>
            </a:r>
            <a:endParaRPr lang="en-US" sz="1380" dirty="0"/>
          </a:p>
        </p:txBody>
      </p:sp>
      <p:sp>
        <p:nvSpPr>
          <p:cNvPr id="8" name="Shape 4"/>
          <p:cNvSpPr/>
          <p:nvPr/>
        </p:nvSpPr>
        <p:spPr>
          <a:xfrm>
            <a:off x="749808" y="3730752"/>
            <a:ext cx="2240280" cy="0"/>
          </a:xfrm>
          <a:prstGeom prst="line">
            <a:avLst/>
          </a:prstGeom>
          <a:noFill/>
          <a:ln w="3810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749808" y="397764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D9D9E3"/>
                </a:solidFill>
              </a:rPr>
              <a:t>Anthony Singleton  |  June 24, 2026</a:t>
            </a:r>
            <a:endParaRPr lang="en-US" sz="10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73736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5179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PRESENTATION FOCUS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863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throughline: access, trust, prevention, and equity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1952"/>
            <a:ext cx="69494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Improving cardiovascular health in urban communities requires coordinated intervention - not isolated programs.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49808" y="2487168"/>
            <a:ext cx="4663440" cy="1060704"/>
          </a:xfrm>
          <a:prstGeom prst="roundRect">
            <a:avLst>
              <a:gd name="adj" fmla="val 6897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49808" y="2487168"/>
            <a:ext cx="45720" cy="1060704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78408" y="2688336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Access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78408" y="3108960"/>
            <a:ext cx="4251960" cy="2834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Care is easier to reach through neighborhood clinics, mobile screening, telehealth, and extended hours.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6007608" y="2487168"/>
            <a:ext cx="4663440" cy="1060704"/>
          </a:xfrm>
          <a:prstGeom prst="roundRect">
            <a:avLst>
              <a:gd name="adj" fmla="val 6897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007608" y="2487168"/>
            <a:ext cx="45720" cy="1060704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236208" y="2688336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Trust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236208" y="3108960"/>
            <a:ext cx="4251960" cy="2834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Education, language access, cultural humility, and community leadership make services credible.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749808" y="3950208"/>
            <a:ext cx="4663440" cy="1060704"/>
          </a:xfrm>
          <a:prstGeom prst="roundRect">
            <a:avLst>
              <a:gd name="adj" fmla="val 6897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49808" y="3950208"/>
            <a:ext cx="45720" cy="1060704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78408" y="4151376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Prevention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978408" y="4572000"/>
            <a:ext cx="4251960" cy="2834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Nutrition, activity, screening, and stress reduction reduce risk before crisis care.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6007608" y="3950208"/>
            <a:ext cx="4663440" cy="1060704"/>
          </a:xfrm>
          <a:prstGeom prst="roundRect">
            <a:avLst>
              <a:gd name="adj" fmla="val 6897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007608" y="3950208"/>
            <a:ext cx="45720" cy="1060704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236208" y="4151376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Equity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236208" y="4572000"/>
            <a:ext cx="4251960" cy="2834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Policies and AI tools must actively reduce harm and improve outcomes for marginalized groups.</a:t>
            </a:r>
            <a:endParaRPr lang="en-US" sz="1080" dirty="0"/>
          </a:p>
        </p:txBody>
      </p:sp>
      <p:pic>
        <p:nvPicPr>
          <p:cNvPr id="24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6" name="Text 23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82880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6093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CARDIOVASCULAR HEALTH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863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community-based cardiovascular health framework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676656" y="1901952"/>
            <a:ext cx="65836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lever reinforces the others: screening helps only when people can access care, understand risks, and trust the system.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822960" y="2615184"/>
            <a:ext cx="2331720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22960" y="2615184"/>
            <a:ext cx="45720" cy="96012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51560" y="2816352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Access to care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051560" y="3236976"/>
            <a:ext cx="19202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Clinics, mobile units, telehealth, and flexible hours.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3611880" y="2615184"/>
            <a:ext cx="2331720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611880" y="2615184"/>
            <a:ext cx="45720" cy="96012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840480" y="2816352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Education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3840480" y="3236976"/>
            <a:ext cx="19202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Culturally responsive prevention and health literacy.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6400800" y="2615184"/>
            <a:ext cx="2331720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400800" y="2615184"/>
            <a:ext cx="45720" cy="96012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629400" y="2816352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Food access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629400" y="3236976"/>
            <a:ext cx="19202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Healthy food incentives, markets, and nutrition skills.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9189720" y="2615184"/>
            <a:ext cx="2331720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189720" y="2615184"/>
            <a:ext cx="45720" cy="96012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418320" y="2816352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Physical activity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9418320" y="3236976"/>
            <a:ext cx="19202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Safe parks, trails, programs, and workplace wellness.</a:t>
            </a:r>
            <a:endParaRPr lang="en-US" sz="1080" dirty="0"/>
          </a:p>
        </p:txBody>
      </p:sp>
      <p:sp>
        <p:nvSpPr>
          <p:cNvPr id="24" name="Shape 22"/>
          <p:cNvSpPr/>
          <p:nvPr/>
        </p:nvSpPr>
        <p:spPr>
          <a:xfrm>
            <a:off x="822960" y="3941064"/>
            <a:ext cx="2331720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22960" y="3941064"/>
            <a:ext cx="45720" cy="96012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051560" y="4142232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Social determinants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1051560" y="4562856"/>
            <a:ext cx="19202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Housing, jobs, transportation, environment, and policy.</a:t>
            </a:r>
            <a:endParaRPr lang="en-US" sz="1080" dirty="0"/>
          </a:p>
        </p:txBody>
      </p:sp>
      <p:sp>
        <p:nvSpPr>
          <p:cNvPr id="28" name="Shape 26"/>
          <p:cNvSpPr/>
          <p:nvPr/>
        </p:nvSpPr>
        <p:spPr>
          <a:xfrm>
            <a:off x="3611880" y="3941064"/>
            <a:ext cx="2331720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3611880" y="3941064"/>
            <a:ext cx="45720" cy="96012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3840480" y="4142232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Disease management</a:t>
            </a:r>
            <a:endParaRPr lang="en-US" sz="1450" dirty="0"/>
          </a:p>
        </p:txBody>
      </p:sp>
      <p:sp>
        <p:nvSpPr>
          <p:cNvPr id="31" name="Text 29"/>
          <p:cNvSpPr/>
          <p:nvPr/>
        </p:nvSpPr>
        <p:spPr>
          <a:xfrm>
            <a:off x="3840480" y="4562856"/>
            <a:ext cx="19202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Screening, navigation, medication support, and data.</a:t>
            </a:r>
            <a:endParaRPr lang="en-US" sz="1080" dirty="0"/>
          </a:p>
        </p:txBody>
      </p:sp>
      <p:sp>
        <p:nvSpPr>
          <p:cNvPr id="32" name="Shape 30"/>
          <p:cNvSpPr/>
          <p:nvPr/>
        </p:nvSpPr>
        <p:spPr>
          <a:xfrm>
            <a:off x="6400800" y="3941064"/>
            <a:ext cx="2331720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6400800" y="3941064"/>
            <a:ext cx="45720" cy="96012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6629400" y="4142232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Mental health</a:t>
            </a:r>
            <a:endParaRPr lang="en-US" sz="1450" dirty="0"/>
          </a:p>
        </p:txBody>
      </p:sp>
      <p:sp>
        <p:nvSpPr>
          <p:cNvPr id="35" name="Text 33"/>
          <p:cNvSpPr/>
          <p:nvPr/>
        </p:nvSpPr>
        <p:spPr>
          <a:xfrm>
            <a:off x="6629400" y="4562856"/>
            <a:ext cx="19202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Stress reduction, trauma response, and peer support.</a:t>
            </a:r>
            <a:endParaRPr lang="en-US" sz="1080" dirty="0"/>
          </a:p>
        </p:txBody>
      </p:sp>
      <p:sp>
        <p:nvSpPr>
          <p:cNvPr id="36" name="Shape 34"/>
          <p:cNvSpPr/>
          <p:nvPr/>
        </p:nvSpPr>
        <p:spPr>
          <a:xfrm>
            <a:off x="9189720" y="3941064"/>
            <a:ext cx="2331720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9189720" y="3941064"/>
            <a:ext cx="45720" cy="96012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9418320" y="4142232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Partnerships</a:t>
            </a:r>
            <a:endParaRPr lang="en-US" sz="1450" dirty="0"/>
          </a:p>
        </p:txBody>
      </p:sp>
      <p:sp>
        <p:nvSpPr>
          <p:cNvPr id="39" name="Text 37"/>
          <p:cNvSpPr/>
          <p:nvPr/>
        </p:nvSpPr>
        <p:spPr>
          <a:xfrm>
            <a:off x="9418320" y="4562856"/>
            <a:ext cx="1920240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Cross-sector policy, funding, research, and evaluation.</a:t>
            </a:r>
            <a:endParaRPr lang="en-US" sz="1080" dirty="0"/>
          </a:p>
        </p:txBody>
      </p:sp>
      <p:sp>
        <p:nvSpPr>
          <p:cNvPr id="40" name="Shape 38"/>
          <p:cNvSpPr/>
          <p:nvPr/>
        </p:nvSpPr>
        <p:spPr>
          <a:xfrm>
            <a:off x="2148840" y="5440680"/>
            <a:ext cx="7909560" cy="658368"/>
          </a:xfrm>
          <a:prstGeom prst="roundRect">
            <a:avLst>
              <a:gd name="adj" fmla="val 11111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2148840" y="5440680"/>
            <a:ext cx="45720" cy="658368"/>
          </a:xfrm>
          <a:prstGeom prst="rect">
            <a:avLst/>
          </a:prstGeom>
          <a:solidFill>
            <a:srgbClr val="D6B4FF"/>
          </a:solidFill>
          <a:ln w="12700">
            <a:solidFill>
              <a:srgbClr val="D6B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2377440" y="5641848"/>
            <a:ext cx="7452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Framework principle</a:t>
            </a:r>
            <a:endParaRPr lang="en-US" sz="1450" dirty="0"/>
          </a:p>
        </p:txBody>
      </p:sp>
      <p:sp>
        <p:nvSpPr>
          <p:cNvPr id="43" name="Text 41"/>
          <p:cNvSpPr/>
          <p:nvPr/>
        </p:nvSpPr>
        <p:spPr>
          <a:xfrm>
            <a:off x="2377440" y="6062472"/>
            <a:ext cx="749808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The strongest plan coordinates all eight levers so that prevention, access, trust, and equity improve together.</a:t>
            </a:r>
            <a:endParaRPr lang="en-US" sz="1080" dirty="0"/>
          </a:p>
        </p:txBody>
      </p:sp>
      <p:pic>
        <p:nvPicPr>
          <p:cNvPr id="44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45" name="Text 42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46" name="Text 43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05956" y="626364"/>
            <a:ext cx="4983480" cy="5504688"/>
          </a:xfrm>
          <a:prstGeom prst="roundRect">
            <a:avLst>
              <a:gd name="adj" fmla="val 1835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_wide_cinematic_photo_realistic_illustrative_sc_batch_2.png"/>
          <p:cNvPicPr>
            <a:picLocks noChangeAspect="1"/>
          </p:cNvPicPr>
          <p:nvPr/>
        </p:nvPicPr>
        <p:blipFill>
          <a:blip r:embed="rId3"/>
          <a:srcRect l="5000" t="2000" r="48183" b="6000"/>
          <a:stretch/>
        </p:blipFill>
        <p:spPr>
          <a:xfrm>
            <a:off x="6537960" y="658368"/>
            <a:ext cx="4919472" cy="54406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438912"/>
            <a:ext cx="109728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68096" y="489204"/>
            <a:ext cx="8778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STRATEGY 01</a:t>
            </a:r>
            <a:endParaRPr lang="en-US" sz="680" dirty="0"/>
          </a:p>
        </p:txBody>
      </p:sp>
      <p:sp>
        <p:nvSpPr>
          <p:cNvPr id="8" name="Text 5"/>
          <p:cNvSpPr/>
          <p:nvPr/>
        </p:nvSpPr>
        <p:spPr>
          <a:xfrm>
            <a:off x="658368" y="896112"/>
            <a:ext cx="5029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Access to healthcare</a:t>
            </a:r>
            <a:endParaRPr lang="en-US" sz="3100" dirty="0"/>
          </a:p>
        </p:txBody>
      </p:sp>
      <p:sp>
        <p:nvSpPr>
          <p:cNvPr id="9" name="Text 6"/>
          <p:cNvSpPr/>
          <p:nvPr/>
        </p:nvSpPr>
        <p:spPr>
          <a:xfrm>
            <a:off x="676656" y="1901952"/>
            <a:ext cx="46634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preventive care into the neighborhoods that need it most.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22960" y="2423160"/>
            <a:ext cx="5303520" cy="1920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Increase community-based clinics in underserved neighborhoods</a:t>
            </a: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Expand mobile screening for blood pressure, diabetes, cholesterol, and risk factors</a:t>
            </a: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Offer evening and weekend hours so care works around jobs and caregiving</a:t>
            </a: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Improve access to affordable insurance, preventive visits, and telehealth</a:t>
            </a:r>
            <a:endParaRPr lang="en-US" sz="1220" dirty="0"/>
          </a:p>
        </p:txBody>
      </p:sp>
      <p:sp>
        <p:nvSpPr>
          <p:cNvPr id="11" name="Shape 8"/>
          <p:cNvSpPr/>
          <p:nvPr/>
        </p:nvSpPr>
        <p:spPr>
          <a:xfrm>
            <a:off x="822960" y="4800600"/>
            <a:ext cx="1508760" cy="786384"/>
          </a:xfrm>
          <a:prstGeom prst="roundRect">
            <a:avLst>
              <a:gd name="adj" fmla="val 8140"/>
            </a:avLst>
          </a:prstGeom>
          <a:solidFill>
            <a:srgbClr val="1E1E27"/>
          </a:solidFill>
          <a:ln w="10160">
            <a:solidFill>
              <a:srgbClr val="7F00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32688" y="491032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155FF"/>
                </a:solidFill>
              </a:rPr>
              <a:t>01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941832" y="526694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D9D9E3"/>
                </a:solidFill>
              </a:rPr>
              <a:t>Care closer to home</a:t>
            </a:r>
            <a:endParaRPr lang="en-US" sz="780" dirty="0"/>
          </a:p>
        </p:txBody>
      </p:sp>
      <p:sp>
        <p:nvSpPr>
          <p:cNvPr id="14" name="Shape 11"/>
          <p:cNvSpPr/>
          <p:nvPr/>
        </p:nvSpPr>
        <p:spPr>
          <a:xfrm>
            <a:off x="2560320" y="4800600"/>
            <a:ext cx="1508760" cy="786384"/>
          </a:xfrm>
          <a:prstGeom prst="roundRect">
            <a:avLst>
              <a:gd name="adj" fmla="val 8140"/>
            </a:avLst>
          </a:prstGeom>
          <a:solidFill>
            <a:srgbClr val="1E1E27"/>
          </a:solidFill>
          <a:ln w="10160">
            <a:solidFill>
              <a:srgbClr val="7F00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2670048" y="491032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155FF"/>
                </a:solidFill>
              </a:rPr>
              <a:t>02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2679192" y="526694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D9D9E3"/>
                </a:solidFill>
              </a:rPr>
              <a:t>Flexible service hours</a:t>
            </a:r>
            <a:endParaRPr lang="en-US" sz="780" dirty="0"/>
          </a:p>
        </p:txBody>
      </p:sp>
      <p:sp>
        <p:nvSpPr>
          <p:cNvPr id="17" name="Shape 14"/>
          <p:cNvSpPr/>
          <p:nvPr/>
        </p:nvSpPr>
        <p:spPr>
          <a:xfrm>
            <a:off x="4297680" y="4800600"/>
            <a:ext cx="1508760" cy="786384"/>
          </a:xfrm>
          <a:prstGeom prst="roundRect">
            <a:avLst>
              <a:gd name="adj" fmla="val 8140"/>
            </a:avLst>
          </a:prstGeom>
          <a:solidFill>
            <a:srgbClr val="1E1E27"/>
          </a:solidFill>
          <a:ln w="10160">
            <a:solidFill>
              <a:srgbClr val="7F00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4407408" y="491032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155FF"/>
                </a:solidFill>
              </a:rPr>
              <a:t>03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4416552" y="5266944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D9D9E3"/>
                </a:solidFill>
              </a:rPr>
              <a:t>Preventive screening</a:t>
            </a:r>
            <a:endParaRPr lang="en-US" sz="780" dirty="0"/>
          </a:p>
        </p:txBody>
      </p:sp>
      <p:pic>
        <p:nvPicPr>
          <p:cNvPr id="20" name="Image 1" descr="/mnt/data/e4e_logo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2" name="Text 18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09728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8778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STRATEGY 02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6766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Community education and awareness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5610"/>
            <a:ext cx="64008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 messages work best when they are culturally responsive, practical, and delivered by trusted messengers.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68096" y="2395728"/>
            <a:ext cx="3566160" cy="1243584"/>
          </a:xfrm>
          <a:prstGeom prst="roundRect">
            <a:avLst>
              <a:gd name="adj" fmla="val 5882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68096" y="2395728"/>
            <a:ext cx="45720" cy="1243584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96696" y="259689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What to teach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96696" y="3017520"/>
            <a:ext cx="3154680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Prevention, nutrition, movement, stress, medication adherence, warning signs, and how to navigate care.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4553712" y="2395728"/>
            <a:ext cx="3566160" cy="1243584"/>
          </a:xfrm>
          <a:prstGeom prst="roundRect">
            <a:avLst>
              <a:gd name="adj" fmla="val 5882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553712" y="2395728"/>
            <a:ext cx="45720" cy="1243584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82312" y="259689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Where to teach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782312" y="3017520"/>
            <a:ext cx="3154680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Schools, faith-based organizations, community centers, workplaces, and neighborhood events.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8339328" y="2395728"/>
            <a:ext cx="3154680" cy="1243584"/>
          </a:xfrm>
          <a:prstGeom prst="roundRect">
            <a:avLst>
              <a:gd name="adj" fmla="val 5882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339328" y="2395728"/>
            <a:ext cx="45720" cy="1243584"/>
          </a:xfrm>
          <a:prstGeom prst="rect">
            <a:avLst/>
          </a:prstGeom>
          <a:solidFill>
            <a:srgbClr val="D6B4FF"/>
          </a:solidFill>
          <a:ln w="12700">
            <a:solidFill>
              <a:srgbClr val="D6B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567928" y="2596896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Who leads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567928" y="3017520"/>
            <a:ext cx="2743200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Community health workers, peer educators, local leaders, clinicians, and multilingual facilitators.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1051560" y="4809744"/>
            <a:ext cx="9966960" cy="0"/>
          </a:xfrm>
          <a:prstGeom prst="line">
            <a:avLst/>
          </a:prstGeom>
          <a:noFill/>
          <a:ln w="15240">
            <a:solidFill>
              <a:srgbClr val="7F00F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05256" y="4663440"/>
            <a:ext cx="292608" cy="292608"/>
          </a:xfrm>
          <a:prstGeom prst="ellipse">
            <a:avLst/>
          </a:prstGeom>
          <a:solidFill>
            <a:srgbClr val="7F00FF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64692" y="473659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1</a:t>
            </a:r>
            <a:endParaRPr lang="en-US" sz="650" dirty="0"/>
          </a:p>
        </p:txBody>
      </p:sp>
      <p:sp>
        <p:nvSpPr>
          <p:cNvPr id="23" name="Text 21"/>
          <p:cNvSpPr/>
          <p:nvPr/>
        </p:nvSpPr>
        <p:spPr>
          <a:xfrm>
            <a:off x="457200" y="510235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Listen first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3396996" y="466344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456432" y="473659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2</a:t>
            </a:r>
            <a:endParaRPr lang="en-US" sz="650" dirty="0"/>
          </a:p>
        </p:txBody>
      </p:sp>
      <p:sp>
        <p:nvSpPr>
          <p:cNvPr id="26" name="Text 24"/>
          <p:cNvSpPr/>
          <p:nvPr/>
        </p:nvSpPr>
        <p:spPr>
          <a:xfrm>
            <a:off x="2948940" y="510235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Translate clearly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5888736" y="466344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948172" y="473659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3</a:t>
            </a:r>
            <a:endParaRPr lang="en-US" sz="650" dirty="0"/>
          </a:p>
        </p:txBody>
      </p:sp>
      <p:sp>
        <p:nvSpPr>
          <p:cNvPr id="29" name="Text 27"/>
          <p:cNvSpPr/>
          <p:nvPr/>
        </p:nvSpPr>
        <p:spPr>
          <a:xfrm>
            <a:off x="5440680" y="510235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Teach by doing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8380476" y="466344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439912" y="473659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4</a:t>
            </a:r>
            <a:endParaRPr lang="en-US" sz="650" dirty="0"/>
          </a:p>
        </p:txBody>
      </p:sp>
      <p:sp>
        <p:nvSpPr>
          <p:cNvPr id="32" name="Text 30"/>
          <p:cNvSpPr/>
          <p:nvPr/>
        </p:nvSpPr>
        <p:spPr>
          <a:xfrm>
            <a:off x="7932420" y="510235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Reinforce often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10872216" y="466344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0931652" y="473659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5</a:t>
            </a:r>
            <a:endParaRPr lang="en-US" sz="650" dirty="0"/>
          </a:p>
        </p:txBody>
      </p:sp>
      <p:sp>
        <p:nvSpPr>
          <p:cNvPr id="35" name="Text 33"/>
          <p:cNvSpPr/>
          <p:nvPr/>
        </p:nvSpPr>
        <p:spPr>
          <a:xfrm>
            <a:off x="10424160" y="510235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Track change</a:t>
            </a:r>
            <a:endParaRPr lang="en-US" sz="850" dirty="0"/>
          </a:p>
        </p:txBody>
      </p:sp>
      <p:pic>
        <p:nvPicPr>
          <p:cNvPr id="36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37" name="Text 34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38" name="Text 35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89788" y="955548"/>
            <a:ext cx="5276088" cy="5001768"/>
          </a:xfrm>
          <a:prstGeom prst="roundRect">
            <a:avLst>
              <a:gd name="adj" fmla="val 1828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_detailed_cinematic_urban_night_dusk_street_scen_batch_3.png"/>
          <p:cNvPicPr>
            <a:picLocks noChangeAspect="1"/>
          </p:cNvPicPr>
          <p:nvPr/>
        </p:nvPicPr>
        <p:blipFill>
          <a:blip r:embed="rId3"/>
          <a:srcRect l="2000" t="6000" r="49287" b="12000"/>
          <a:stretch/>
        </p:blipFill>
        <p:spPr>
          <a:xfrm>
            <a:off x="621792" y="987552"/>
            <a:ext cx="5212080" cy="49377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0" y="438912"/>
            <a:ext cx="109728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510528" y="489204"/>
            <a:ext cx="8778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STRATEGY 03</a:t>
            </a:r>
            <a:endParaRPr lang="en-US" sz="680" dirty="0"/>
          </a:p>
        </p:txBody>
      </p:sp>
      <p:sp>
        <p:nvSpPr>
          <p:cNvPr id="8" name="Text 5"/>
          <p:cNvSpPr/>
          <p:nvPr/>
        </p:nvSpPr>
        <p:spPr>
          <a:xfrm>
            <a:off x="6400800" y="896112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Nutrition and healthy</a:t>
            </a:r>
            <a:endParaRPr lang="en-US" sz="2900" dirty="0"/>
          </a:p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food access</a:t>
            </a:r>
            <a:endParaRPr lang="en-US" sz="2900" dirty="0"/>
          </a:p>
        </p:txBody>
      </p:sp>
      <p:sp>
        <p:nvSpPr>
          <p:cNvPr id="9" name="Text 6"/>
          <p:cNvSpPr/>
          <p:nvPr/>
        </p:nvSpPr>
        <p:spPr>
          <a:xfrm>
            <a:off x="6400800" y="1664208"/>
            <a:ext cx="4663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</a:rPr>
              <a:t>Food environments shape cardiovascular risk every day.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446520" y="2395728"/>
            <a:ext cx="4937760" cy="2240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Support grocery stores and farmers markets in food deserts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healthy food incentives to make better choices more affordable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Partner with restaurants and corner stores on healthier default options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Offer practical cooking and nutrition classes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Reduce high-sodium and highly processed foods where possible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446520" y="5056632"/>
            <a:ext cx="1280160" cy="329184"/>
          </a:xfrm>
          <a:prstGeom prst="roundRect">
            <a:avLst>
              <a:gd name="adj" fmla="val 47222"/>
            </a:avLst>
          </a:prstGeom>
          <a:solidFill>
            <a:srgbClr val="7F00FF">
              <a:alpha val="88000"/>
            </a:srgbClr>
          </a:solidFill>
          <a:ln w="8890">
            <a:solidFill>
              <a:srgbClr val="7F00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556248" y="5134356"/>
            <a:ext cx="10607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</a:rPr>
              <a:t>availability</a:t>
            </a:r>
            <a:endParaRPr lang="en-US" sz="780" dirty="0"/>
          </a:p>
        </p:txBody>
      </p:sp>
      <p:sp>
        <p:nvSpPr>
          <p:cNvPr id="13" name="Shape 10"/>
          <p:cNvSpPr/>
          <p:nvPr/>
        </p:nvSpPr>
        <p:spPr>
          <a:xfrm>
            <a:off x="7882128" y="5056632"/>
            <a:ext cx="1280160" cy="329184"/>
          </a:xfrm>
          <a:prstGeom prst="roundRect">
            <a:avLst>
              <a:gd name="adj" fmla="val 47222"/>
            </a:avLst>
          </a:prstGeom>
          <a:solidFill>
            <a:srgbClr val="B155FF">
              <a:alpha val="88000"/>
            </a:srgbClr>
          </a:solidFill>
          <a:ln w="8890">
            <a:solidFill>
              <a:srgbClr val="B155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991856" y="5134356"/>
            <a:ext cx="10607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</a:rPr>
              <a:t>affordability</a:t>
            </a:r>
            <a:endParaRPr lang="en-US" sz="780" dirty="0"/>
          </a:p>
        </p:txBody>
      </p:sp>
      <p:sp>
        <p:nvSpPr>
          <p:cNvPr id="15" name="Shape 12"/>
          <p:cNvSpPr/>
          <p:nvPr/>
        </p:nvSpPr>
        <p:spPr>
          <a:xfrm>
            <a:off x="9308592" y="5056632"/>
            <a:ext cx="914400" cy="329184"/>
          </a:xfrm>
          <a:prstGeom prst="roundRect">
            <a:avLst>
              <a:gd name="adj" fmla="val 47222"/>
            </a:avLst>
          </a:prstGeom>
          <a:solidFill>
            <a:srgbClr val="D6B4FF">
              <a:alpha val="88000"/>
            </a:srgbClr>
          </a:solidFill>
          <a:ln w="8890">
            <a:solidFill>
              <a:srgbClr val="D6B4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9418320" y="5134356"/>
            <a:ext cx="69494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</a:rPr>
              <a:t>skills</a:t>
            </a:r>
            <a:endParaRPr lang="en-US" sz="780" dirty="0"/>
          </a:p>
        </p:txBody>
      </p:sp>
      <p:sp>
        <p:nvSpPr>
          <p:cNvPr id="17" name="Shape 14"/>
          <p:cNvSpPr/>
          <p:nvPr/>
        </p:nvSpPr>
        <p:spPr>
          <a:xfrm>
            <a:off x="10378440" y="5056632"/>
            <a:ext cx="1325880" cy="329184"/>
          </a:xfrm>
          <a:prstGeom prst="roundRect">
            <a:avLst>
              <a:gd name="adj" fmla="val 47222"/>
            </a:avLst>
          </a:prstGeom>
          <a:solidFill>
            <a:srgbClr val="7F00FF">
              <a:alpha val="88000"/>
            </a:srgbClr>
          </a:solidFill>
          <a:ln w="8890">
            <a:solidFill>
              <a:srgbClr val="7F00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10488168" y="5134356"/>
            <a:ext cx="110642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</a:rPr>
              <a:t>lower sodium</a:t>
            </a:r>
            <a:endParaRPr lang="en-US" sz="780" dirty="0"/>
          </a:p>
        </p:txBody>
      </p:sp>
      <p:pic>
        <p:nvPicPr>
          <p:cNvPr id="19" name="Image 1" descr="/mnt/data/e4e_logo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1" name="Text 17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231636" y="745236"/>
            <a:ext cx="5230368" cy="5276088"/>
          </a:xfrm>
          <a:prstGeom prst="roundRect">
            <a:avLst>
              <a:gd name="adj" fmla="val 1748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_wide_cinematic_city_park_path_scene_at_dusk_or_batch_4.png"/>
          <p:cNvPicPr>
            <a:picLocks noChangeAspect="1"/>
          </p:cNvPicPr>
          <p:nvPr/>
        </p:nvPicPr>
        <p:blipFill>
          <a:blip r:embed="rId3"/>
          <a:srcRect l="5000" r="42003" b="5000"/>
          <a:stretch/>
        </p:blipFill>
        <p:spPr>
          <a:xfrm>
            <a:off x="6263640" y="777240"/>
            <a:ext cx="5166360" cy="52120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438912"/>
            <a:ext cx="109728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68096" y="489204"/>
            <a:ext cx="8778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STRATEGY 04</a:t>
            </a:r>
            <a:endParaRPr lang="en-US" sz="680" dirty="0"/>
          </a:p>
        </p:txBody>
      </p:sp>
      <p:sp>
        <p:nvSpPr>
          <p:cNvPr id="8" name="Text 5"/>
          <p:cNvSpPr/>
          <p:nvPr/>
        </p:nvSpPr>
        <p:spPr>
          <a:xfrm>
            <a:off x="658368" y="896112"/>
            <a:ext cx="5303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Physical activity promotion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676656" y="1905610"/>
            <a:ext cx="51206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neighborhoods where movement is safe, social, and easy to choose.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786384" y="2423160"/>
            <a:ext cx="4892040" cy="786384"/>
          </a:xfrm>
          <a:prstGeom prst="roundRect">
            <a:avLst>
              <a:gd name="adj" fmla="val 9302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786384" y="2423160"/>
            <a:ext cx="45720" cy="786384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014984" y="2624328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Places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1014984" y="3044952"/>
            <a:ext cx="4480560" cy="91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Parks, recreation centers, trails, sidewalks, and safe public spaces.</a:t>
            </a:r>
            <a:endParaRPr lang="en-US" sz="1080" dirty="0"/>
          </a:p>
        </p:txBody>
      </p:sp>
      <p:sp>
        <p:nvSpPr>
          <p:cNvPr id="14" name="Shape 11"/>
          <p:cNvSpPr/>
          <p:nvPr/>
        </p:nvSpPr>
        <p:spPr>
          <a:xfrm>
            <a:off x="786384" y="3429000"/>
            <a:ext cx="4892040" cy="786384"/>
          </a:xfrm>
          <a:prstGeom prst="roundRect">
            <a:avLst>
              <a:gd name="adj" fmla="val 9302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786384" y="3429000"/>
            <a:ext cx="45720" cy="786384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1014984" y="3630168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Programs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1014984" y="4050792"/>
            <a:ext cx="4480560" cy="91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Free or low-cost fitness classes, sports, walking groups, and workplace wellness.</a:t>
            </a:r>
            <a:endParaRPr lang="en-US" sz="1080" dirty="0"/>
          </a:p>
        </p:txBody>
      </p:sp>
      <p:sp>
        <p:nvSpPr>
          <p:cNvPr id="18" name="Shape 15"/>
          <p:cNvSpPr/>
          <p:nvPr/>
        </p:nvSpPr>
        <p:spPr>
          <a:xfrm>
            <a:off x="786384" y="4434840"/>
            <a:ext cx="4892040" cy="786384"/>
          </a:xfrm>
          <a:prstGeom prst="roundRect">
            <a:avLst>
              <a:gd name="adj" fmla="val 9302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786384" y="4434840"/>
            <a:ext cx="45720" cy="786384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1014984" y="4636008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Protection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1014984" y="5056632"/>
            <a:ext cx="4480560" cy="91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Lighting, traffic safety, neighborhood safety, and maintenance.</a:t>
            </a:r>
            <a:endParaRPr lang="en-US" sz="1080" dirty="0"/>
          </a:p>
        </p:txBody>
      </p:sp>
      <p:pic>
        <p:nvPicPr>
          <p:cNvPr id="22" name="Image 1" descr="/mnt/data/e4e_logo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4" name="Text 20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09728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8778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STRATEGY 05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955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Addressing social determinants of health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676656" y="1901952"/>
            <a:ext cx="71323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Cardiovascular outcomes are shaped by the conditions people live, work, commute, and breathe in.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822960" y="2487168"/>
            <a:ext cx="315468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22960" y="2487168"/>
            <a:ext cx="45720" cy="91440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51560" y="2688336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Housing stability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051560" y="3108960"/>
            <a:ext cx="274320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Reduce instability and homelessness as health risks.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4590288" y="2487168"/>
            <a:ext cx="315468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590288" y="2487168"/>
            <a:ext cx="45720" cy="91440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18888" y="2688336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Workforce development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818888" y="3108960"/>
            <a:ext cx="274320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Support income, stability, and opportunity.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8357616" y="2487168"/>
            <a:ext cx="315468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357616" y="2487168"/>
            <a:ext cx="45720" cy="91440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586216" y="2688336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Transportation access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586216" y="3108960"/>
            <a:ext cx="274320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Make appointments and healthy food reachable.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1143000" y="4041648"/>
            <a:ext cx="434340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1143000" y="4041648"/>
            <a:ext cx="45720" cy="91440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371600" y="4242816"/>
            <a:ext cx="3886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Environmental risks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1371600" y="4663440"/>
            <a:ext cx="393192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Reduce exposure to pollution, heat, and unsafe environments.</a:t>
            </a:r>
            <a:endParaRPr lang="en-US" sz="1080" dirty="0"/>
          </a:p>
        </p:txBody>
      </p:sp>
      <p:sp>
        <p:nvSpPr>
          <p:cNvPr id="24" name="Shape 22"/>
          <p:cNvSpPr/>
          <p:nvPr/>
        </p:nvSpPr>
        <p:spPr>
          <a:xfrm>
            <a:off x="6263640" y="4041648"/>
            <a:ext cx="434340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263640" y="4041648"/>
            <a:ext cx="45720" cy="91440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492240" y="4242816"/>
            <a:ext cx="3886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Health equity policy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6492240" y="4663440"/>
            <a:ext cx="393192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Shift systems so opportunity is not ZIP-code dependent.</a:t>
            </a:r>
            <a:endParaRPr lang="en-US" sz="1080" dirty="0"/>
          </a:p>
        </p:txBody>
      </p:sp>
      <p:pic>
        <p:nvPicPr>
          <p:cNvPr id="28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30" name="Text 27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09728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8778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STRATEGY 06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4066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Chronic disease management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3781"/>
            <a:ext cx="69494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 from episodic care to proactive, coordinated management for high-risk residents.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914400" y="2798064"/>
            <a:ext cx="10241280" cy="0"/>
          </a:xfrm>
          <a:prstGeom prst="line">
            <a:avLst/>
          </a:prstGeom>
          <a:noFill/>
          <a:ln w="15240">
            <a:solidFill>
              <a:srgbClr val="7F00F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768096" y="2651760"/>
            <a:ext cx="292608" cy="292608"/>
          </a:xfrm>
          <a:prstGeom prst="ellipse">
            <a:avLst/>
          </a:prstGeom>
          <a:solidFill>
            <a:srgbClr val="7F00FF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7532" y="272491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1</a:t>
            </a:r>
            <a:endParaRPr lang="en-US" sz="650" dirty="0"/>
          </a:p>
        </p:txBody>
      </p:sp>
      <p:sp>
        <p:nvSpPr>
          <p:cNvPr id="11" name="Text 9"/>
          <p:cNvSpPr/>
          <p:nvPr/>
        </p:nvSpPr>
        <p:spPr>
          <a:xfrm>
            <a:off x="320040" y="309067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Routine screenings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2816352" y="265176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875788" y="272491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2</a:t>
            </a:r>
            <a:endParaRPr lang="en-US" sz="650" dirty="0"/>
          </a:p>
        </p:txBody>
      </p:sp>
      <p:sp>
        <p:nvSpPr>
          <p:cNvPr id="14" name="Text 12"/>
          <p:cNvSpPr/>
          <p:nvPr/>
        </p:nvSpPr>
        <p:spPr>
          <a:xfrm>
            <a:off x="2368296" y="309067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Risk stratification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4864608" y="265176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924044" y="272491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3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4416552" y="309067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Care coordination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6912864" y="265176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972300" y="272491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4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6464808" y="309067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Patient navigation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8961120" y="265176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020556" y="272491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5</a:t>
            </a:r>
            <a:endParaRPr lang="en-US" sz="650" dirty="0"/>
          </a:p>
        </p:txBody>
      </p:sp>
      <p:sp>
        <p:nvSpPr>
          <p:cNvPr id="23" name="Text 21"/>
          <p:cNvSpPr/>
          <p:nvPr/>
        </p:nvSpPr>
        <p:spPr>
          <a:xfrm>
            <a:off x="8513064" y="309067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Medication support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11009376" y="265176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1068812" y="272491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6</a:t>
            </a:r>
            <a:endParaRPr lang="en-US" sz="650" dirty="0"/>
          </a:p>
        </p:txBody>
      </p:sp>
      <p:sp>
        <p:nvSpPr>
          <p:cNvPr id="26" name="Text 24"/>
          <p:cNvSpPr/>
          <p:nvPr/>
        </p:nvSpPr>
        <p:spPr>
          <a:xfrm>
            <a:off x="10561320" y="309067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Data-informed follow-up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914400" y="4297680"/>
            <a:ext cx="5029200" cy="1115568"/>
          </a:xfrm>
          <a:prstGeom prst="roundRect">
            <a:avLst>
              <a:gd name="adj" fmla="val 6557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914400" y="4297680"/>
            <a:ext cx="45720" cy="1115568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143000" y="449884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Practitioner focus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1143000" y="4919472"/>
            <a:ext cx="4617720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Use screening and data analytics to identify high-risk populations, then wrap support around patients before conditions escalate.</a:t>
            </a:r>
            <a:endParaRPr lang="en-US" sz="1080" dirty="0"/>
          </a:p>
        </p:txBody>
      </p:sp>
      <p:sp>
        <p:nvSpPr>
          <p:cNvPr id="31" name="Shape 29"/>
          <p:cNvSpPr/>
          <p:nvPr/>
        </p:nvSpPr>
        <p:spPr>
          <a:xfrm>
            <a:off x="6245352" y="4297680"/>
            <a:ext cx="5029200" cy="1115568"/>
          </a:xfrm>
          <a:prstGeom prst="roundRect">
            <a:avLst>
              <a:gd name="adj" fmla="val 6557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245352" y="4297680"/>
            <a:ext cx="45720" cy="1115568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473952" y="449884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Patient experience</a:t>
            </a:r>
            <a:endParaRPr lang="en-US" sz="1450" dirty="0"/>
          </a:p>
        </p:txBody>
      </p:sp>
      <p:sp>
        <p:nvSpPr>
          <p:cNvPr id="34" name="Text 32"/>
          <p:cNvSpPr/>
          <p:nvPr/>
        </p:nvSpPr>
        <p:spPr>
          <a:xfrm>
            <a:off x="6473952" y="4919472"/>
            <a:ext cx="4617720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Make the next step clear: who calls them, where they go, how they get medication, and what support continues after the visit.</a:t>
            </a:r>
            <a:endParaRPr lang="en-US" sz="1080" dirty="0"/>
          </a:p>
        </p:txBody>
      </p:sp>
      <p:pic>
        <p:nvPicPr>
          <p:cNvPr id="35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36" name="Text 33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37" name="Text 34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09728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8778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STRATEGY 07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863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Mental health and stress reduction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1952"/>
            <a:ext cx="66751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Stress, trauma, and violence are cardiovascular health issues - not separate concerns.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1920240" y="2651760"/>
            <a:ext cx="2103120" cy="2103120"/>
          </a:xfrm>
          <a:prstGeom prst="ellipse">
            <a:avLst/>
          </a:prstGeom>
          <a:solidFill>
            <a:srgbClr val="7F00FF">
              <a:alpha val="94000"/>
            </a:srgbClr>
          </a:solidFill>
          <a:ln w="15240">
            <a:solidFill>
              <a:srgbClr val="B155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414016" y="324612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Stress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reduction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0" y="2395728"/>
            <a:ext cx="2423160" cy="713232"/>
          </a:xfrm>
          <a:prstGeom prst="roundRect">
            <a:avLst>
              <a:gd name="adj" fmla="val 10256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486400" y="2395728"/>
            <a:ext cx="45720" cy="71323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715000" y="2596896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Primary care integration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5715000" y="3017520"/>
            <a:ext cx="201168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Embed mental health into everyday care.</a:t>
            </a:r>
            <a:endParaRPr lang="en-US" sz="1080" dirty="0"/>
          </a:p>
        </p:txBody>
      </p:sp>
      <p:sp>
        <p:nvSpPr>
          <p:cNvPr id="14" name="Shape 12"/>
          <p:cNvSpPr/>
          <p:nvPr/>
        </p:nvSpPr>
        <p:spPr>
          <a:xfrm>
            <a:off x="8138160" y="2395728"/>
            <a:ext cx="2423160" cy="713232"/>
          </a:xfrm>
          <a:prstGeom prst="roundRect">
            <a:avLst>
              <a:gd name="adj" fmla="val 10256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138160" y="2395728"/>
            <a:ext cx="45720" cy="713232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366760" y="2596896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Counseling resources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8366760" y="3017520"/>
            <a:ext cx="201168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Make support visible and easy to access.</a:t>
            </a:r>
            <a:endParaRPr lang="en-US" sz="1080" dirty="0"/>
          </a:p>
        </p:txBody>
      </p:sp>
      <p:sp>
        <p:nvSpPr>
          <p:cNvPr id="18" name="Shape 16"/>
          <p:cNvSpPr/>
          <p:nvPr/>
        </p:nvSpPr>
        <p:spPr>
          <a:xfrm>
            <a:off x="5486400" y="3767328"/>
            <a:ext cx="2423160" cy="713232"/>
          </a:xfrm>
          <a:prstGeom prst="roundRect">
            <a:avLst>
              <a:gd name="adj" fmla="val 10256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486400" y="3767328"/>
            <a:ext cx="45720" cy="71323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715000" y="3968496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Wellness programs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5715000" y="4389120"/>
            <a:ext cx="201168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Teach practical tools for stress management.</a:t>
            </a:r>
            <a:endParaRPr lang="en-US" sz="1080" dirty="0"/>
          </a:p>
        </p:txBody>
      </p:sp>
      <p:sp>
        <p:nvSpPr>
          <p:cNvPr id="22" name="Shape 20"/>
          <p:cNvSpPr/>
          <p:nvPr/>
        </p:nvSpPr>
        <p:spPr>
          <a:xfrm>
            <a:off x="8138160" y="3767328"/>
            <a:ext cx="2423160" cy="713232"/>
          </a:xfrm>
          <a:prstGeom prst="roundRect">
            <a:avLst>
              <a:gd name="adj" fmla="val 10256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138160" y="3767328"/>
            <a:ext cx="45720" cy="713232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366760" y="3968496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Peer-led support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8366760" y="4389120"/>
            <a:ext cx="201168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Normalize support through trusted peers.</a:t>
            </a:r>
            <a:endParaRPr lang="en-US" sz="1080" dirty="0"/>
          </a:p>
        </p:txBody>
      </p:sp>
      <p:sp>
        <p:nvSpPr>
          <p:cNvPr id="26" name="Shape 24"/>
          <p:cNvSpPr/>
          <p:nvPr/>
        </p:nvSpPr>
        <p:spPr>
          <a:xfrm>
            <a:off x="6812280" y="5047488"/>
            <a:ext cx="2423160" cy="713232"/>
          </a:xfrm>
          <a:prstGeom prst="roundRect">
            <a:avLst>
              <a:gd name="adj" fmla="val 10256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812280" y="5047488"/>
            <a:ext cx="45720" cy="71323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7040880" y="5248656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Violence + trauma response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7040880" y="5669280"/>
            <a:ext cx="201168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Address conditions that drive chronic stress.</a:t>
            </a:r>
            <a:endParaRPr lang="en-US" sz="1080" dirty="0"/>
          </a:p>
        </p:txBody>
      </p:sp>
      <p:pic>
        <p:nvPicPr>
          <p:cNvPr id="30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32" name="Text 29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09728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87782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STRATEGY 08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680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Partnerships and policy initiatives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5610"/>
            <a:ext cx="65836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single organization can shift cardiovascular outcomes alone.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868680" y="2423160"/>
            <a:ext cx="2331720" cy="612648"/>
          </a:xfrm>
          <a:prstGeom prst="roundRect">
            <a:avLst>
              <a:gd name="adj" fmla="val 11940"/>
            </a:avLst>
          </a:prstGeom>
          <a:solidFill>
            <a:srgbClr val="1E1E27"/>
          </a:solidFill>
          <a:ln w="10160">
            <a:solidFill>
              <a:srgbClr val="7F00F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05840" y="2624328"/>
            <a:ext cx="2057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Clinics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657600" y="2423160"/>
            <a:ext cx="2331720" cy="612648"/>
          </a:xfrm>
          <a:prstGeom prst="roundRect">
            <a:avLst>
              <a:gd name="adj" fmla="val 11940"/>
            </a:avLst>
          </a:prstGeom>
          <a:solidFill>
            <a:srgbClr val="1E1E27"/>
          </a:solidFill>
          <a:ln w="10160">
            <a:solidFill>
              <a:srgbClr val="7F00F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794760" y="2624328"/>
            <a:ext cx="2057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Schools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446520" y="2423160"/>
            <a:ext cx="2331720" cy="612648"/>
          </a:xfrm>
          <a:prstGeom prst="roundRect">
            <a:avLst>
              <a:gd name="adj" fmla="val 11940"/>
            </a:avLst>
          </a:prstGeom>
          <a:solidFill>
            <a:srgbClr val="1E1E27"/>
          </a:solidFill>
          <a:ln w="10160">
            <a:solidFill>
              <a:srgbClr val="7F00F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583680" y="2624328"/>
            <a:ext cx="2057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Faith groups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9235440" y="2423160"/>
            <a:ext cx="2331720" cy="612648"/>
          </a:xfrm>
          <a:prstGeom prst="roundRect">
            <a:avLst>
              <a:gd name="adj" fmla="val 11940"/>
            </a:avLst>
          </a:prstGeom>
          <a:solidFill>
            <a:srgbClr val="1E1E27"/>
          </a:solidFill>
          <a:ln w="10160">
            <a:solidFill>
              <a:srgbClr val="7F00F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372600" y="2624328"/>
            <a:ext cx="2057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Employers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868680" y="3566160"/>
            <a:ext cx="2331720" cy="612648"/>
          </a:xfrm>
          <a:prstGeom prst="roundRect">
            <a:avLst>
              <a:gd name="adj" fmla="val 11940"/>
            </a:avLst>
          </a:prstGeom>
          <a:solidFill>
            <a:srgbClr val="1E1E27"/>
          </a:solidFill>
          <a:ln w="10160">
            <a:solidFill>
              <a:srgbClr val="7F00F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05840" y="3767328"/>
            <a:ext cx="2057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Parks + city agencies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657600" y="3566160"/>
            <a:ext cx="2331720" cy="612648"/>
          </a:xfrm>
          <a:prstGeom prst="roundRect">
            <a:avLst>
              <a:gd name="adj" fmla="val 11940"/>
            </a:avLst>
          </a:prstGeom>
          <a:solidFill>
            <a:srgbClr val="1E1E27"/>
          </a:solidFill>
          <a:ln w="10160">
            <a:solidFill>
              <a:srgbClr val="7F00F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794760" y="3767328"/>
            <a:ext cx="2057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Grocers + restaurants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446520" y="3566160"/>
            <a:ext cx="2331720" cy="612648"/>
          </a:xfrm>
          <a:prstGeom prst="roundRect">
            <a:avLst>
              <a:gd name="adj" fmla="val 11940"/>
            </a:avLst>
          </a:prstGeom>
          <a:solidFill>
            <a:srgbClr val="1E1E27"/>
          </a:solidFill>
          <a:ln w="10160">
            <a:solidFill>
              <a:srgbClr val="7F00F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583680" y="3767328"/>
            <a:ext cx="2057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Researchers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9235440" y="3566160"/>
            <a:ext cx="2331720" cy="612648"/>
          </a:xfrm>
          <a:prstGeom prst="roundRect">
            <a:avLst>
              <a:gd name="adj" fmla="val 11940"/>
            </a:avLst>
          </a:prstGeom>
          <a:solidFill>
            <a:srgbClr val="1E1E27"/>
          </a:solidFill>
          <a:ln w="10160">
            <a:solidFill>
              <a:srgbClr val="7F00FF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372600" y="3767328"/>
            <a:ext cx="2057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Community leaders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1143000" y="4892040"/>
            <a:ext cx="978408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143000" y="4892040"/>
            <a:ext cx="45720" cy="91440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371600" y="5093208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Policy moves that matter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1371600" y="5513832"/>
            <a:ext cx="937260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Healthy neighborhood policies, prevention funding, community-based research, outcome measurement, and regular evaluation.</a:t>
            </a:r>
            <a:endParaRPr lang="en-US" sz="1080" dirty="0"/>
          </a:p>
        </p:txBody>
      </p:sp>
      <p:pic>
        <p:nvPicPr>
          <p:cNvPr id="28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30" name="Text 27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41732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197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EXPECTED OUTCOMES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040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Expected cardiovascular outcomes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5610"/>
            <a:ext cx="61264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goal is measurable improvement in risk, access, engagement, and quality of life.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960120" y="2843784"/>
            <a:ext cx="9692640" cy="73152"/>
          </a:xfrm>
          <a:prstGeom prst="rect">
            <a:avLst/>
          </a:prstGeom>
          <a:solidFill>
            <a:srgbClr val="1E1E27"/>
          </a:solidFill>
          <a:ln w="12700">
            <a:solidFill>
              <a:srgbClr val="1E1E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60120" y="2843784"/>
            <a:ext cx="2011680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60120" y="260604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Lower burden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29000" y="2606040"/>
            <a:ext cx="7223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D9D9E3"/>
                </a:solidFill>
              </a:rPr>
              <a:t>Reduced hypertension, heart disease, stroke, and obesity.</a:t>
            </a:r>
            <a:endParaRPr lang="en-US" sz="930" dirty="0"/>
          </a:p>
        </p:txBody>
      </p:sp>
      <p:sp>
        <p:nvSpPr>
          <p:cNvPr id="12" name="Shape 10"/>
          <p:cNvSpPr/>
          <p:nvPr/>
        </p:nvSpPr>
        <p:spPr>
          <a:xfrm>
            <a:off x="960120" y="3438144"/>
            <a:ext cx="9692640" cy="73152"/>
          </a:xfrm>
          <a:prstGeom prst="rect">
            <a:avLst/>
          </a:prstGeom>
          <a:solidFill>
            <a:srgbClr val="1E1E27"/>
          </a:solidFill>
          <a:ln w="12700">
            <a:solidFill>
              <a:srgbClr val="1E1E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60120" y="3438144"/>
            <a:ext cx="3474720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60120" y="320040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More prevention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429000" y="3200400"/>
            <a:ext cx="7223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D9D9E3"/>
                </a:solidFill>
              </a:rPr>
              <a:t>Increased access to preventive care and early screening.</a:t>
            </a:r>
            <a:endParaRPr lang="en-US" sz="930" dirty="0"/>
          </a:p>
        </p:txBody>
      </p:sp>
      <p:sp>
        <p:nvSpPr>
          <p:cNvPr id="16" name="Shape 14"/>
          <p:cNvSpPr/>
          <p:nvPr/>
        </p:nvSpPr>
        <p:spPr>
          <a:xfrm>
            <a:off x="960120" y="4032504"/>
            <a:ext cx="9692640" cy="73152"/>
          </a:xfrm>
          <a:prstGeom prst="rect">
            <a:avLst/>
          </a:prstGeom>
          <a:solidFill>
            <a:srgbClr val="1E1E27"/>
          </a:solidFill>
          <a:ln w="12700">
            <a:solidFill>
              <a:srgbClr val="1E1E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60120" y="4032504"/>
            <a:ext cx="4937760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60120" y="379476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Better self-management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29000" y="3794760"/>
            <a:ext cx="7223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D9D9E3"/>
                </a:solidFill>
              </a:rPr>
              <a:t>Improved health literacy, confidence, and follow-through.</a:t>
            </a:r>
            <a:endParaRPr lang="en-US" sz="930" dirty="0"/>
          </a:p>
        </p:txBody>
      </p:sp>
      <p:sp>
        <p:nvSpPr>
          <p:cNvPr id="20" name="Shape 18"/>
          <p:cNvSpPr/>
          <p:nvPr/>
        </p:nvSpPr>
        <p:spPr>
          <a:xfrm>
            <a:off x="960120" y="4626864"/>
            <a:ext cx="9692640" cy="73152"/>
          </a:xfrm>
          <a:prstGeom prst="rect">
            <a:avLst/>
          </a:prstGeom>
          <a:solidFill>
            <a:srgbClr val="1E1E27"/>
          </a:solidFill>
          <a:ln w="12700">
            <a:solidFill>
              <a:srgbClr val="1E1E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60120" y="4626864"/>
            <a:ext cx="6400800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60120" y="43891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Greater engagement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429000" y="4389120"/>
            <a:ext cx="7223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D9D9E3"/>
                </a:solidFill>
              </a:rPr>
              <a:t>More community participation in healthy lifestyles.</a:t>
            </a:r>
            <a:endParaRPr lang="en-US" sz="930" dirty="0"/>
          </a:p>
        </p:txBody>
      </p:sp>
      <p:sp>
        <p:nvSpPr>
          <p:cNvPr id="24" name="Shape 22"/>
          <p:cNvSpPr/>
          <p:nvPr/>
        </p:nvSpPr>
        <p:spPr>
          <a:xfrm>
            <a:off x="960120" y="5221224"/>
            <a:ext cx="9692640" cy="73152"/>
          </a:xfrm>
          <a:prstGeom prst="rect">
            <a:avLst/>
          </a:prstGeom>
          <a:solidFill>
            <a:srgbClr val="1E1E27"/>
          </a:solidFill>
          <a:ln w="12700">
            <a:solidFill>
              <a:srgbClr val="1E1E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960120" y="5221224"/>
            <a:ext cx="7863840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60120" y="498348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Fewer disparities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3429000" y="4983480"/>
            <a:ext cx="7223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D9D9E3"/>
                </a:solidFill>
              </a:rPr>
              <a:t>Improved quality of life and more equitable outcomes.</a:t>
            </a:r>
            <a:endParaRPr lang="en-US" sz="930" dirty="0"/>
          </a:p>
        </p:txBody>
      </p:sp>
      <p:pic>
        <p:nvPicPr>
          <p:cNvPr id="28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30" name="Text 27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futuristic_digital_illustration_graphic_sc_batch_5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>
              <a:alpha val="80000"/>
            </a:srgbClr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1" descr="/mnt/data/e4e_logo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14" y="530352"/>
            <a:ext cx="1079189" cy="51206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7240" y="1993392"/>
            <a:ext cx="6126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Artificial Intelligence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and Cultural Competency</a:t>
            </a:r>
            <a:endParaRPr lang="en-US" sz="3800" dirty="0"/>
          </a:p>
        </p:txBody>
      </p:sp>
      <p:sp>
        <p:nvSpPr>
          <p:cNvPr id="6" name="Text 2"/>
          <p:cNvSpPr/>
          <p:nvPr/>
        </p:nvSpPr>
        <p:spPr>
          <a:xfrm>
            <a:off x="804672" y="3493008"/>
            <a:ext cx="5303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D6B4FF"/>
                </a:solidFill>
              </a:rPr>
              <a:t>Using AI ethically means combining modern tools with human judgment, cultural humility, and community accountability.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804672" y="4370832"/>
            <a:ext cx="2377440" cy="0"/>
          </a:xfrm>
          <a:prstGeom prst="line">
            <a:avLst/>
          </a:prstGeom>
          <a:noFill/>
          <a:ln w="3810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2" descr="/mnt/data/e4e_logo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10" name="Text 5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28016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0607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GOVERNANCE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315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Questions to consider before using AI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1952"/>
            <a:ext cx="65836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These three questions keep the work grounded in ethics, privacy, trust, and professional judgment.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868680" y="2743200"/>
            <a:ext cx="3154680" cy="1325880"/>
          </a:xfrm>
          <a:prstGeom prst="roundRect">
            <a:avLst>
              <a:gd name="adj" fmla="val 5517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2743200"/>
            <a:ext cx="45720" cy="132588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97280" y="2944368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Bias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097280" y="3364992"/>
            <a:ext cx="2743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How can I ensure AI is being used ethically and without bias?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4617720" y="2743200"/>
            <a:ext cx="3154680" cy="1325880"/>
          </a:xfrm>
          <a:prstGeom prst="roundRect">
            <a:avLst>
              <a:gd name="adj" fmla="val 5517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617720" y="2743200"/>
            <a:ext cx="45720" cy="132588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46320" y="2944368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Privacy + trust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846320" y="3364992"/>
            <a:ext cx="2743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How does AI impact client privacy, confidentiality, and trust?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8366760" y="2743200"/>
            <a:ext cx="3154680" cy="1325880"/>
          </a:xfrm>
          <a:prstGeom prst="roundRect">
            <a:avLst>
              <a:gd name="adj" fmla="val 5517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366760" y="2743200"/>
            <a:ext cx="45720" cy="132588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595360" y="2944368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Human judgment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595360" y="3364992"/>
            <a:ext cx="2743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How can AI enhance - not replace - professional judgment and human relationships?</a:t>
            </a:r>
            <a:endParaRPr lang="en-US" sz="1080" dirty="0"/>
          </a:p>
        </p:txBody>
      </p:sp>
      <p:pic>
        <p:nvPicPr>
          <p:cNvPr id="20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2" name="Text 19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41732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197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COMPETENCY 01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498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Understanding bias and equity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3781"/>
            <a:ext cx="64008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can reflect and amplify societal bias, so fairness must be evaluated continuously.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960120" y="2788920"/>
            <a:ext cx="2286000" cy="1188720"/>
          </a:xfrm>
          <a:prstGeom prst="roundRect">
            <a:avLst>
              <a:gd name="adj" fmla="val 6154"/>
            </a:avLst>
          </a:prstGeom>
          <a:solidFill>
            <a:srgbClr val="1E1E27"/>
          </a:solidFill>
          <a:ln w="10160">
            <a:solidFill>
              <a:srgbClr val="7F00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97280" y="295351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155FF"/>
                </a:solidFill>
              </a:rPr>
              <a:t>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97280" y="3319272"/>
            <a:ext cx="2011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D9D9E3"/>
                </a:solidFill>
              </a:rPr>
              <a:t>Evaluate tools for racial, ethnic, gender, and socioeconomic bias</a:t>
            </a:r>
            <a:endParaRPr lang="en-US" sz="930" dirty="0"/>
          </a:p>
        </p:txBody>
      </p:sp>
      <p:sp>
        <p:nvSpPr>
          <p:cNvPr id="11" name="Shape 9"/>
          <p:cNvSpPr/>
          <p:nvPr/>
        </p:nvSpPr>
        <p:spPr>
          <a:xfrm>
            <a:off x="3749040" y="2788920"/>
            <a:ext cx="2286000" cy="1188720"/>
          </a:xfrm>
          <a:prstGeom prst="roundRect">
            <a:avLst>
              <a:gd name="adj" fmla="val 6154"/>
            </a:avLst>
          </a:prstGeom>
          <a:solidFill>
            <a:srgbClr val="1E1E27"/>
          </a:solidFill>
          <a:ln w="10160">
            <a:solidFill>
              <a:srgbClr val="7F00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886200" y="295351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155FF"/>
                </a:solidFill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886200" y="3319272"/>
            <a:ext cx="2011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D9D9E3"/>
                </a:solidFill>
              </a:rPr>
              <a:t>Prevent disproportionate harm to marginalized populations</a:t>
            </a:r>
            <a:endParaRPr lang="en-US" sz="930" dirty="0"/>
          </a:p>
        </p:txBody>
      </p:sp>
      <p:sp>
        <p:nvSpPr>
          <p:cNvPr id="14" name="Shape 12"/>
          <p:cNvSpPr/>
          <p:nvPr/>
        </p:nvSpPr>
        <p:spPr>
          <a:xfrm>
            <a:off x="6537960" y="2788920"/>
            <a:ext cx="2286000" cy="1188720"/>
          </a:xfrm>
          <a:prstGeom prst="roundRect">
            <a:avLst>
              <a:gd name="adj" fmla="val 6154"/>
            </a:avLst>
          </a:prstGeom>
          <a:solidFill>
            <a:srgbClr val="1E1E27"/>
          </a:solidFill>
          <a:ln w="10160">
            <a:solidFill>
              <a:srgbClr val="7F00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675120" y="295351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155FF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675120" y="3319272"/>
            <a:ext cx="2011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D9D9E3"/>
                </a:solidFill>
              </a:rPr>
              <a:t>Monitor AI outputs for fairness and equity</a:t>
            </a:r>
            <a:endParaRPr lang="en-US" sz="930" dirty="0"/>
          </a:p>
        </p:txBody>
      </p:sp>
      <p:sp>
        <p:nvSpPr>
          <p:cNvPr id="17" name="Shape 15"/>
          <p:cNvSpPr/>
          <p:nvPr/>
        </p:nvSpPr>
        <p:spPr>
          <a:xfrm>
            <a:off x="9326880" y="2788920"/>
            <a:ext cx="2286000" cy="1188720"/>
          </a:xfrm>
          <a:prstGeom prst="roundRect">
            <a:avLst>
              <a:gd name="adj" fmla="val 6154"/>
            </a:avLst>
          </a:prstGeom>
          <a:solidFill>
            <a:srgbClr val="1E1E27"/>
          </a:solidFill>
          <a:ln w="10160">
            <a:solidFill>
              <a:srgbClr val="7F00FF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464040" y="295351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155FF"/>
                </a:solidFill>
              </a:rPr>
              <a:t>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464040" y="3319272"/>
            <a:ext cx="2011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D9D9E3"/>
                </a:solidFill>
              </a:rPr>
              <a:t>Advocate for diverse and representative datasets</a:t>
            </a:r>
            <a:endParaRPr lang="en-US" sz="930" dirty="0"/>
          </a:p>
        </p:txBody>
      </p:sp>
      <p:sp>
        <p:nvSpPr>
          <p:cNvPr id="20" name="Shape 18"/>
          <p:cNvSpPr/>
          <p:nvPr/>
        </p:nvSpPr>
        <p:spPr>
          <a:xfrm>
            <a:off x="987552" y="4846320"/>
            <a:ext cx="10012680" cy="822960"/>
          </a:xfrm>
          <a:prstGeom prst="roundRect">
            <a:avLst>
              <a:gd name="adj" fmla="val 888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87552" y="4846320"/>
            <a:ext cx="45720" cy="82296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216152" y="5047488"/>
            <a:ext cx="9555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Key message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1216152" y="5468112"/>
            <a:ext cx="9601200" cy="45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Do not treat AI as neutral. Treat it as a system that must be tested, monitored, and corrected for equity.</a:t>
            </a:r>
            <a:endParaRPr lang="en-US" sz="1080" dirty="0"/>
          </a:p>
        </p:txBody>
      </p:sp>
      <p:pic>
        <p:nvPicPr>
          <p:cNvPr id="24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6" name="Text 23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41732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197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COMPETENCY 02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8412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Cultural awareness, sensitivity, and language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676656" y="1901952"/>
            <a:ext cx="75895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Cultural competency is not a filter added at the end - it shapes how information is interpreted and delivered.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868680" y="2487168"/>
            <a:ext cx="5074920" cy="1920240"/>
          </a:xfrm>
          <a:prstGeom prst="roundRect">
            <a:avLst>
              <a:gd name="adj" fmla="val 381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2487168"/>
            <a:ext cx="45720" cy="192024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97280" y="2688336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Cultural awareness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097280" y="3108960"/>
            <a:ext cx="46634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Understand backgrounds, experiences, values, communication styles, and beliefs about technology. Avoid relying solely on AI recommendations.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6245352" y="2487168"/>
            <a:ext cx="5074920" cy="1920240"/>
          </a:xfrm>
          <a:prstGeom prst="roundRect">
            <a:avLst>
              <a:gd name="adj" fmla="val 381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245352" y="2487168"/>
            <a:ext cx="45720" cy="192024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73952" y="2688336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Language and communication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473952" y="3108960"/>
            <a:ext cx="46634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Support multiple languages and dialects, verify translations for cultural accuracy, and provide alternatives for limited digital literacy.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1828800" y="4892040"/>
            <a:ext cx="960120" cy="329184"/>
          </a:xfrm>
          <a:prstGeom prst="roundRect">
            <a:avLst>
              <a:gd name="adj" fmla="val 47222"/>
            </a:avLst>
          </a:prstGeom>
          <a:solidFill>
            <a:srgbClr val="7F00FF">
              <a:alpha val="88000"/>
            </a:srgbClr>
          </a:solidFill>
          <a:ln w="8890">
            <a:solidFill>
              <a:srgbClr val="7F00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938528" y="4969764"/>
            <a:ext cx="74066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</a:rPr>
              <a:t>clear</a:t>
            </a:r>
            <a:endParaRPr lang="en-US" sz="780" dirty="0"/>
          </a:p>
        </p:txBody>
      </p:sp>
      <p:sp>
        <p:nvSpPr>
          <p:cNvPr id="18" name="Shape 16"/>
          <p:cNvSpPr/>
          <p:nvPr/>
        </p:nvSpPr>
        <p:spPr>
          <a:xfrm>
            <a:off x="2971800" y="4892040"/>
            <a:ext cx="1234440" cy="329184"/>
          </a:xfrm>
          <a:prstGeom prst="roundRect">
            <a:avLst>
              <a:gd name="adj" fmla="val 47222"/>
            </a:avLst>
          </a:prstGeom>
          <a:solidFill>
            <a:srgbClr val="B155FF">
              <a:alpha val="88000"/>
            </a:srgbClr>
          </a:solidFill>
          <a:ln w="8890">
            <a:solidFill>
              <a:srgbClr val="B155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081528" y="4969764"/>
            <a:ext cx="10149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</a:rPr>
              <a:t>multilingual</a:t>
            </a:r>
            <a:endParaRPr lang="en-US" sz="780" dirty="0"/>
          </a:p>
        </p:txBody>
      </p:sp>
      <p:sp>
        <p:nvSpPr>
          <p:cNvPr id="20" name="Shape 18"/>
          <p:cNvSpPr/>
          <p:nvPr/>
        </p:nvSpPr>
        <p:spPr>
          <a:xfrm>
            <a:off x="4389120" y="4892040"/>
            <a:ext cx="1600200" cy="329184"/>
          </a:xfrm>
          <a:prstGeom prst="roundRect">
            <a:avLst>
              <a:gd name="adj" fmla="val 47222"/>
            </a:avLst>
          </a:prstGeom>
          <a:solidFill>
            <a:srgbClr val="D6B4FF">
              <a:alpha val="88000"/>
            </a:srgbClr>
          </a:solidFill>
          <a:ln w="8890">
            <a:solidFill>
              <a:srgbClr val="D6B4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498848" y="4969764"/>
            <a:ext cx="138074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</a:rPr>
              <a:t>culturally relevant</a:t>
            </a:r>
            <a:endParaRPr lang="en-US" sz="780" dirty="0"/>
          </a:p>
        </p:txBody>
      </p:sp>
      <p:sp>
        <p:nvSpPr>
          <p:cNvPr id="22" name="Shape 20"/>
          <p:cNvSpPr/>
          <p:nvPr/>
        </p:nvSpPr>
        <p:spPr>
          <a:xfrm>
            <a:off x="6949440" y="4892040"/>
            <a:ext cx="1143000" cy="329184"/>
          </a:xfrm>
          <a:prstGeom prst="roundRect">
            <a:avLst>
              <a:gd name="adj" fmla="val 47222"/>
            </a:avLst>
          </a:prstGeom>
          <a:solidFill>
            <a:srgbClr val="7F00FF">
              <a:alpha val="88000"/>
            </a:srgbClr>
          </a:solidFill>
          <a:ln w="8890">
            <a:solidFill>
              <a:srgbClr val="7F00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059168" y="4969764"/>
            <a:ext cx="92354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</a:rPr>
              <a:t>accessible</a:t>
            </a:r>
            <a:endParaRPr lang="en-US" sz="780" dirty="0"/>
          </a:p>
        </p:txBody>
      </p:sp>
      <p:sp>
        <p:nvSpPr>
          <p:cNvPr id="24" name="Shape 22"/>
          <p:cNvSpPr/>
          <p:nvPr/>
        </p:nvSpPr>
        <p:spPr>
          <a:xfrm>
            <a:off x="8275320" y="4892040"/>
            <a:ext cx="1463040" cy="329184"/>
          </a:xfrm>
          <a:prstGeom prst="roundRect">
            <a:avLst>
              <a:gd name="adj" fmla="val 47222"/>
            </a:avLst>
          </a:prstGeom>
          <a:solidFill>
            <a:srgbClr val="B155FF">
              <a:alpha val="88000"/>
            </a:srgbClr>
          </a:solidFill>
          <a:ln w="8890">
            <a:solidFill>
              <a:srgbClr val="B155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8385048" y="4969764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80" b="1" dirty="0">
                <a:solidFill>
                  <a:srgbClr val="FFFFFF"/>
                </a:solidFill>
              </a:rPr>
              <a:t>human-reviewed</a:t>
            </a:r>
            <a:endParaRPr lang="en-US" sz="780" dirty="0"/>
          </a:p>
        </p:txBody>
      </p:sp>
      <p:pic>
        <p:nvPicPr>
          <p:cNvPr id="26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8" name="Text 25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41732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197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COMPETENCY 03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8046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Ethical and responsible use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3781"/>
            <a:ext cx="704088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should support - not replace - informed consent, professional judgment, and privacy protections.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960120" y="2980944"/>
            <a:ext cx="10149840" cy="0"/>
          </a:xfrm>
          <a:prstGeom prst="line">
            <a:avLst/>
          </a:prstGeom>
          <a:noFill/>
          <a:ln w="15240">
            <a:solidFill>
              <a:srgbClr val="7F00F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13816" y="2834640"/>
            <a:ext cx="292608" cy="292608"/>
          </a:xfrm>
          <a:prstGeom prst="ellipse">
            <a:avLst/>
          </a:prstGeom>
          <a:solidFill>
            <a:srgbClr val="7F00FF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73252" y="290779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1</a:t>
            </a:r>
            <a:endParaRPr lang="en-US" sz="650" dirty="0"/>
          </a:p>
        </p:txBody>
      </p:sp>
      <p:sp>
        <p:nvSpPr>
          <p:cNvPr id="11" name="Text 9"/>
          <p:cNvSpPr/>
          <p:nvPr/>
        </p:nvSpPr>
        <p:spPr>
          <a:xfrm>
            <a:off x="365760" y="327355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Transparency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3351276" y="283464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410712" y="290779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2</a:t>
            </a:r>
            <a:endParaRPr lang="en-US" sz="650" dirty="0"/>
          </a:p>
        </p:txBody>
      </p:sp>
      <p:sp>
        <p:nvSpPr>
          <p:cNvPr id="14" name="Text 12"/>
          <p:cNvSpPr/>
          <p:nvPr/>
        </p:nvSpPr>
        <p:spPr>
          <a:xfrm>
            <a:off x="2903220" y="327355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Consent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5888736" y="283464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948172" y="290779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3</a:t>
            </a:r>
            <a:endParaRPr lang="en-US" sz="650" dirty="0"/>
          </a:p>
        </p:txBody>
      </p:sp>
      <p:sp>
        <p:nvSpPr>
          <p:cNvPr id="17" name="Text 15"/>
          <p:cNvSpPr/>
          <p:nvPr/>
        </p:nvSpPr>
        <p:spPr>
          <a:xfrm>
            <a:off x="5440680" y="327355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Privacy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8426196" y="283464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485632" y="290779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4</a:t>
            </a:r>
            <a:endParaRPr lang="en-US" sz="650" dirty="0"/>
          </a:p>
        </p:txBody>
      </p:sp>
      <p:sp>
        <p:nvSpPr>
          <p:cNvPr id="20" name="Text 18"/>
          <p:cNvSpPr/>
          <p:nvPr/>
        </p:nvSpPr>
        <p:spPr>
          <a:xfrm>
            <a:off x="7978140" y="327355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Human oversight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10963656" y="2834640"/>
            <a:ext cx="292608" cy="292608"/>
          </a:xfrm>
          <a:prstGeom prst="ellipse">
            <a:avLst/>
          </a:prstGeom>
          <a:solidFill>
            <a:srgbClr val="1E1E27"/>
          </a:solidFill>
          <a:ln w="16510">
            <a:solidFill>
              <a:srgbClr val="7F0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023092" y="2907792"/>
            <a:ext cx="17373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5</a:t>
            </a:r>
            <a:endParaRPr lang="en-US" sz="650" dirty="0"/>
          </a:p>
        </p:txBody>
      </p:sp>
      <p:sp>
        <p:nvSpPr>
          <p:cNvPr id="23" name="Text 21"/>
          <p:cNvSpPr/>
          <p:nvPr/>
        </p:nvSpPr>
        <p:spPr>
          <a:xfrm>
            <a:off x="10515600" y="3273552"/>
            <a:ext cx="1188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9D9E3"/>
                </a:solidFill>
              </a:rPr>
              <a:t>Guidelines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1828800" y="4572000"/>
            <a:ext cx="850392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828800" y="4572000"/>
            <a:ext cx="45720" cy="91440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2057400" y="477316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Human-in-the-loop standard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2057400" y="5193792"/>
            <a:ext cx="809244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People remain responsible for decisions, explanations, safeguards, and accountability. AI is a tool; practitioners own the judgment.</a:t>
            </a:r>
            <a:endParaRPr lang="en-US" sz="1080" dirty="0"/>
          </a:p>
        </p:txBody>
      </p:sp>
      <p:pic>
        <p:nvPicPr>
          <p:cNvPr id="28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30" name="Text 27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41732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197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COMPETENCY 04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8321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Community engagement and workforce development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676656" y="1901952"/>
            <a:ext cx="75438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community should help shape AI policies, while practitioners learn how to use AI safely and responsibly.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868680" y="2468880"/>
            <a:ext cx="5074920" cy="1920240"/>
          </a:xfrm>
          <a:prstGeom prst="roundRect">
            <a:avLst>
              <a:gd name="adj" fmla="val 381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2468880"/>
            <a:ext cx="45720" cy="192024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97280" y="2670048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Community engagement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097280" y="3090672"/>
            <a:ext cx="46634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Involve community members in AI evaluation, seek feedback from diverse stakeholders, partner with leaders, and address concerns about surveillance and discrimination.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6245352" y="2468880"/>
            <a:ext cx="5074920" cy="1920240"/>
          </a:xfrm>
          <a:prstGeom prst="roundRect">
            <a:avLst>
              <a:gd name="adj" fmla="val 381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245352" y="2468880"/>
            <a:ext cx="45720" cy="192024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73952" y="2670048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Workforce development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473952" y="3090672"/>
            <a:ext cx="466344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Provide AI literacy and cultural competency training so staff can identify bias, evaluate AI-generated information, collaborate across disciplines, and keep learning.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2057400" y="4919472"/>
            <a:ext cx="8046720" cy="777240"/>
          </a:xfrm>
          <a:prstGeom prst="roundRect">
            <a:avLst>
              <a:gd name="adj" fmla="val 9412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2057400" y="4919472"/>
            <a:ext cx="45720" cy="777240"/>
          </a:xfrm>
          <a:prstGeom prst="rect">
            <a:avLst/>
          </a:prstGeom>
          <a:solidFill>
            <a:srgbClr val="D6B4FF"/>
          </a:solidFill>
          <a:ln w="12700">
            <a:solidFill>
              <a:srgbClr val="D6B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286000" y="5120640"/>
            <a:ext cx="7589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Result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2286000" y="5541264"/>
            <a:ext cx="763524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Community voices shape the rules, and practitioners have the skills to apply those rules consistently.</a:t>
            </a:r>
            <a:endParaRPr lang="en-US" sz="1080" dirty="0"/>
          </a:p>
        </p:txBody>
      </p:sp>
      <p:pic>
        <p:nvPicPr>
          <p:cNvPr id="20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2" name="Text 19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41732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197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COMPETENCY 05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498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Accessibility, inclusion, and trust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1952"/>
            <a:ext cx="66294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Inclusive design and transparent communication reduce barriers before they become exclusions.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914400" y="2560320"/>
            <a:ext cx="2240280" cy="1554480"/>
          </a:xfrm>
          <a:prstGeom prst="roundRect">
            <a:avLst>
              <a:gd name="adj" fmla="val 4706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14400" y="2560320"/>
            <a:ext cx="45720" cy="155448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761488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Access barriers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143000" y="3182112"/>
            <a:ext cx="182880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Internet, device access, disability accommodations, literacy levels, and digital divide.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3611880" y="2560320"/>
            <a:ext cx="2240280" cy="1554480"/>
          </a:xfrm>
          <a:prstGeom prst="roundRect">
            <a:avLst>
              <a:gd name="adj" fmla="val 4706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611880" y="2560320"/>
            <a:ext cx="45720" cy="155448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840480" y="2761488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Transparent limits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3840480" y="3182112"/>
            <a:ext cx="182880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Explain capabilities, limitations, uncertainty, and when human review occurs.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6309360" y="2560320"/>
            <a:ext cx="2240280" cy="1554480"/>
          </a:xfrm>
          <a:prstGeom prst="roundRect">
            <a:avLst>
              <a:gd name="adj" fmla="val 4706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309360" y="2560320"/>
            <a:ext cx="45720" cy="155448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37960" y="2761488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Accountability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537960" y="3182112"/>
            <a:ext cx="182880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Maintain oversight and demonstrate responsibility when errors happen.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9006840" y="2560320"/>
            <a:ext cx="2240280" cy="1554480"/>
          </a:xfrm>
          <a:prstGeom prst="roundRect">
            <a:avLst>
              <a:gd name="adj" fmla="val 4706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006840" y="2560320"/>
            <a:ext cx="45720" cy="155448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235440" y="2761488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Responsive interaction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9235440" y="3182112"/>
            <a:ext cx="182880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Use culturally responsive language and preserve dignity in every interaction.</a:t>
            </a:r>
            <a:endParaRPr lang="en-US" sz="1080" dirty="0"/>
          </a:p>
        </p:txBody>
      </p:sp>
      <p:pic>
        <p:nvPicPr>
          <p:cNvPr id="24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6" name="Text 23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41732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19786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COMPETENCY 06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955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Data collection and representation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3781"/>
            <a:ext cx="694944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Fair AI depends on data that reflects real communities and acknowledges historical inequities.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914400" y="256032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14400" y="2560320"/>
            <a:ext cx="45720" cy="91440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76148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Include diverse populations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143000" y="3182112"/>
            <a:ext cx="278892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Datasets should represent the people affected by decisions.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4617720" y="256032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617720" y="2560320"/>
            <a:ext cx="45720" cy="91440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46320" y="276148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Review data quality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846320" y="3182112"/>
            <a:ext cx="278892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Quality and representation must be checked regularly.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8321040" y="256032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321040" y="2560320"/>
            <a:ext cx="45720" cy="91440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549640" y="276148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Avoid overgeneralizing groups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549640" y="3182112"/>
            <a:ext cx="278892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Culture is not a stereotype or single variable.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1417320" y="4096512"/>
            <a:ext cx="443484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1417320" y="4096512"/>
            <a:ext cx="45720" cy="91440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645920" y="4297680"/>
            <a:ext cx="3977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Account for systemic inequities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1645920" y="4718304"/>
            <a:ext cx="402336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Historical harm must be part of model evaluation.</a:t>
            </a:r>
            <a:endParaRPr lang="en-US" sz="1080" dirty="0"/>
          </a:p>
        </p:txBody>
      </p:sp>
      <p:sp>
        <p:nvSpPr>
          <p:cNvPr id="24" name="Shape 22"/>
          <p:cNvSpPr/>
          <p:nvPr/>
        </p:nvSpPr>
        <p:spPr>
          <a:xfrm>
            <a:off x="6355080" y="4096512"/>
            <a:ext cx="4434840" cy="914400"/>
          </a:xfrm>
          <a:prstGeom prst="roundRect">
            <a:avLst>
              <a:gd name="adj" fmla="val 8000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6355080" y="4096512"/>
            <a:ext cx="45720" cy="91440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583680" y="4297680"/>
            <a:ext cx="3977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Use community-informed approaches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6583680" y="4718304"/>
            <a:ext cx="4023360" cy="137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Community feedback strengthens data practices.</a:t>
            </a:r>
            <a:endParaRPr lang="en-US" sz="1080" dirty="0"/>
          </a:p>
        </p:txBody>
      </p:sp>
      <p:pic>
        <p:nvPicPr>
          <p:cNvPr id="28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30" name="Text 27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20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60020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3807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PRACTITIONER PLAYBOOK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498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Best practices for practitioners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5610"/>
            <a:ext cx="63093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safest approach is human-centered, culturally humble, and evidence-aware.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960120" y="235915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155FF"/>
                </a:solidFill>
              </a:rPr>
              <a:t>01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508760" y="2359152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20" b="1" dirty="0">
                <a:solidFill>
                  <a:srgbClr val="FFFFFF"/>
                </a:solidFill>
              </a:rPr>
              <a:t>Apply cultural humility</a:t>
            </a:r>
            <a:endParaRPr lang="en-US" sz="1120" dirty="0"/>
          </a:p>
        </p:txBody>
      </p:sp>
      <p:sp>
        <p:nvSpPr>
          <p:cNvPr id="10" name="Text 8"/>
          <p:cNvSpPr/>
          <p:nvPr/>
        </p:nvSpPr>
        <p:spPr>
          <a:xfrm>
            <a:off x="4526280" y="2359152"/>
            <a:ext cx="6309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D9D9E3"/>
                </a:solidFill>
              </a:rPr>
              <a:t>Ask what the tool may be missing, and what the client or community may experience differently.</a:t>
            </a:r>
            <a:endParaRPr lang="en-US" sz="960" dirty="0"/>
          </a:p>
        </p:txBody>
      </p:sp>
      <p:sp>
        <p:nvSpPr>
          <p:cNvPr id="11" name="Text 9"/>
          <p:cNvSpPr/>
          <p:nvPr/>
        </p:nvSpPr>
        <p:spPr>
          <a:xfrm>
            <a:off x="960120" y="298094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155FF"/>
                </a:solidFill>
              </a:rPr>
              <a:t>02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508760" y="29809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20" b="1" dirty="0">
                <a:solidFill>
                  <a:srgbClr val="FFFFFF"/>
                </a:solidFill>
              </a:rPr>
              <a:t>Combine AI with expertise</a:t>
            </a:r>
            <a:endParaRPr lang="en-US" sz="1120" dirty="0"/>
          </a:p>
        </p:txBody>
      </p:sp>
      <p:sp>
        <p:nvSpPr>
          <p:cNvPr id="13" name="Text 11"/>
          <p:cNvSpPr/>
          <p:nvPr/>
        </p:nvSpPr>
        <p:spPr>
          <a:xfrm>
            <a:off x="4526280" y="2980944"/>
            <a:ext cx="6309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D9D9E3"/>
                </a:solidFill>
              </a:rPr>
              <a:t>Use AI as a second lens, not the final answer.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960120" y="360273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155FF"/>
                </a:solidFill>
              </a:rPr>
              <a:t>03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508760" y="3602736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20" b="1" dirty="0">
                <a:solidFill>
                  <a:srgbClr val="FFFFFF"/>
                </a:solidFill>
              </a:rPr>
              <a:t>Assess impact across populations</a:t>
            </a:r>
            <a:endParaRPr lang="en-US" sz="1120" dirty="0"/>
          </a:p>
        </p:txBody>
      </p:sp>
      <p:sp>
        <p:nvSpPr>
          <p:cNvPr id="16" name="Text 14"/>
          <p:cNvSpPr/>
          <p:nvPr/>
        </p:nvSpPr>
        <p:spPr>
          <a:xfrm>
            <a:off x="4526280" y="3602736"/>
            <a:ext cx="6309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D9D9E3"/>
                </a:solidFill>
              </a:rPr>
              <a:t>Check who benefits, who is burdened, and who is excluded.</a:t>
            </a:r>
            <a:endParaRPr lang="en-US" sz="960" dirty="0"/>
          </a:p>
        </p:txBody>
      </p:sp>
      <p:sp>
        <p:nvSpPr>
          <p:cNvPr id="17" name="Text 15"/>
          <p:cNvSpPr/>
          <p:nvPr/>
        </p:nvSpPr>
        <p:spPr>
          <a:xfrm>
            <a:off x="960120" y="422452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155FF"/>
                </a:solidFill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508760" y="422452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20" b="1" dirty="0">
                <a:solidFill>
                  <a:srgbClr val="FFFFFF"/>
                </a:solidFill>
              </a:rPr>
              <a:t>Promote fairness and inclusion</a:t>
            </a:r>
            <a:endParaRPr lang="en-US" sz="1120" dirty="0"/>
          </a:p>
        </p:txBody>
      </p:sp>
      <p:sp>
        <p:nvSpPr>
          <p:cNvPr id="19" name="Text 17"/>
          <p:cNvSpPr/>
          <p:nvPr/>
        </p:nvSpPr>
        <p:spPr>
          <a:xfrm>
            <a:off x="4526280" y="4224528"/>
            <a:ext cx="6309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D9D9E3"/>
                </a:solidFill>
              </a:rPr>
              <a:t>Build processes that protect dignity, privacy, and access.</a:t>
            </a:r>
            <a:endParaRPr lang="en-US" sz="960" dirty="0"/>
          </a:p>
        </p:txBody>
      </p:sp>
      <p:sp>
        <p:nvSpPr>
          <p:cNvPr id="20" name="Text 18"/>
          <p:cNvSpPr/>
          <p:nvPr/>
        </p:nvSpPr>
        <p:spPr>
          <a:xfrm>
            <a:off x="960120" y="484632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155FF"/>
                </a:solidFill>
              </a:rPr>
              <a:t>05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508760" y="48463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20" b="1" dirty="0">
                <a:solidFill>
                  <a:srgbClr val="FFFFFF"/>
                </a:solidFill>
              </a:rPr>
              <a:t>Prioritize human decisions</a:t>
            </a:r>
            <a:endParaRPr lang="en-US" sz="1120" dirty="0"/>
          </a:p>
        </p:txBody>
      </p:sp>
      <p:sp>
        <p:nvSpPr>
          <p:cNvPr id="22" name="Text 20"/>
          <p:cNvSpPr/>
          <p:nvPr/>
        </p:nvSpPr>
        <p:spPr>
          <a:xfrm>
            <a:off x="4526280" y="4846320"/>
            <a:ext cx="6309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D9D9E3"/>
                </a:solidFill>
              </a:rPr>
              <a:t>Keep relationships, empathy, and professional judgment at the center.</a:t>
            </a:r>
            <a:endParaRPr lang="en-US" sz="960" dirty="0"/>
          </a:p>
        </p:txBody>
      </p:sp>
      <p:pic>
        <p:nvPicPr>
          <p:cNvPr id="23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5" name="Text 22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21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368" y="438912"/>
            <a:ext cx="1234440" cy="256032"/>
          </a:xfrm>
          <a:prstGeom prst="roundRect">
            <a:avLst>
              <a:gd name="adj" fmla="val 14286"/>
            </a:avLst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8096" y="489204"/>
            <a:ext cx="10149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IMPLEMENTATION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658368" y="896112"/>
            <a:ext cx="7315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practical 90-day action plan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76656" y="1905610"/>
            <a:ext cx="66751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9D9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small, measure what matters, and build toward durable community infrastructure.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914400" y="2743200"/>
            <a:ext cx="3154680" cy="1508760"/>
          </a:xfrm>
          <a:prstGeom prst="roundRect">
            <a:avLst>
              <a:gd name="adj" fmla="val 4848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14400" y="2743200"/>
            <a:ext cx="45720" cy="150876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944368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Days 1-30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1143000" y="3364992"/>
            <a:ext cx="27432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Map priority neighborhoods, partners, clinic access gaps, food access gaps, and AI use cases.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4617720" y="2743200"/>
            <a:ext cx="3154680" cy="1508760"/>
          </a:xfrm>
          <a:prstGeom prst="roundRect">
            <a:avLst>
              <a:gd name="adj" fmla="val 4848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617720" y="2743200"/>
            <a:ext cx="45720" cy="150876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46320" y="2944368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Days 31-60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846320" y="3364992"/>
            <a:ext cx="27432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Launch pilots: mobile screening, education workshops, referral pathways, and AI governance review.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8321040" y="2743200"/>
            <a:ext cx="3154680" cy="1508760"/>
          </a:xfrm>
          <a:prstGeom prst="roundRect">
            <a:avLst>
              <a:gd name="adj" fmla="val 4848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321040" y="2743200"/>
            <a:ext cx="45720" cy="150876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549640" y="2944368"/>
            <a:ext cx="2697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Days 61-90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549640" y="3364992"/>
            <a:ext cx="27432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Evaluate outcomes, community feedback, equity impact, and readiness to scale.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1097280" y="4956048"/>
            <a:ext cx="9875520" cy="777240"/>
          </a:xfrm>
          <a:prstGeom prst="roundRect">
            <a:avLst>
              <a:gd name="adj" fmla="val 9412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1097280" y="4956048"/>
            <a:ext cx="45720" cy="777240"/>
          </a:xfrm>
          <a:prstGeom prst="rect">
            <a:avLst/>
          </a:prstGeom>
          <a:solidFill>
            <a:srgbClr val="D6B4FF"/>
          </a:solidFill>
          <a:ln w="12700">
            <a:solidFill>
              <a:srgbClr val="D6B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325880" y="5157216"/>
            <a:ext cx="9418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Measure success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1325880" y="5577840"/>
            <a:ext cx="946404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Track access, screening completion, health literacy, referrals completed, patient trust, and equity gaps over time.</a:t>
            </a:r>
            <a:endParaRPr lang="en-US" sz="1080" dirty="0"/>
          </a:p>
        </p:txBody>
      </p:sp>
      <p:pic>
        <p:nvPicPr>
          <p:cNvPr id="24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6" name="Text 23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22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5050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7"/>
          </a:solidFill>
          <a:ln w="12700">
            <a:solidFill>
              <a:srgbClr val="05050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668" y="603504"/>
            <a:ext cx="2601615" cy="12344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816352" y="1965960"/>
            <a:ext cx="6583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Desired outcomes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2240280" y="2651760"/>
            <a:ext cx="7726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D6B4FF"/>
                </a:solidFill>
              </a:rPr>
              <a:t>More equitable, inclusive, and effective health and AI-supported services.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1005840" y="3840480"/>
            <a:ext cx="2304288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005840" y="3840480"/>
            <a:ext cx="45720" cy="96012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234440" y="4041648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Equity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1234440" y="4462272"/>
            <a:ext cx="189280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Reduced bias and disparities</a:t>
            </a:r>
            <a:endParaRPr lang="en-US" sz="1080" dirty="0"/>
          </a:p>
        </p:txBody>
      </p:sp>
      <p:sp>
        <p:nvSpPr>
          <p:cNvPr id="11" name="Shape 8"/>
          <p:cNvSpPr/>
          <p:nvPr/>
        </p:nvSpPr>
        <p:spPr>
          <a:xfrm>
            <a:off x="3794760" y="3840480"/>
            <a:ext cx="2304288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794760" y="3840480"/>
            <a:ext cx="45720" cy="96012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023360" y="4041648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Trust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023360" y="4462272"/>
            <a:ext cx="189280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Stronger relationships with diverse communities</a:t>
            </a:r>
            <a:endParaRPr lang="en-US" sz="1080" dirty="0"/>
          </a:p>
        </p:txBody>
      </p:sp>
      <p:sp>
        <p:nvSpPr>
          <p:cNvPr id="15" name="Shape 12"/>
          <p:cNvSpPr/>
          <p:nvPr/>
        </p:nvSpPr>
        <p:spPr>
          <a:xfrm>
            <a:off x="6583680" y="3840480"/>
            <a:ext cx="2304288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6583680" y="3840480"/>
            <a:ext cx="45720" cy="960120"/>
          </a:xfrm>
          <a:prstGeom prst="rect">
            <a:avLst/>
          </a:prstGeom>
          <a:solidFill>
            <a:srgbClr val="7F00FF"/>
          </a:solidFill>
          <a:ln w="12700">
            <a:solidFill>
              <a:srgbClr val="7F00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812280" y="4041648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Access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6812280" y="4462272"/>
            <a:ext cx="189280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Improved care pathways and service reach</a:t>
            </a:r>
            <a:endParaRPr lang="en-US" sz="1080" dirty="0"/>
          </a:p>
        </p:txBody>
      </p:sp>
      <p:sp>
        <p:nvSpPr>
          <p:cNvPr id="19" name="Shape 16"/>
          <p:cNvSpPr/>
          <p:nvPr/>
        </p:nvSpPr>
        <p:spPr>
          <a:xfrm>
            <a:off x="9372600" y="3840480"/>
            <a:ext cx="2304288" cy="960120"/>
          </a:xfrm>
          <a:prstGeom prst="roundRect">
            <a:avLst>
              <a:gd name="adj" fmla="val 7619"/>
            </a:avLst>
          </a:prstGeom>
          <a:solidFill>
            <a:srgbClr val="14141A"/>
          </a:solidFill>
          <a:ln w="10160">
            <a:solidFill>
              <a:srgbClr val="525260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9372600" y="3840480"/>
            <a:ext cx="45720" cy="960120"/>
          </a:xfrm>
          <a:prstGeom prst="rect">
            <a:avLst/>
          </a:prstGeom>
          <a:solidFill>
            <a:srgbClr val="B155FF"/>
          </a:solidFill>
          <a:ln w="12700">
            <a:solidFill>
              <a:srgbClr val="B155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9601200" y="4041648"/>
            <a:ext cx="18470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Outcomes</a:t>
            </a:r>
            <a:endParaRPr lang="en-US" sz="1450" dirty="0"/>
          </a:p>
        </p:txBody>
      </p:sp>
      <p:sp>
        <p:nvSpPr>
          <p:cNvPr id="22" name="Text 19"/>
          <p:cNvSpPr/>
          <p:nvPr/>
        </p:nvSpPr>
        <p:spPr>
          <a:xfrm>
            <a:off x="9601200" y="4462272"/>
            <a:ext cx="189280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D9D9E3"/>
                </a:solidFill>
              </a:rPr>
              <a:t>Better cardiovascular health and quality of life</a:t>
            </a:r>
            <a:endParaRPr lang="en-US" sz="1080" dirty="0"/>
          </a:p>
        </p:txBody>
      </p:sp>
      <p:sp>
        <p:nvSpPr>
          <p:cNvPr id="23" name="Text 20"/>
          <p:cNvSpPr/>
          <p:nvPr/>
        </p:nvSpPr>
        <p:spPr>
          <a:xfrm>
            <a:off x="4956048" y="565099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Questions</a:t>
            </a:r>
            <a:endParaRPr lang="en-US" sz="1600" dirty="0"/>
          </a:p>
        </p:txBody>
      </p:sp>
      <p:pic>
        <p:nvPicPr>
          <p:cNvPr id="24" name="Image 1" descr="/mnt/data/e4e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05" y="6364224"/>
            <a:ext cx="655222" cy="310896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914400" y="64190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C8C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Educators for Education</a:t>
            </a:r>
            <a:endParaRPr lang="en-US" sz="750" dirty="0"/>
          </a:p>
        </p:txBody>
      </p:sp>
      <p:sp>
        <p:nvSpPr>
          <p:cNvPr id="26" name="Text 22"/>
          <p:cNvSpPr/>
          <p:nvPr/>
        </p:nvSpPr>
        <p:spPr>
          <a:xfrm>
            <a:off x="11320272" y="6373368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C8C99"/>
                </a:solidFill>
              </a:rPr>
              <a:t>23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1863</Words>
  <Application>Microsoft Macintosh PowerPoint</Application>
  <PresentationFormat>Widescreen</PresentationFormat>
  <Paragraphs>355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Educators for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E4E Cardiovascular Health + AI Cultural Competency</dc:title>
  <dc:subject>Strategies and Solutions for Improving Cardiovascular Health in Urban Communities</dc:subject>
  <dc:creator>OpenAI</dc:creator>
  <cp:lastModifiedBy>McCormick, Bridget</cp:lastModifiedBy>
  <cp:revision>2</cp:revision>
  <dcterms:created xsi:type="dcterms:W3CDTF">2026-06-24T11:26:45Z</dcterms:created>
  <dcterms:modified xsi:type="dcterms:W3CDTF">2026-06-24T11:46:24Z</dcterms:modified>
</cp:coreProperties>
</file>