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98" r:id="rId5"/>
    <p:sldId id="283" r:id="rId6"/>
    <p:sldId id="297" r:id="rId7"/>
    <p:sldId id="285" r:id="rId8"/>
    <p:sldId id="25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73A0DAA-6AF3-43AB-8588-CEC1D06C72B9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712" autoAdjust="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outlineViewPr>
    <p:cViewPr>
      <p:scale>
        <a:sx n="33" d="100"/>
        <a:sy n="33" d="100"/>
      </p:scale>
      <p:origin x="0" y="-942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3187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76F666D-E0C2-435B-BAA8-9287F9E5D3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FEBCAF-CB3F-4928-91AA-D61472F880C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1077DB-935E-4A0A-947A-D283B9F9F452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256698-63C6-4CCC-81CB-EA5604C30F1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467FDA-05D7-4760-A373-5D6AEAAF427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2C0B10-7CAE-41E4-AB02-7E8B1FF2B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537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9EC30E-1A71-4188-9BE7-E2A64929A436}" type="datetimeFigureOut">
              <a:rPr lang="en-US" noProof="0" smtClean="0"/>
              <a:t>7/19/2023</a:t>
            </a:fld>
            <a:endParaRPr lang="en-US" noProof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30193B-564F-4854-8A52-728F3FB19C85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603816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Imag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780588" cy="6804025"/>
          </a:xfrm>
          <a:solidFill>
            <a:schemeClr val="bg1">
              <a:lumMod val="85000"/>
            </a:schemeClr>
          </a:solidFill>
        </p:spPr>
        <p:txBody>
          <a:bodyPr tIns="172800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noProof="0" dirty="0"/>
              <a:t>Insert or Drag and Drop your Photo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00400" y="2811053"/>
            <a:ext cx="8991600" cy="1261295"/>
          </a:xfrm>
          <a:solidFill>
            <a:schemeClr val="bg1"/>
          </a:solidFill>
        </p:spPr>
        <p:txBody>
          <a:bodyPr vert="horz" lIns="180000" tIns="180000" rIns="252000" bIns="180000" rtlCol="0" anchor="t">
            <a:noAutofit/>
          </a:bodyPr>
          <a:lstStyle>
            <a:lvl1pPr algn="r">
              <a:defRPr lang="en-ZA" sz="6000" b="1" spc="-300" dirty="0"/>
            </a:lvl1pPr>
          </a:lstStyle>
          <a:p>
            <a:pPr lvl="0" algn="r"/>
            <a:r>
              <a:rPr lang="en-US" noProof="0"/>
              <a:t>Click to edit 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00400" y="4061039"/>
            <a:ext cx="6580188" cy="580921"/>
          </a:xfrm>
          <a:solidFill>
            <a:schemeClr val="tx1">
              <a:alpha val="80000"/>
            </a:schemeClr>
          </a:solidFill>
        </p:spPr>
        <p:txBody>
          <a:bodyPr vert="horz" lIns="180000" tIns="180000" rIns="180000" bIns="180000" rtlCol="0">
            <a:noAutofit/>
          </a:bodyPr>
          <a:lstStyle>
            <a:lvl1pPr marL="0" indent="0" algn="r">
              <a:buNone/>
              <a:defRPr lang="en-ZA" dirty="0">
                <a:solidFill>
                  <a:schemeClr val="bg1"/>
                </a:solidFill>
              </a:defRPr>
            </a:lvl1pPr>
          </a:lstStyle>
          <a:p>
            <a:pPr marL="266700" lvl="0" indent="-266700" algn="ctr"/>
            <a:r>
              <a:rPr lang="en-US" noProof="0"/>
              <a:t>Click to edit Master subtitle style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9780588" y="2698612"/>
            <a:ext cx="2411412" cy="1148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334038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7DEBF36F-ADC5-48FF-BFAF-3BED06924FD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2000" y="1512000"/>
            <a:ext cx="5472000" cy="4680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7867C73D-EE16-41D1-B7CE-A35C765E3B8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99887" y="1511250"/>
            <a:ext cx="5472113" cy="4680000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4CFC6C-1D8B-46C9-B0F7-A8BD88D8AB46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891552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F94EB5D3-F8CB-4E76-8D7E-FF441818EECB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512000"/>
            <a:ext cx="3600000" cy="467925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A38E24-EB1C-472F-B631-5DF32F9C4CF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301550" y="1511476"/>
            <a:ext cx="3600450" cy="4679249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5B4A252E-78C9-4F76-98A4-A4B580AD072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171550" y="1511475"/>
            <a:ext cx="3600450" cy="4679250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4BCA97-F31B-451D-82F8-6E000DF2118A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17AAC4-A657-4D75-A527-0307AFF2B17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6543880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9D7ACCB5-9A86-4F46-89E2-B79F48C9EC1D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512000"/>
            <a:ext cx="2160000" cy="467925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5B3657-F2AE-455A-BF81-1A0C2ACECD2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726412" y="1512000"/>
            <a:ext cx="2160588" cy="4679250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6A983D98-E0AB-429A-9EC2-B50D4216D69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021412" y="1512000"/>
            <a:ext cx="2160588" cy="4679250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755213BF-EF6D-45DC-A01B-DE6C2F23A6D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316412" y="1507535"/>
            <a:ext cx="2160588" cy="4679250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77D6BBBA-F4A3-45D4-91BC-A405FFDC7C3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611412" y="1507535"/>
            <a:ext cx="2160588" cy="4683715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09234E-176D-4BBF-9391-7B6F018C51A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9ABD5E-B8F1-4246-B167-09138760AD7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9748372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00400" y="2811053"/>
            <a:ext cx="8991600" cy="1261295"/>
          </a:xfrm>
          <a:solidFill>
            <a:schemeClr val="bg1"/>
          </a:solidFill>
        </p:spPr>
        <p:txBody>
          <a:bodyPr vert="horz" lIns="180000" tIns="180000" rIns="252000" bIns="180000" rtlCol="0" anchor="t">
            <a:noAutofit/>
          </a:bodyPr>
          <a:lstStyle>
            <a:lvl1pPr algn="r">
              <a:defRPr lang="en-ZA" sz="6000" b="1" spc="-300" dirty="0"/>
            </a:lvl1pPr>
          </a:lstStyle>
          <a:p>
            <a:pPr lvl="0" algn="r"/>
            <a:r>
              <a:rPr lang="en-US" noProof="0"/>
              <a:t>Click to edit 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00400" y="4061039"/>
            <a:ext cx="6580188" cy="580921"/>
          </a:xfrm>
          <a:solidFill>
            <a:schemeClr val="tx1">
              <a:alpha val="80000"/>
            </a:schemeClr>
          </a:solidFill>
        </p:spPr>
        <p:txBody>
          <a:bodyPr vert="horz" lIns="180000" tIns="180000" rIns="180000" bIns="180000" rtlCol="0">
            <a:noAutofit/>
          </a:bodyPr>
          <a:lstStyle>
            <a:lvl1pPr marL="0" indent="0" algn="r">
              <a:buNone/>
              <a:defRPr lang="en-ZA" dirty="0">
                <a:solidFill>
                  <a:schemeClr val="bg1"/>
                </a:solidFill>
              </a:defRPr>
            </a:lvl1pPr>
          </a:lstStyle>
          <a:p>
            <a:pPr marL="266700" lvl="0" indent="-266700" algn="ctr"/>
            <a:r>
              <a:rPr lang="en-US" noProof="0"/>
              <a:t>Click to edit Master subtitle style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9780588" y="2698612"/>
            <a:ext cx="2411412" cy="1148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8577601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E473AB13-DFF9-4538-9907-E261659E0E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700" y="2156226"/>
            <a:ext cx="5958000" cy="1958400"/>
          </a:xfrm>
          <a:solidFill>
            <a:schemeClr val="bg1"/>
          </a:solidFill>
        </p:spPr>
        <p:txBody>
          <a:bodyPr lIns="252000" tIns="180000" rIns="180000" bIns="180000"/>
          <a:lstStyle>
            <a:lvl1pPr>
              <a:defRPr sz="6000" b="1" spc="-3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 noProof="0"/>
              <a:t>Click to edit section divider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16FE98-6A12-44EC-8485-8B5EFABDF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0" y="5209682"/>
            <a:ext cx="2411412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noProof="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0EF489-F21B-4E7C-9A44-D3CC8DC34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14B95064-E6BF-43CD-ACBD-6363E8D9BF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4114627"/>
            <a:ext cx="5956300" cy="1095056"/>
          </a:xfrm>
          <a:solidFill>
            <a:schemeClr val="tx1">
              <a:alpha val="80000"/>
            </a:schemeClr>
          </a:solidFill>
        </p:spPr>
        <p:txBody>
          <a:bodyPr vert="horz" lIns="252000" tIns="180000" rIns="180000" bIns="180000" rtlCol="0">
            <a:noAutofit/>
          </a:bodyPr>
          <a:lstStyle>
            <a:lvl1pPr marL="0" indent="0" algn="l">
              <a:buNone/>
              <a:defRPr lang="en-US">
                <a:solidFill>
                  <a:schemeClr val="bg1"/>
                </a:solidFill>
              </a:defRPr>
            </a:lvl1pPr>
          </a:lstStyle>
          <a:p>
            <a:pPr marL="266700" lvl="0" indent="-26670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825637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008000"/>
            <a:ext cx="11328000" cy="518325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FE0EB3-0FF4-4285-B9D3-90A5751B7BB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DE0AAD-6FBD-416B-A91A-21F2B737919E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9762075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4CFC6C-1D8B-46C9-B0F7-A8BD88D8AB46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EE1E0B79-3CC8-4DCF-8AEC-AC43BC9A30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1886" y="1007250"/>
            <a:ext cx="5460114" cy="5169713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5546508-E26C-46CD-8939-D20E71BF4E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1999" y="1007250"/>
            <a:ext cx="5448115" cy="5169713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155533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4CFC6C-1D8B-46C9-B0F7-A8BD88D8AB46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1" name="Rectangle 10" descr="Accent block left">
            <a:extLst>
              <a:ext uri="{FF2B5EF4-FFF2-40B4-BE49-F238E27FC236}">
                <a16:creationId xmlns:a16="http://schemas.microsoft.com/office/drawing/2014/main" id="{48A1A904-FE62-4BE3-BAE9-0EEAE7B1E38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431800" y="1016231"/>
            <a:ext cx="1984175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noProof="0" dirty="0"/>
          </a:p>
        </p:txBody>
      </p:sp>
      <p:sp>
        <p:nvSpPr>
          <p:cNvPr id="12" name="Rectangle 11" descr="Accent bar right&#10;">
            <a:extLst>
              <a:ext uri="{FF2B5EF4-FFF2-40B4-BE49-F238E27FC236}">
                <a16:creationId xmlns:a16="http://schemas.microsoft.com/office/drawing/2014/main" id="{3E8A46E0-47C2-4441-B7DD-F621A80F1FC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6299887" y="1016231"/>
            <a:ext cx="1984175" cy="1148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noProof="0" dirty="0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D902C307-6561-4E11-9899-1F34830AE8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1800" y="1224128"/>
            <a:ext cx="5448115" cy="3587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CD73439B-6B1B-47C5-B2B0-409015FB33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2086" y="1224128"/>
            <a:ext cx="5447914" cy="3587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7" name="Content Placeholder 5">
            <a:extLst>
              <a:ext uri="{FF2B5EF4-FFF2-40B4-BE49-F238E27FC236}">
                <a16:creationId xmlns:a16="http://schemas.microsoft.com/office/drawing/2014/main" id="{12AC6878-44C6-4445-A225-70C0DC482E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99886" y="1955731"/>
            <a:ext cx="5447914" cy="4233932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6D675DA8-374F-4915-973A-53612A41FF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1800" y="1943031"/>
            <a:ext cx="5447914" cy="4246632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253150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3932037" cy="1411276"/>
          </a:xfrm>
        </p:spPr>
        <p:txBody>
          <a:bodyPr anchor="b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4CFC6C-1D8B-46C9-B0F7-A8BD88D8AB46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1" name="Rectangle 10" descr="Accent block left">
            <a:extLst>
              <a:ext uri="{FF2B5EF4-FFF2-40B4-BE49-F238E27FC236}">
                <a16:creationId xmlns:a16="http://schemas.microsoft.com/office/drawing/2014/main" id="{48A1A904-FE62-4BE3-BAE9-0EEAE7B1E38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431800" y="1892926"/>
            <a:ext cx="1984175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noProof="0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85B68CA9-AC4C-4D15-9BA1-A9F1AC5606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8816" y="432001"/>
            <a:ext cx="6971184" cy="542905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29B24D8A-D8A5-4F57-A260-A4CF75FCB3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32000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014327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3932037" cy="1411276"/>
          </a:xfrm>
        </p:spPr>
        <p:txBody>
          <a:bodyPr anchor="b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4CFC6C-1D8B-46C9-B0F7-A8BD88D8AB46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1" name="Rectangle 10" descr="Accent block left">
            <a:extLst>
              <a:ext uri="{FF2B5EF4-FFF2-40B4-BE49-F238E27FC236}">
                <a16:creationId xmlns:a16="http://schemas.microsoft.com/office/drawing/2014/main" id="{48A1A904-FE62-4BE3-BAE9-0EEAE7B1E38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431800" y="1892926"/>
            <a:ext cx="1984175" cy="1148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noProof="0" dirty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3E50A411-2E68-4F4D-B4BC-62E87C6336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32000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2FBF39A8-0BD5-48FD-9993-F595D4F727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788816" y="432001"/>
            <a:ext cx="6971184" cy="54290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040633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1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780588" cy="6371351"/>
          </a:xfr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noProof="0" dirty="0"/>
              <a:t>Insert or Drag and Drop </a:t>
            </a:r>
            <a:br>
              <a:rPr lang="en-US" noProof="0" dirty="0"/>
            </a:br>
            <a:r>
              <a:rPr lang="en-US" noProof="0" dirty="0"/>
              <a:t>your Photo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5700" y="2204792"/>
            <a:ext cx="5956300" cy="1944000"/>
          </a:xfrm>
          <a:solidFill>
            <a:schemeClr val="bg1"/>
          </a:solidFill>
        </p:spPr>
        <p:txBody>
          <a:bodyPr vert="horz" lIns="180000" tIns="180000" rIns="252000" bIns="180000" rtlCol="0" anchor="t">
            <a:noAutofit/>
          </a:bodyPr>
          <a:lstStyle>
            <a:lvl1pPr algn="r">
              <a:defRPr lang="en-ZA" sz="6000" b="1" spc="-300" dirty="0"/>
            </a:lvl1pPr>
          </a:lstStyle>
          <a:p>
            <a:pPr lvl="0" algn="r"/>
            <a:r>
              <a:rPr lang="en-US" noProof="0"/>
              <a:t>Click to edit section divider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9E4D4535-D519-40ED-B8A4-2EA1276BB65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235700" y="4148860"/>
            <a:ext cx="5956300" cy="1100565"/>
          </a:xfrm>
          <a:solidFill>
            <a:schemeClr val="tx1">
              <a:alpha val="80000"/>
            </a:schemeClr>
          </a:solidFill>
        </p:spPr>
        <p:txBody>
          <a:bodyPr lIns="180000" tIns="180000" rIns="252000" bIns="180000"/>
          <a:lstStyle>
            <a:lvl1pPr marL="0" indent="0" algn="r">
              <a:buNone/>
              <a:defRPr sz="1800">
                <a:solidFill>
                  <a:schemeClr val="bg1"/>
                </a:solidFill>
              </a:defRPr>
            </a:lvl1pPr>
            <a:lvl2pPr marL="266700" indent="0" algn="r">
              <a:buNone/>
              <a:defRPr sz="1800">
                <a:solidFill>
                  <a:schemeClr val="bg1"/>
                </a:solidFill>
              </a:defRPr>
            </a:lvl2pPr>
            <a:lvl3pPr marL="542925" indent="0" algn="r">
              <a:buNone/>
              <a:defRPr sz="1800">
                <a:solidFill>
                  <a:schemeClr val="bg1"/>
                </a:solidFill>
              </a:defRPr>
            </a:lvl3pPr>
            <a:lvl4pPr marL="809625" indent="0" algn="r">
              <a:buNone/>
              <a:defRPr sz="1800">
                <a:solidFill>
                  <a:schemeClr val="bg1"/>
                </a:solidFill>
              </a:defRPr>
            </a:lvl4pPr>
            <a:lvl5pPr marL="1076325" indent="0" algn="r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16FE98-6A12-44EC-8485-8B5EFABDF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9780588" y="5247782"/>
            <a:ext cx="2411412" cy="1148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0EF489-F21B-4E7C-9A44-D3CC8DC34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4371590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10727B06-56A8-44A2-B6C2-9ED183D107F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CCB8C2-B6A2-4C69-8D3A-57420A034BA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3CF994-8B2C-443F-B695-7378DD360DAA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5058552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6D0504D-4610-4E9E-A2DB-8B701F044BB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95CDFA7-DEA3-4BBE-8D70-0AF654A1E6F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0694D9D-C633-4D52-965E-E5BBD9883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397670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6D0504D-4610-4E9E-A2DB-8B701F044BB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95CDFA7-DEA3-4BBE-8D70-0AF654A1E6F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0694D9D-C633-4D52-965E-E5BBD9883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DB3A426-6D4A-4D91-ACD6-A2C25BAE44E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664370" y="2033588"/>
            <a:ext cx="8863262" cy="2790825"/>
          </a:xfrm>
        </p:spPr>
        <p:txBody>
          <a:bodyPr anchor="ctr"/>
          <a:lstStyle>
            <a:lvl1pPr marL="0" indent="0" algn="ctr">
              <a:buNone/>
              <a:defRPr sz="6000"/>
            </a:lvl1pPr>
            <a:lvl2pPr marL="2667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772436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6D0504D-4610-4E9E-A2DB-8B701F044BB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95CDFA7-DEA3-4BBE-8D70-0AF654A1E6F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900433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er Slide 2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411412" y="0"/>
            <a:ext cx="9780588" cy="6371351"/>
          </a:xfr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noProof="0" dirty="0"/>
              <a:t>Insert or Drag and Drop </a:t>
            </a:r>
            <a:br>
              <a:rPr lang="en-US" noProof="0" dirty="0"/>
            </a:br>
            <a:r>
              <a:rPr lang="en-US" noProof="0" dirty="0"/>
              <a:t>your Photo Here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E473AB13-DFF9-4538-9907-E261659E0E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700" y="2156226"/>
            <a:ext cx="5958000" cy="1958400"/>
          </a:xfrm>
          <a:solidFill>
            <a:schemeClr val="bg1"/>
          </a:solidFill>
        </p:spPr>
        <p:txBody>
          <a:bodyPr lIns="252000" tIns="180000" rIns="180000" bIns="180000"/>
          <a:lstStyle>
            <a:lvl1pPr>
              <a:defRPr sz="6000" b="1" spc="-3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 noProof="0"/>
              <a:t>Click to edit section divider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9E4D4535-D519-40ED-B8A4-2EA1276BB65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4110760"/>
            <a:ext cx="5956300" cy="1100565"/>
          </a:xfrm>
          <a:solidFill>
            <a:schemeClr val="tx1">
              <a:alpha val="80000"/>
            </a:schemeClr>
          </a:solidFill>
        </p:spPr>
        <p:txBody>
          <a:bodyPr lIns="252000" tIns="180000" rIns="180000" bIns="180000"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266700" indent="0" algn="r">
              <a:buNone/>
              <a:defRPr sz="1800">
                <a:solidFill>
                  <a:schemeClr val="bg1"/>
                </a:solidFill>
              </a:defRPr>
            </a:lvl2pPr>
            <a:lvl3pPr marL="542925" indent="0" algn="r">
              <a:buNone/>
              <a:defRPr sz="1800">
                <a:solidFill>
                  <a:schemeClr val="bg1"/>
                </a:solidFill>
              </a:defRPr>
            </a:lvl3pPr>
            <a:lvl4pPr marL="809625" indent="0" algn="r">
              <a:buNone/>
              <a:defRPr sz="1800">
                <a:solidFill>
                  <a:schemeClr val="bg1"/>
                </a:solidFill>
              </a:defRPr>
            </a:lvl4pPr>
            <a:lvl5pPr marL="1076325" indent="0" algn="r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16FE98-6A12-44EC-8485-8B5EFABDF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0" y="5209682"/>
            <a:ext cx="2411412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noProof="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0EF489-F21B-4E7C-9A44-D3CC8DC34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82858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Image Layou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96000" y="-1"/>
            <a:ext cx="6096000" cy="6371351"/>
          </a:xfrm>
          <a:solidFill>
            <a:schemeClr val="bg1">
              <a:lumMod val="95000"/>
            </a:schemeClr>
          </a:solidFill>
        </p:spPr>
        <p:txBody>
          <a:bodyPr tIns="158400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noProof="0" dirty="0"/>
              <a:t>Insert or Drag &amp; Drop your photo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11800" y="3802899"/>
            <a:ext cx="4648200" cy="985000"/>
          </a:xfrm>
          <a:solidFill>
            <a:schemeClr val="bg1"/>
          </a:solidFill>
        </p:spPr>
        <p:txBody>
          <a:bodyPr lIns="180000" tIns="180000" rIns="180000" bIns="180000"/>
          <a:lstStyle>
            <a:lvl1pPr algn="r">
              <a:defRPr sz="6000" b="1" spc="-3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Edit page title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FAEED1D-0E66-4F74-9455-675F5CB7EAD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111800" y="4787900"/>
            <a:ext cx="4648200" cy="1162800"/>
          </a:xfrm>
          <a:solidFill>
            <a:schemeClr val="tx1">
              <a:alpha val="80000"/>
            </a:schemeClr>
          </a:solidFill>
        </p:spPr>
        <p:txBody>
          <a:bodyPr lIns="180000" tIns="180000" rIns="180000" bIns="180000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2000" y="2668686"/>
            <a:ext cx="5472000" cy="2999426"/>
          </a:xfrm>
        </p:spPr>
        <p:txBody>
          <a:bodyPr anchor="b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05ED12-A431-4761-87A4-F05164BE0221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508F53F-6AA2-4060-904A-BC90211DC043}"/>
              </a:ext>
            </a:extLst>
          </p:cNvPr>
          <p:cNvSpPr/>
          <p:nvPr userDrawn="1"/>
        </p:nvSpPr>
        <p:spPr>
          <a:xfrm>
            <a:off x="9348588" y="3700775"/>
            <a:ext cx="2411412" cy="11482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350103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Image Layou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-1"/>
            <a:ext cx="6096000" cy="6371351"/>
          </a:xfrm>
          <a:solidFill>
            <a:schemeClr val="bg1">
              <a:lumMod val="95000"/>
            </a:schemeClr>
          </a:solidFill>
        </p:spPr>
        <p:txBody>
          <a:bodyPr tIns="158400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noProof="0" dirty="0"/>
              <a:t>Insert or Drag &amp; Drop your photo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18100" y="1869795"/>
            <a:ext cx="6641900" cy="1124345"/>
          </a:xfrm>
          <a:solidFill>
            <a:schemeClr val="bg1">
              <a:lumMod val="95000"/>
            </a:schemeClr>
          </a:solidFill>
        </p:spPr>
        <p:txBody>
          <a:bodyPr lIns="180000" tIns="180000" rIns="180000" bIns="180000"/>
          <a:lstStyle>
            <a:lvl1pPr algn="l">
              <a:defRPr sz="6000" b="1" spc="-3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FAEED1D-0E66-4F74-9455-675F5CB7EAD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118334" y="2994141"/>
            <a:ext cx="6641626" cy="590155"/>
          </a:xfrm>
          <a:solidFill>
            <a:schemeClr val="tx1">
              <a:alpha val="80000"/>
            </a:schemeClr>
          </a:solidFill>
        </p:spPr>
        <p:txBody>
          <a:bodyPr lIns="180000" tIns="180000" rIns="180000" bIns="180000"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8000" y="3763648"/>
            <a:ext cx="5472000" cy="2428351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05ED12-A431-4761-87A4-F05164BE0221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A5285E0-8F27-49C4-AADF-92A3B72D41FD}"/>
              </a:ext>
            </a:extLst>
          </p:cNvPr>
          <p:cNvSpPr/>
          <p:nvPr userDrawn="1"/>
        </p:nvSpPr>
        <p:spPr>
          <a:xfrm>
            <a:off x="9775824" y="1762069"/>
            <a:ext cx="1984175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84389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88DD7-6DAF-436D-B04A-EBCCAA3691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E4633398-8EC3-417B-BEA6-101D8F22467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3" name="Comparison Left Placeholder 1">
            <a:extLst>
              <a:ext uri="{FF2B5EF4-FFF2-40B4-BE49-F238E27FC236}">
                <a16:creationId xmlns:a16="http://schemas.microsoft.com/office/drawing/2014/main" id="{9322B50D-6A7D-41C6-BA57-613BC231DF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2000" y="2307689"/>
            <a:ext cx="5472000" cy="3600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FD584DA-F775-47B8-A1D7-6556AD5FCB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2000" y="2815037"/>
            <a:ext cx="5472000" cy="3376963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Comparison Left Placeholder 2">
            <a:extLst>
              <a:ext uri="{FF2B5EF4-FFF2-40B4-BE49-F238E27FC236}">
                <a16:creationId xmlns:a16="http://schemas.microsoft.com/office/drawing/2014/main" id="{78A963F8-6F6E-440E-B3B3-DDE13C083A3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00000" y="2308214"/>
            <a:ext cx="5472000" cy="358775"/>
          </a:xfrm>
        </p:spPr>
        <p:txBody>
          <a:bodyPr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DF0A5256-B267-47DA-858A-0F3867CB613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99887" y="2812214"/>
            <a:ext cx="5472113" cy="3379036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6B8F99-FAB0-4B33-87ED-9FF46D11A90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733E7E-50D2-4F6C-9DF2-CF4C98C4B847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0" name="Rectangle 9" descr="Accent block left">
            <a:extLst>
              <a:ext uri="{FF2B5EF4-FFF2-40B4-BE49-F238E27FC236}">
                <a16:creationId xmlns:a16="http://schemas.microsoft.com/office/drawing/2014/main" id="{BBC0CAF5-0DE6-4BEA-824E-124A54A76A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431800" y="2100317"/>
            <a:ext cx="1984175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noProof="0" dirty="0"/>
          </a:p>
        </p:txBody>
      </p:sp>
      <p:sp>
        <p:nvSpPr>
          <p:cNvPr id="11" name="Rectangle 10" descr="Accent bar right&#10;">
            <a:extLst>
              <a:ext uri="{FF2B5EF4-FFF2-40B4-BE49-F238E27FC236}">
                <a16:creationId xmlns:a16="http://schemas.microsoft.com/office/drawing/2014/main" id="{ED008080-B2F5-441A-8B15-30AE86BBF94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6299887" y="2100317"/>
            <a:ext cx="1984175" cy="1148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509955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1"/>
            <a:ext cx="12192000" cy="6371350"/>
          </a:xfr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noProof="0" dirty="0"/>
              <a:t>Insert or Drag &amp; Drop your photo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096000" y="5359400"/>
            <a:ext cx="5664000" cy="565899"/>
          </a:xfrm>
          <a:solidFill>
            <a:schemeClr val="tx1"/>
          </a:solidFill>
        </p:spPr>
        <p:txBody>
          <a:bodyPr lIns="180000" tIns="180000" rIns="180000" bIns="180000"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/>
              <a:t>Enter your caption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B3D119C-DBF5-4B4F-BE38-7BD7B5C8A5D0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F8E7C83-06D7-4C5B-85B7-0E5713B4F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87784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780102" cy="6804025"/>
          </a:xfrm>
          <a:solidFill>
            <a:schemeClr val="bg1">
              <a:lumMod val="85000"/>
            </a:schemeClr>
          </a:solidFill>
        </p:spPr>
        <p:txBody>
          <a:bodyPr tIns="0" anchor="ctr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noProof="0" dirty="0"/>
              <a:t>Insert or Drag and Drop your Photo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458200" y="2798354"/>
            <a:ext cx="3733800" cy="1013684"/>
          </a:xfrm>
          <a:solidFill>
            <a:schemeClr val="bg1"/>
          </a:solidFill>
        </p:spPr>
        <p:txBody>
          <a:bodyPr vert="horz" lIns="180000" tIns="180000" rIns="252000" bIns="180000" rtlCol="0" anchor="t">
            <a:noAutofit/>
          </a:bodyPr>
          <a:lstStyle>
            <a:lvl1pPr algn="r">
              <a:defRPr lang="en-ZA" sz="6000" b="1" spc="-300" dirty="0"/>
            </a:lvl1pPr>
          </a:lstStyle>
          <a:p>
            <a:pPr lvl="0" algn="r"/>
            <a:r>
              <a:rPr lang="en-US" noProof="0"/>
              <a:t>Thank You</a:t>
            </a:r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52FA7FC9-E40E-4144-84E4-34E3722E9A6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458200" y="3957705"/>
            <a:ext cx="2910342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 rIns="72000"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Full Name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97289182-4FE6-4A18-9775-4588D5801CF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458200" y="4306722"/>
            <a:ext cx="2910342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 rIns="72000"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Phone Number</a:t>
            </a: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BD4E94C7-6CAF-4FEE-9E02-D3D3A2AC5EA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458200" y="4655739"/>
            <a:ext cx="2910342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 rIns="72000"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Email or Social Media Handle</a:t>
            </a:r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0DE421A3-3C59-48FC-BC3B-007ADFBEB4F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458200" y="5004756"/>
            <a:ext cx="2910342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 rIns="72000"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Company Website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8458200" y="2685912"/>
            <a:ext cx="3733800" cy="1148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2FB6A7-1E80-487C-93E6-DCAA8751EF21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049663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E97A9A62-1AA6-47A9-A1A0-54196823744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FE0EB3-0FF4-4285-B9D3-90A5751B7BB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DE0AAD-6FBD-416B-A91A-21F2B737919E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34501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EB0D177-9AA4-42F4-9CD7-CD206217CA6D}"/>
              </a:ext>
            </a:extLst>
          </p:cNvPr>
          <p:cNvSpPr/>
          <p:nvPr userDrawn="1"/>
        </p:nvSpPr>
        <p:spPr>
          <a:xfrm>
            <a:off x="9780101" y="6371351"/>
            <a:ext cx="1979897" cy="4319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825DB53-D610-4A40-AFDC-EBC47DB613CE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2B9A6A4-83D0-40B1-8B15-964C84BF0705}"/>
              </a:ext>
            </a:extLst>
          </p:cNvPr>
          <p:cNvSpPr/>
          <p:nvPr userDrawn="1"/>
        </p:nvSpPr>
        <p:spPr>
          <a:xfrm>
            <a:off x="0" y="6371351"/>
            <a:ext cx="9780102" cy="432000"/>
          </a:xfrm>
          <a:custGeom>
            <a:avLst/>
            <a:gdLst>
              <a:gd name="connsiteX0" fmla="*/ 0 w 9780102"/>
              <a:gd name="connsiteY0" fmla="*/ 0 h 432000"/>
              <a:gd name="connsiteX1" fmla="*/ 9780102 w 9780102"/>
              <a:gd name="connsiteY1" fmla="*/ 0 h 432000"/>
              <a:gd name="connsiteX2" fmla="*/ 9780102 w 9780102"/>
              <a:gd name="connsiteY2" fmla="*/ 432000 h 432000"/>
              <a:gd name="connsiteX3" fmla="*/ 0 w 9780102"/>
              <a:gd name="connsiteY3" fmla="*/ 432000 h 43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80102" h="432000">
                <a:moveTo>
                  <a:pt x="0" y="0"/>
                </a:moveTo>
                <a:lnTo>
                  <a:pt x="9780102" y="0"/>
                </a:lnTo>
                <a:lnTo>
                  <a:pt x="9780102" y="432000"/>
                </a:lnTo>
                <a:lnTo>
                  <a:pt x="0" y="432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90F41A2-6535-4CA6-81E4-026A5B56D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1328000" cy="432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US" noProof="0"/>
              <a:t>Click to edit page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3AB95C-7DD4-4796-80E4-1B7466A2A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2000" y="1512000"/>
            <a:ext cx="11328000" cy="467925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879C91-B77F-4273-9A27-A3535FB88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2000" y="6439820"/>
            <a:ext cx="5664000" cy="295062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CA3099-A94F-4C3E-BC29-780EDD38F7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60000" y="6371351"/>
            <a:ext cx="432000" cy="432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vert="horz" lIns="0" tIns="0" rIns="0" bIns="0" rtlCol="0" anchor="ctr"/>
          <a:lstStyle>
            <a:lvl1pPr algn="ctr">
              <a:defRPr sz="1200">
                <a:solidFill>
                  <a:schemeClr val="bg1"/>
                </a:solidFill>
                <a:latin typeface="+mj-lt"/>
              </a:defRPr>
            </a:lvl1pPr>
          </a:lstStyle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FDC6F9-37F9-4E25-AECA-D307B8421C73}"/>
              </a:ext>
            </a:extLst>
          </p:cNvPr>
          <p:cNvSpPr txBox="1"/>
          <p:nvPr userDrawn="1"/>
        </p:nvSpPr>
        <p:spPr>
          <a:xfrm>
            <a:off x="10243100" y="6422491"/>
            <a:ext cx="1053900" cy="380860"/>
          </a:xfrm>
          <a:prstGeom prst="rect">
            <a:avLst/>
          </a:prstGeom>
          <a:noFill/>
        </p:spPr>
        <p:txBody>
          <a:bodyPr wrap="square" tIns="108000" bIns="0" rtlCol="0" anchor="ctr">
            <a:spAutoFit/>
          </a:bodyPr>
          <a:lstStyle/>
          <a:p>
            <a:pPr algn="r">
              <a:lnSpc>
                <a:spcPts val="1000"/>
              </a:lnSpc>
            </a:pPr>
            <a:r>
              <a:rPr lang="en-US" sz="2500" b="1" i="0" spc="-100" baseline="0" noProof="0" dirty="0">
                <a:solidFill>
                  <a:schemeClr val="accent1"/>
                </a:solidFill>
                <a:latin typeface="+mj-lt"/>
              </a:rPr>
              <a:t>TREY</a:t>
            </a:r>
            <a:r>
              <a:rPr lang="en-US" sz="1600" b="1" i="0" spc="-100" baseline="0" noProof="0" dirty="0">
                <a:solidFill>
                  <a:schemeClr val="accent1"/>
                </a:solidFill>
                <a:latin typeface="+mj-lt"/>
              </a:rPr>
              <a:t> </a:t>
            </a:r>
            <a:br>
              <a:rPr lang="en-US" sz="1600" b="1" i="0" spc="-100" baseline="0" noProof="0" dirty="0">
                <a:solidFill>
                  <a:schemeClr val="accent1"/>
                </a:solidFill>
                <a:latin typeface="+mj-lt"/>
              </a:rPr>
            </a:br>
            <a:r>
              <a:rPr lang="en-US" sz="1200" b="0" i="0" spc="140" baseline="0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research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BC39664-EB8B-4A32-915A-D4308F79277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B49670D-8F18-44A8-B217-67B412095C0D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30FA059-EC32-4FFF-9673-48849B2FA43A}"/>
              </a:ext>
            </a:extLst>
          </p:cNvPr>
          <p:cNvCxnSpPr>
            <a:cxnSpLocks/>
          </p:cNvCxnSpPr>
          <p:nvPr userDrawn="1"/>
        </p:nvCxnSpPr>
        <p:spPr>
          <a:xfrm flipH="1">
            <a:off x="1" y="6371351"/>
            <a:ext cx="12191999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6163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63" r:id="rId3"/>
    <p:sldLayoutId id="2147483658" r:id="rId4"/>
    <p:sldLayoutId id="2147483666" r:id="rId5"/>
    <p:sldLayoutId id="2147483659" r:id="rId6"/>
    <p:sldLayoutId id="2147483660" r:id="rId7"/>
    <p:sldLayoutId id="2147483664" r:id="rId8"/>
    <p:sldLayoutId id="2147483650" r:id="rId9"/>
    <p:sldLayoutId id="2147483652" r:id="rId10"/>
    <p:sldLayoutId id="2147483656" r:id="rId11"/>
    <p:sldLayoutId id="2147483657" r:id="rId12"/>
    <p:sldLayoutId id="2147483667" r:id="rId13"/>
    <p:sldLayoutId id="2147483668" r:id="rId14"/>
    <p:sldLayoutId id="2147483669" r:id="rId15"/>
    <p:sldLayoutId id="2147483670" r:id="rId16"/>
    <p:sldLayoutId id="2147483671" r:id="rId17"/>
    <p:sldLayoutId id="2147483673" r:id="rId18"/>
    <p:sldLayoutId id="2147483674" r:id="rId19"/>
    <p:sldLayoutId id="2147483654" r:id="rId20"/>
    <p:sldLayoutId id="2147483655" r:id="rId21"/>
    <p:sldLayoutId id="2147483675" r:id="rId22"/>
    <p:sldLayoutId id="2147483672" r:id="rId23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 spc="-15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2925" indent="-27622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96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763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430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cponline.org/membership/medical-students/acp-impact/archive/may-2016/medical-student-perspective-why-medical-students-should-attend-conferences" TargetMode="External"/><Relationship Id="rId2" Type="http://schemas.openxmlformats.org/officeDocument/2006/relationships/hyperlink" Target="https://www.apha.org/events-and-meetings/annual/why-attend" TargetMode="External"/><Relationship Id="rId1" Type="http://schemas.openxmlformats.org/officeDocument/2006/relationships/slideLayout" Target="../slideLayouts/slideLayout22.xml"/><Relationship Id="rId6" Type="http://schemas.openxmlformats.org/officeDocument/2006/relationships/hyperlink" Target="https://www.rn.com/nursing-news/nursing-professional-development-the-value-of-nursing-conferences/" TargetMode="External"/><Relationship Id="rId5" Type="http://schemas.openxmlformats.org/officeDocument/2006/relationships/hyperlink" Target="https://www.socialworkers.org/Events/NASW-Conferences" TargetMode="External"/><Relationship Id="rId4" Type="http://schemas.openxmlformats.org/officeDocument/2006/relationships/hyperlink" Target="https://www.emedevents.com/MedblogPosts/medblogpage/the-benefits-of-speaking-at-medical-conference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Placeholder 11" descr="Hands coming together in circle">
            <a:extLst>
              <a:ext uri="{FF2B5EF4-FFF2-40B4-BE49-F238E27FC236}">
                <a16:creationId xmlns:a16="http://schemas.microsoft.com/office/drawing/2014/main" id="{AA8A1CBA-9BB5-2246-9F4B-98EAD7C90158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114816" y="53975"/>
            <a:ext cx="9780588" cy="6804025"/>
          </a:xfr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200B3D2B-613A-41BE-987D-E6A1324B45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811053"/>
            <a:ext cx="12192000" cy="1261295"/>
          </a:xfrm>
        </p:spPr>
        <p:txBody>
          <a:bodyPr/>
          <a:lstStyle/>
          <a:p>
            <a:pPr algn="l"/>
            <a:r>
              <a:rPr lang="en-US" sz="3600" dirty="0"/>
              <a:t>Professional Conferences</a:t>
            </a:r>
            <a:br>
              <a:rPr lang="en-US" sz="3600" dirty="0"/>
            </a:br>
            <a:r>
              <a:rPr lang="en-US" sz="3600" dirty="0"/>
              <a:t>Benefits for Presenters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4772945D-CA91-4CFE-8EB7-941C7618C9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89379" y="4072348"/>
            <a:ext cx="5202621" cy="930576"/>
          </a:xfrm>
        </p:spPr>
        <p:txBody>
          <a:bodyPr/>
          <a:lstStyle/>
          <a:p>
            <a:r>
              <a:rPr lang="en-US" sz="2400" dirty="0"/>
              <a:t>Mary Ellen Miller PhD, RN, PHNA-BC </a:t>
            </a:r>
          </a:p>
          <a:p>
            <a:r>
              <a:rPr lang="en-US" sz="2400" dirty="0"/>
              <a:t>Bridging the Gaps 7/19/2023</a:t>
            </a:r>
          </a:p>
          <a:p>
            <a:r>
              <a:rPr lang="en-US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899232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Placeholder 8" descr="Handing touching mobile phone">
            <a:extLst>
              <a:ext uri="{FF2B5EF4-FFF2-40B4-BE49-F238E27FC236}">
                <a16:creationId xmlns:a16="http://schemas.microsoft.com/office/drawing/2014/main" id="{A9A75888-22E3-1D43-9112-DA02186070B5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6096000" y="0"/>
            <a:ext cx="6096000" cy="6858000"/>
          </a:xfr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EFA08948-2B6F-46B1-9D2D-8D7B2B3FBD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9348588" y="3688075"/>
            <a:ext cx="2411412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560F281-4FF6-4617-A809-AC9C15ECF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1113" y="3031299"/>
            <a:ext cx="5208888" cy="1756600"/>
          </a:xfrm>
        </p:spPr>
        <p:txBody>
          <a:bodyPr/>
          <a:lstStyle/>
          <a:p>
            <a:pPr algn="l"/>
            <a:r>
              <a:rPr lang="en-US" dirty="0"/>
              <a:t>Several Benefits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1DC577-0A95-47D0-95D9-5F8DA763D46B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6826685" y="4787900"/>
            <a:ext cx="4933315" cy="1162800"/>
          </a:xfrm>
        </p:spPr>
        <p:txBody>
          <a:bodyPr/>
          <a:lstStyle/>
          <a:p>
            <a:r>
              <a:rPr lang="en-US" sz="2400" dirty="0"/>
              <a:t>Poster and Oral Presentations set you apart from others in your field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4B638FB-C82D-6C12-4069-24498F5001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2000" y="826718"/>
            <a:ext cx="5472000" cy="4384109"/>
          </a:xfrm>
        </p:spPr>
        <p:txBody>
          <a:bodyPr/>
          <a:lstStyle/>
          <a:p>
            <a:pPr marL="0" indent="0">
              <a:buNone/>
            </a:pPr>
            <a:r>
              <a:rPr lang="en-US" sz="3600" dirty="0"/>
              <a:t>Opportunity to share your: </a:t>
            </a:r>
          </a:p>
          <a:p>
            <a:r>
              <a:rPr lang="en-US" sz="3600" dirty="0"/>
              <a:t>Experience</a:t>
            </a:r>
          </a:p>
          <a:p>
            <a:r>
              <a:rPr lang="en-US" sz="3600" dirty="0"/>
              <a:t>Expertise</a:t>
            </a:r>
          </a:p>
          <a:p>
            <a:r>
              <a:rPr lang="en-US" sz="3600" dirty="0"/>
              <a:t>Research findings</a:t>
            </a:r>
          </a:p>
          <a:p>
            <a:r>
              <a:rPr lang="en-US" sz="3600" dirty="0"/>
              <a:t>Practice updates</a:t>
            </a:r>
          </a:p>
        </p:txBody>
      </p:sp>
    </p:spTree>
    <p:extLst>
      <p:ext uri="{BB962C8B-B14F-4D97-AF65-F5344CB8AC3E}">
        <p14:creationId xmlns:p14="http://schemas.microsoft.com/office/powerpoint/2010/main" val="1329746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Placeholder 13" descr="Hand writing on post-it note">
            <a:extLst>
              <a:ext uri="{FF2B5EF4-FFF2-40B4-BE49-F238E27FC236}">
                <a16:creationId xmlns:a16="http://schemas.microsoft.com/office/drawing/2014/main" id="{7E468295-904F-0743-AD06-67DA21353B9E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1"/>
            <a:ext cx="6096000" cy="6371351"/>
          </a:xfr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EFA08948-2B6F-46B1-9D2D-8D7B2B3FBD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9775824" y="1762069"/>
            <a:ext cx="1984175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560F281-4FF6-4617-A809-AC9C15ECF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18100" y="1869795"/>
            <a:ext cx="6641900" cy="1124345"/>
          </a:xfrm>
        </p:spPr>
        <p:txBody>
          <a:bodyPr/>
          <a:lstStyle/>
          <a:p>
            <a:r>
              <a:rPr lang="en-US" dirty="0"/>
              <a:t>Outcomes: 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1DC577-0A95-47D0-95D9-5F8DA763D46B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118334" y="2994141"/>
            <a:ext cx="6641626" cy="434859"/>
          </a:xfrm>
        </p:spPr>
        <p:txBody>
          <a:bodyPr/>
          <a:lstStyle/>
          <a:p>
            <a:r>
              <a:rPr lang="en-US" dirty="0"/>
              <a:t>.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554D9F-1895-486E-BFBA-905BB2D29E08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9690538" y="6371350"/>
            <a:ext cx="2556828" cy="486650"/>
          </a:xfrm>
          <a:solidFill>
            <a:schemeClr val="tx1">
              <a:lumMod val="95000"/>
              <a:lumOff val="5000"/>
            </a:schemeClr>
          </a:solidFill>
        </p:spPr>
        <p:txBody>
          <a:bodyPr/>
          <a:lstStyle/>
          <a:p>
            <a:fld id="{19B51A1E-902D-48AF-9020-955120F399B6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96CDEB3-E3D3-8C32-9D0F-0B2AA9B9E8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8000" y="3763648"/>
            <a:ext cx="5767366" cy="3094352"/>
          </a:xfrm>
        </p:spPr>
        <p:txBody>
          <a:bodyPr/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Gain experience in presenting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Professional development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Networking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Opportunities for collaboration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20987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Placeholder 11" descr="conference room">
            <a:extLst>
              <a:ext uri="{FF2B5EF4-FFF2-40B4-BE49-F238E27FC236}">
                <a16:creationId xmlns:a16="http://schemas.microsoft.com/office/drawing/2014/main" id="{8F5AE0D5-C196-A947-8AFE-449A48B26153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45" b="45"/>
          <a:stretch>
            <a:fillRect/>
          </a:stretch>
        </p:blipFill>
        <p:spPr/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86E961-B76E-423F-995E-11B31E9214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451835" y="1376855"/>
            <a:ext cx="4740166" cy="3216166"/>
          </a:xfrm>
          <a:solidFill>
            <a:schemeClr val="tx1">
              <a:lumMod val="95000"/>
              <a:lumOff val="5000"/>
            </a:schemeClr>
          </a:solidFill>
        </p:spPr>
        <p:txBody>
          <a:bodyPr/>
          <a:lstStyle/>
          <a:p>
            <a:pPr algn="l"/>
            <a:r>
              <a:rPr lang="en-US" sz="3600" dirty="0"/>
              <a:t> </a:t>
            </a:r>
          </a:p>
          <a:p>
            <a:pPr algn="l"/>
            <a:r>
              <a:rPr lang="en-US" sz="2400" dirty="0"/>
              <a:t>Perks:</a:t>
            </a:r>
          </a:p>
          <a:p>
            <a:pPr marL="342900" indent="-342900" algn="l">
              <a:buAutoNum type="arabicPeriod"/>
            </a:pPr>
            <a:r>
              <a:rPr lang="en-US" sz="2400" dirty="0"/>
              <a:t>Continuing education units/CEs/CEUs</a:t>
            </a:r>
          </a:p>
          <a:p>
            <a:pPr marL="342900" indent="-342900" algn="l">
              <a:buAutoNum type="arabicPeriod"/>
            </a:pPr>
            <a:r>
              <a:rPr lang="en-US" sz="2400" dirty="0"/>
              <a:t>Decreased registration rates for students</a:t>
            </a:r>
          </a:p>
          <a:p>
            <a:pPr marL="342900" indent="-342900" algn="l">
              <a:buFont typeface="Arial" panose="020B0604020202020204" pitchFamily="34" charset="0"/>
              <a:buAutoNum type="arabicPeriod"/>
            </a:pPr>
            <a:r>
              <a:rPr lang="en-US" sz="2400" dirty="0"/>
              <a:t>Presentations on your CV set you apart from others in your field</a:t>
            </a:r>
          </a:p>
          <a:p>
            <a:pPr marL="342900" indent="-342900" algn="l">
              <a:buAutoNum type="arabicPeriod"/>
            </a:pPr>
            <a:endParaRPr lang="en-US" sz="32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202D98-AA1E-41BB-B94E-180311759C13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9732579" y="6371351"/>
            <a:ext cx="2459421" cy="432000"/>
          </a:xfrm>
        </p:spPr>
        <p:txBody>
          <a:bodyPr/>
          <a:lstStyle/>
          <a:p>
            <a:fld id="{19B51A1E-902D-48AF-9020-955120F399B6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11" name="Title 10" hidden="1">
            <a:extLst>
              <a:ext uri="{FF2B5EF4-FFF2-40B4-BE49-F238E27FC236}">
                <a16:creationId xmlns:a16="http://schemas.microsoft.com/office/drawing/2014/main" id="{C5462610-1D7E-437B-B516-F30D9A789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Large image</a:t>
            </a:r>
          </a:p>
        </p:txBody>
      </p:sp>
    </p:spTree>
    <p:extLst>
      <p:ext uri="{BB962C8B-B14F-4D97-AF65-F5344CB8AC3E}">
        <p14:creationId xmlns:p14="http://schemas.microsoft.com/office/powerpoint/2010/main" val="6652193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98DCA46-603B-4178-8707-30E192CE6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References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C54E2-35CD-4B4C-8AF6-A9BBA506FC1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2000" y="1051034"/>
            <a:ext cx="9899669" cy="5752317"/>
          </a:xfrm>
        </p:spPr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American Public Health Association (2021).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American Public Health Association annual meeting: Why attend?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https://www.apha.org/events-and-meetings/annual/why-attend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Lo, C. (2018).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Medical student perspective: Why medical students should attend conferences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American College of Physicians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IMpact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https://www.acponline.org/membership/medical-students/acp-impact/archive/may-2016/medical-student-perspective-why-medical-students-should-attend-conferences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Miles, B. (2022).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benefits of attending a medical conference.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https://www.emedevents.com/MedblogPosts/medblogpage/the-benefits-of-speaking-at-medical-conferences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National Association of Social Workers (2022).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NASW conferences.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https://www.socialworkers.org/Events/NASW-Conferences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Schneider, A. (2015).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Nursing professional development: The value of nursing conferences.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https://www.rn.com/nursing-news/nursing-professional-development-the-value-of-nursing-conferences/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0000"/>
              </a:lnSpc>
            </a:pPr>
            <a:endParaRPr lang="en-US" u="sng" dirty="0">
              <a:solidFill>
                <a:srgbClr val="0070C0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B78354A-41D5-43F7-A38D-3C946669B3C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0468303" y="6371351"/>
            <a:ext cx="1723697" cy="432000"/>
          </a:xfrm>
          <a:solidFill>
            <a:schemeClr val="tx1">
              <a:lumMod val="95000"/>
              <a:lumOff val="5000"/>
            </a:schemeClr>
          </a:solidFill>
        </p:spPr>
        <p:txBody>
          <a:bodyPr/>
          <a:lstStyle/>
          <a:p>
            <a:fld id="{19B51A1E-902D-48AF-9020-955120F399B6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823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29">
      <a:dk1>
        <a:sysClr val="windowText" lastClr="000000"/>
      </a:dk1>
      <a:lt1>
        <a:srgbClr val="FFFFFF"/>
      </a:lt1>
      <a:dk2>
        <a:srgbClr val="3F3F3F"/>
      </a:dk2>
      <a:lt2>
        <a:srgbClr val="F2F2F2"/>
      </a:lt2>
      <a:accent1>
        <a:srgbClr val="25C6E3"/>
      </a:accent1>
      <a:accent2>
        <a:srgbClr val="E80554"/>
      </a:accent2>
      <a:accent3>
        <a:srgbClr val="A9E26F"/>
      </a:accent3>
      <a:accent4>
        <a:srgbClr val="EAD000"/>
      </a:accent4>
      <a:accent5>
        <a:srgbClr val="1A0F49"/>
      </a:accent5>
      <a:accent6>
        <a:srgbClr val="FF4A01"/>
      </a:accent6>
      <a:hlink>
        <a:srgbClr val="25C6E3"/>
      </a:hlink>
      <a:folHlink>
        <a:srgbClr val="25C6E3"/>
      </a:folHlink>
    </a:clrScheme>
    <a:fontScheme name="Custom 149">
      <a:majorFont>
        <a:latin typeface="Corbel"/>
        <a:ea typeface=""/>
        <a:cs typeface=""/>
      </a:majorFont>
      <a:minorFont>
        <a:latin typeface="Candar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F16411250_Bright business presentation_AAS_v3" id="{57D58BC9-3F05-45D4-81CD-7BA898B4CAAD}" vid="{0F92AA19-00D6-4C71-B13F-219D7994A0B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F90D0D0-7C1D-47FF-A2F0-9937AA567A3D}">
  <ds:schemaRefs>
    <ds:schemaRef ds:uri="http://purl.org/dc/terms/"/>
    <ds:schemaRef ds:uri="http://schemas.openxmlformats.org/package/2006/metadata/core-properties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1af3243-3dd4-4a8d-8c0d-dd76da1f02a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EDB5DD7-8DCC-4069-9EB3-5D09818665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8E15EA0-2F38-456B-B156-038699A5D17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Bright business presentation</Template>
  <TotalTime>57</TotalTime>
  <Words>189</Words>
  <Application>Microsoft Office PowerPoint</Application>
  <PresentationFormat>Widescreen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Candara</vt:lpstr>
      <vt:lpstr>Corbel</vt:lpstr>
      <vt:lpstr>Times New Roman</vt:lpstr>
      <vt:lpstr>Office Theme</vt:lpstr>
      <vt:lpstr>Professional Conferences Benefits for Presenters </vt:lpstr>
      <vt:lpstr>Several Benefits </vt:lpstr>
      <vt:lpstr>Outcomes:  </vt:lpstr>
      <vt:lpstr>Large image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Professional Conferences Benefits for Presenters</dc:title>
  <dc:creator>Mary Ellen Miller</dc:creator>
  <cp:lastModifiedBy>Bridget McCormick</cp:lastModifiedBy>
  <cp:revision>2</cp:revision>
  <dcterms:created xsi:type="dcterms:W3CDTF">2022-07-20T01:47:54Z</dcterms:created>
  <dcterms:modified xsi:type="dcterms:W3CDTF">2023-07-19T15:04:51Z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