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4" r:id="rId3"/>
    <p:sldId id="293" r:id="rId4"/>
    <p:sldId id="258" r:id="rId5"/>
    <p:sldId id="292" r:id="rId6"/>
    <p:sldId id="280" r:id="rId7"/>
    <p:sldId id="286" r:id="rId8"/>
    <p:sldId id="285" r:id="rId9"/>
    <p:sldId id="294" r:id="rId10"/>
    <p:sldId id="287" r:id="rId11"/>
    <p:sldId id="295" r:id="rId12"/>
    <p:sldId id="288" r:id="rId13"/>
    <p:sldId id="289" r:id="rId14"/>
    <p:sldId id="264" r:id="rId15"/>
    <p:sldId id="290" r:id="rId16"/>
    <p:sldId id="291" r:id="rId17"/>
    <p:sldId id="278" r:id="rId18"/>
    <p:sldId id="268" r:id="rId19"/>
    <p:sldId id="270" r:id="rId20"/>
    <p:sldId id="273" r:id="rId21"/>
    <p:sldId id="274" r:id="rId22"/>
    <p:sldId id="281" r:id="rId23"/>
    <p:sldId id="260"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42308-B09E-4D7A-ABD5-18B4254F8C86}" v="42" dt="2024-05-23T21:49:56.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330"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Peterson" userId="45ad6385c9d98c38" providerId="LiveId" clId="{80842308-B09E-4D7A-ABD5-18B4254F8C86}"/>
    <pc:docChg chg="undo custSel addSld delSld modSld sldOrd">
      <pc:chgData name="Todd Peterson" userId="45ad6385c9d98c38" providerId="LiveId" clId="{80842308-B09E-4D7A-ABD5-18B4254F8C86}" dt="2024-05-23T21:49:56.106" v="12214" actId="1076"/>
      <pc:docMkLst>
        <pc:docMk/>
      </pc:docMkLst>
      <pc:sldChg chg="modSp add del mod modNotesTx">
        <pc:chgData name="Todd Peterson" userId="45ad6385c9d98c38" providerId="LiveId" clId="{80842308-B09E-4D7A-ABD5-18B4254F8C86}" dt="2024-05-22T21:54:22.938" v="5133" actId="20577"/>
        <pc:sldMkLst>
          <pc:docMk/>
          <pc:sldMk cId="2181375556" sldId="257"/>
        </pc:sldMkLst>
        <pc:spChg chg="mod">
          <ac:chgData name="Todd Peterson" userId="45ad6385c9d98c38" providerId="LiveId" clId="{80842308-B09E-4D7A-ABD5-18B4254F8C86}" dt="2024-03-26T20:48:07.484" v="1851" actId="20577"/>
          <ac:spMkLst>
            <pc:docMk/>
            <pc:sldMk cId="2181375556" sldId="257"/>
            <ac:spMk id="2" creationId="{18E2D882-EC03-C07B-6B05-523EC2CC27ED}"/>
          </ac:spMkLst>
        </pc:spChg>
      </pc:sldChg>
      <pc:sldChg chg="addSp delSp modSp mod ord modNotesTx">
        <pc:chgData name="Todd Peterson" userId="45ad6385c9d98c38" providerId="LiveId" clId="{80842308-B09E-4D7A-ABD5-18B4254F8C86}" dt="2024-03-28T14:41:11.090" v="4771" actId="1076"/>
        <pc:sldMkLst>
          <pc:docMk/>
          <pc:sldMk cId="3945210729" sldId="258"/>
        </pc:sldMkLst>
        <pc:spChg chg="mod">
          <ac:chgData name="Todd Peterson" userId="45ad6385c9d98c38" providerId="LiveId" clId="{80842308-B09E-4D7A-ABD5-18B4254F8C86}" dt="2024-03-28T14:40:38.406" v="4766" actId="20577"/>
          <ac:spMkLst>
            <pc:docMk/>
            <pc:sldMk cId="3945210729" sldId="258"/>
            <ac:spMk id="2" creationId="{0AC0F6E9-685D-EC0A-1B34-47FA008B83A9}"/>
          </ac:spMkLst>
        </pc:spChg>
        <pc:spChg chg="mod">
          <ac:chgData name="Todd Peterson" userId="45ad6385c9d98c38" providerId="LiveId" clId="{80842308-B09E-4D7A-ABD5-18B4254F8C86}" dt="2024-03-26T20:45:52.944" v="1708" actId="20577"/>
          <ac:spMkLst>
            <pc:docMk/>
            <pc:sldMk cId="3945210729" sldId="258"/>
            <ac:spMk id="3" creationId="{703DAC02-E5B6-D034-1343-846E36471A26}"/>
          </ac:spMkLst>
        </pc:spChg>
        <pc:picChg chg="add del mod">
          <ac:chgData name="Todd Peterson" userId="45ad6385c9d98c38" providerId="LiveId" clId="{80842308-B09E-4D7A-ABD5-18B4254F8C86}" dt="2024-03-26T20:02:58.721" v="1587" actId="478"/>
          <ac:picMkLst>
            <pc:docMk/>
            <pc:sldMk cId="3945210729" sldId="258"/>
            <ac:picMk id="6" creationId="{589D5796-3FFA-B3C1-E2E7-FAFCE158DA0C}"/>
          </ac:picMkLst>
        </pc:picChg>
        <pc:picChg chg="add mod">
          <ac:chgData name="Todd Peterson" userId="45ad6385c9d98c38" providerId="LiveId" clId="{80842308-B09E-4D7A-ABD5-18B4254F8C86}" dt="2024-03-28T14:41:11.090" v="4771" actId="1076"/>
          <ac:picMkLst>
            <pc:docMk/>
            <pc:sldMk cId="3945210729" sldId="258"/>
            <ac:picMk id="6" creationId="{AC12BE1E-8078-DCA2-817F-B7DBA9FB90A2}"/>
          </ac:picMkLst>
        </pc:picChg>
      </pc:sldChg>
      <pc:sldChg chg="add del ord">
        <pc:chgData name="Todd Peterson" userId="45ad6385c9d98c38" providerId="LiveId" clId="{80842308-B09E-4D7A-ABD5-18B4254F8C86}" dt="2024-03-26T19:12:10.089" v="6"/>
        <pc:sldMkLst>
          <pc:docMk/>
          <pc:sldMk cId="1865908271" sldId="260"/>
        </pc:sldMkLst>
      </pc:sldChg>
      <pc:sldChg chg="ord">
        <pc:chgData name="Todd Peterson" userId="45ad6385c9d98c38" providerId="LiveId" clId="{80842308-B09E-4D7A-ABD5-18B4254F8C86}" dt="2024-03-26T19:12:21.683" v="8"/>
        <pc:sldMkLst>
          <pc:docMk/>
          <pc:sldMk cId="2447139598" sldId="261"/>
        </pc:sldMkLst>
      </pc:sldChg>
      <pc:sldChg chg="del">
        <pc:chgData name="Todd Peterson" userId="45ad6385c9d98c38" providerId="LiveId" clId="{80842308-B09E-4D7A-ABD5-18B4254F8C86}" dt="2024-03-26T20:47:28.351" v="1821" actId="47"/>
        <pc:sldMkLst>
          <pc:docMk/>
          <pc:sldMk cId="2059340576" sldId="263"/>
        </pc:sldMkLst>
      </pc:sldChg>
      <pc:sldChg chg="addSp delSp modSp mod ord modNotesTx">
        <pc:chgData name="Todd Peterson" userId="45ad6385c9d98c38" providerId="LiveId" clId="{80842308-B09E-4D7A-ABD5-18B4254F8C86}" dt="2024-05-22T22:44:00.559" v="10944" actId="20577"/>
        <pc:sldMkLst>
          <pc:docMk/>
          <pc:sldMk cId="1410465728" sldId="264"/>
        </pc:sldMkLst>
        <pc:spChg chg="mod">
          <ac:chgData name="Todd Peterson" userId="45ad6385c9d98c38" providerId="LiveId" clId="{80842308-B09E-4D7A-ABD5-18B4254F8C86}" dt="2024-03-26T19:59:32.339" v="1411" actId="20577"/>
          <ac:spMkLst>
            <pc:docMk/>
            <pc:sldMk cId="1410465728" sldId="264"/>
            <ac:spMk id="2" creationId="{FC92A21E-9610-FB34-9A19-88CB4DB23128}"/>
          </ac:spMkLst>
        </pc:spChg>
        <pc:spChg chg="add mod">
          <ac:chgData name="Todd Peterson" userId="45ad6385c9d98c38" providerId="LiveId" clId="{80842308-B09E-4D7A-ABD5-18B4254F8C86}" dt="2024-03-27T21:21:17.075" v="4187" actId="1076"/>
          <ac:spMkLst>
            <pc:docMk/>
            <pc:sldMk cId="1410465728" sldId="264"/>
            <ac:spMk id="4" creationId="{1DEAB5A9-7923-249F-9FEF-5E19810BB027}"/>
          </ac:spMkLst>
        </pc:spChg>
        <pc:picChg chg="del">
          <ac:chgData name="Todd Peterson" userId="45ad6385c9d98c38" providerId="LiveId" clId="{80842308-B09E-4D7A-ABD5-18B4254F8C86}" dt="2024-03-26T19:59:36.587" v="1412" actId="478"/>
          <ac:picMkLst>
            <pc:docMk/>
            <pc:sldMk cId="1410465728" sldId="264"/>
            <ac:picMk id="5" creationId="{D46831B1-AA1E-99A2-A1D5-6B1770B68BF9}"/>
          </ac:picMkLst>
        </pc:picChg>
      </pc:sldChg>
      <pc:sldChg chg="del">
        <pc:chgData name="Todd Peterson" userId="45ad6385c9d98c38" providerId="LiveId" clId="{80842308-B09E-4D7A-ABD5-18B4254F8C86}" dt="2024-03-26T19:56:15.165" v="1076" actId="47"/>
        <pc:sldMkLst>
          <pc:docMk/>
          <pc:sldMk cId="12265024" sldId="265"/>
        </pc:sldMkLst>
      </pc:sldChg>
      <pc:sldChg chg="del">
        <pc:chgData name="Todd Peterson" userId="45ad6385c9d98c38" providerId="LiveId" clId="{80842308-B09E-4D7A-ABD5-18B4254F8C86}" dt="2024-03-26T19:11:56.612" v="4" actId="47"/>
        <pc:sldMkLst>
          <pc:docMk/>
          <pc:sldMk cId="2717358916" sldId="267"/>
        </pc:sldMkLst>
      </pc:sldChg>
      <pc:sldChg chg="del">
        <pc:chgData name="Todd Peterson" userId="45ad6385c9d98c38" providerId="LiveId" clId="{80842308-B09E-4D7A-ABD5-18B4254F8C86}" dt="2024-03-26T19:56:05.016" v="1075" actId="47"/>
        <pc:sldMkLst>
          <pc:docMk/>
          <pc:sldMk cId="1522325687" sldId="269"/>
        </pc:sldMkLst>
      </pc:sldChg>
      <pc:sldChg chg="modSp mod">
        <pc:chgData name="Todd Peterson" userId="45ad6385c9d98c38" providerId="LiveId" clId="{80842308-B09E-4D7A-ABD5-18B4254F8C86}" dt="2024-03-26T20:04:03.963" v="1616" actId="20577"/>
        <pc:sldMkLst>
          <pc:docMk/>
          <pc:sldMk cId="1695625020" sldId="270"/>
        </pc:sldMkLst>
        <pc:spChg chg="mod">
          <ac:chgData name="Todd Peterson" userId="45ad6385c9d98c38" providerId="LiveId" clId="{80842308-B09E-4D7A-ABD5-18B4254F8C86}" dt="2024-03-26T20:04:03.963" v="1616" actId="20577"/>
          <ac:spMkLst>
            <pc:docMk/>
            <pc:sldMk cId="1695625020" sldId="270"/>
            <ac:spMk id="3" creationId="{0C451F08-C574-DACB-AD16-46EF61EF71CA}"/>
          </ac:spMkLst>
        </pc:spChg>
      </pc:sldChg>
      <pc:sldChg chg="del">
        <pc:chgData name="Todd Peterson" userId="45ad6385c9d98c38" providerId="LiveId" clId="{80842308-B09E-4D7A-ABD5-18B4254F8C86}" dt="2024-03-26T20:01:17.328" v="1558" actId="47"/>
        <pc:sldMkLst>
          <pc:docMk/>
          <pc:sldMk cId="235311456" sldId="271"/>
        </pc:sldMkLst>
      </pc:sldChg>
      <pc:sldChg chg="del">
        <pc:chgData name="Todd Peterson" userId="45ad6385c9d98c38" providerId="LiveId" clId="{80842308-B09E-4D7A-ABD5-18B4254F8C86}" dt="2024-03-26T20:01:21.006" v="1559" actId="47"/>
        <pc:sldMkLst>
          <pc:docMk/>
          <pc:sldMk cId="2471434217" sldId="272"/>
        </pc:sldMkLst>
      </pc:sldChg>
      <pc:sldChg chg="modSp add del mod">
        <pc:chgData name="Todd Peterson" userId="45ad6385c9d98c38" providerId="LiveId" clId="{80842308-B09E-4D7A-ABD5-18B4254F8C86}" dt="2024-03-26T20:03:44.750" v="1610" actId="14100"/>
        <pc:sldMkLst>
          <pc:docMk/>
          <pc:sldMk cId="2878998200" sldId="274"/>
        </pc:sldMkLst>
        <pc:spChg chg="mod">
          <ac:chgData name="Todd Peterson" userId="45ad6385c9d98c38" providerId="LiveId" clId="{80842308-B09E-4D7A-ABD5-18B4254F8C86}" dt="2024-03-26T20:03:44.750" v="1610" actId="14100"/>
          <ac:spMkLst>
            <pc:docMk/>
            <pc:sldMk cId="2878998200" sldId="274"/>
            <ac:spMk id="2" creationId="{F257B0C9-6D27-288E-EA8D-D9F7FCCA6474}"/>
          </ac:spMkLst>
        </pc:spChg>
      </pc:sldChg>
      <pc:sldChg chg="del">
        <pc:chgData name="Todd Peterson" userId="45ad6385c9d98c38" providerId="LiveId" clId="{80842308-B09E-4D7A-ABD5-18B4254F8C86}" dt="2024-03-26T20:01:28.306" v="1560" actId="47"/>
        <pc:sldMkLst>
          <pc:docMk/>
          <pc:sldMk cId="1223576018" sldId="275"/>
        </pc:sldMkLst>
      </pc:sldChg>
      <pc:sldChg chg="del ord">
        <pc:chgData name="Todd Peterson" userId="45ad6385c9d98c38" providerId="LiveId" clId="{80842308-B09E-4D7A-ABD5-18B4254F8C86}" dt="2024-03-26T19:55:55.269" v="1074" actId="47"/>
        <pc:sldMkLst>
          <pc:docMk/>
          <pc:sldMk cId="1171020487" sldId="276"/>
        </pc:sldMkLst>
      </pc:sldChg>
      <pc:sldChg chg="modSp del mod">
        <pc:chgData name="Todd Peterson" userId="45ad6385c9d98c38" providerId="LiveId" clId="{80842308-B09E-4D7A-ABD5-18B4254F8C86}" dt="2024-03-26T19:45:00.746" v="546" actId="47"/>
        <pc:sldMkLst>
          <pc:docMk/>
          <pc:sldMk cId="3229682606" sldId="277"/>
        </pc:sldMkLst>
        <pc:spChg chg="mod">
          <ac:chgData name="Todd Peterson" userId="45ad6385c9d98c38" providerId="LiveId" clId="{80842308-B09E-4D7A-ABD5-18B4254F8C86}" dt="2024-03-26T19:44:44.594" v="545" actId="20577"/>
          <ac:spMkLst>
            <pc:docMk/>
            <pc:sldMk cId="3229682606" sldId="277"/>
            <ac:spMk id="4" creationId="{DFEC8036-A1E9-C57A-7374-BB557EBC7741}"/>
          </ac:spMkLst>
        </pc:spChg>
      </pc:sldChg>
      <pc:sldChg chg="modSp mod ord modNotesTx">
        <pc:chgData name="Todd Peterson" userId="45ad6385c9d98c38" providerId="LiveId" clId="{80842308-B09E-4D7A-ABD5-18B4254F8C86}" dt="2024-05-22T22:46:32.644" v="11153" actId="27636"/>
        <pc:sldMkLst>
          <pc:docMk/>
          <pc:sldMk cId="2070285554" sldId="278"/>
        </pc:sldMkLst>
        <pc:spChg chg="mod">
          <ac:chgData name="Todd Peterson" userId="45ad6385c9d98c38" providerId="LiveId" clId="{80842308-B09E-4D7A-ABD5-18B4254F8C86}" dt="2024-03-26T19:48:57.394" v="849" actId="14100"/>
          <ac:spMkLst>
            <pc:docMk/>
            <pc:sldMk cId="2070285554" sldId="278"/>
            <ac:spMk id="2" creationId="{5AC9BF2A-750E-A781-E118-F766CEB55B40}"/>
          </ac:spMkLst>
        </pc:spChg>
        <pc:spChg chg="mod">
          <ac:chgData name="Todd Peterson" userId="45ad6385c9d98c38" providerId="LiveId" clId="{80842308-B09E-4D7A-ABD5-18B4254F8C86}" dt="2024-05-22T22:46:32.644" v="11153" actId="27636"/>
          <ac:spMkLst>
            <pc:docMk/>
            <pc:sldMk cId="2070285554" sldId="278"/>
            <ac:spMk id="4" creationId="{C7DD962D-83C0-4C16-58C4-1425CFD5046D}"/>
          </ac:spMkLst>
        </pc:spChg>
      </pc:sldChg>
      <pc:sldChg chg="del">
        <pc:chgData name="Todd Peterson" userId="45ad6385c9d98c38" providerId="LiveId" clId="{80842308-B09E-4D7A-ABD5-18B4254F8C86}" dt="2024-03-26T19:55:34.322" v="1071" actId="47"/>
        <pc:sldMkLst>
          <pc:docMk/>
          <pc:sldMk cId="4276701479" sldId="279"/>
        </pc:sldMkLst>
      </pc:sldChg>
      <pc:sldChg chg="addSp modSp mod modNotesTx">
        <pc:chgData name="Todd Peterson" userId="45ad6385c9d98c38" providerId="LiveId" clId="{80842308-B09E-4D7A-ABD5-18B4254F8C86}" dt="2024-05-22T22:09:01.775" v="6290" actId="20577"/>
        <pc:sldMkLst>
          <pc:docMk/>
          <pc:sldMk cId="172729602" sldId="280"/>
        </pc:sldMkLst>
        <pc:spChg chg="mod">
          <ac:chgData name="Todd Peterson" userId="45ad6385c9d98c38" providerId="LiveId" clId="{80842308-B09E-4D7A-ABD5-18B4254F8C86}" dt="2024-03-26T19:43:14.987" v="543" actId="20577"/>
          <ac:spMkLst>
            <pc:docMk/>
            <pc:sldMk cId="172729602" sldId="280"/>
            <ac:spMk id="2" creationId="{9CDC5887-DD4D-95E8-8C75-69CC078764F4}"/>
          </ac:spMkLst>
        </pc:spChg>
        <pc:spChg chg="mod">
          <ac:chgData name="Todd Peterson" userId="45ad6385c9d98c38" providerId="LiveId" clId="{80842308-B09E-4D7A-ABD5-18B4254F8C86}" dt="2024-03-26T19:43:02.876" v="537" actId="20577"/>
          <ac:spMkLst>
            <pc:docMk/>
            <pc:sldMk cId="172729602" sldId="280"/>
            <ac:spMk id="41" creationId="{2D288D4B-4CDA-D2E7-F4E9-3FCBED6CCF49}"/>
          </ac:spMkLst>
        </pc:spChg>
        <pc:picChg chg="add mod">
          <ac:chgData name="Todd Peterson" userId="45ad6385c9d98c38" providerId="LiveId" clId="{80842308-B09E-4D7A-ABD5-18B4254F8C86}" dt="2024-03-26T20:50:45.898" v="1858" actId="1076"/>
          <ac:picMkLst>
            <pc:docMk/>
            <pc:sldMk cId="172729602" sldId="280"/>
            <ac:picMk id="4" creationId="{F6FADDDF-DAA0-37DC-F2AF-86761009D154}"/>
          </ac:picMkLst>
        </pc:picChg>
      </pc:sldChg>
      <pc:sldChg chg="modSp mod">
        <pc:chgData name="Todd Peterson" userId="45ad6385c9d98c38" providerId="LiveId" clId="{80842308-B09E-4D7A-ABD5-18B4254F8C86}" dt="2024-03-26T20:51:17.452" v="1871" actId="20577"/>
        <pc:sldMkLst>
          <pc:docMk/>
          <pc:sldMk cId="2995074350" sldId="281"/>
        </pc:sldMkLst>
        <pc:spChg chg="mod">
          <ac:chgData name="Todd Peterson" userId="45ad6385c9d98c38" providerId="LiveId" clId="{80842308-B09E-4D7A-ABD5-18B4254F8C86}" dt="2024-03-26T20:51:17.452" v="1871" actId="20577"/>
          <ac:spMkLst>
            <pc:docMk/>
            <pc:sldMk cId="2995074350" sldId="281"/>
            <ac:spMk id="3" creationId="{4756293E-3FC6-9AE3-9ABE-72F1C6C886C2}"/>
          </ac:spMkLst>
        </pc:spChg>
      </pc:sldChg>
      <pc:sldChg chg="new del">
        <pc:chgData name="Todd Peterson" userId="45ad6385c9d98c38" providerId="LiveId" clId="{80842308-B09E-4D7A-ABD5-18B4254F8C86}" dt="2024-03-26T20:03:10.898" v="1608" actId="47"/>
        <pc:sldMkLst>
          <pc:docMk/>
          <pc:sldMk cId="741443259" sldId="282"/>
        </pc:sldMkLst>
      </pc:sldChg>
      <pc:sldChg chg="del">
        <pc:chgData name="Todd Peterson" userId="45ad6385c9d98c38" providerId="LiveId" clId="{80842308-B09E-4D7A-ABD5-18B4254F8C86}" dt="2024-03-26T19:12:25.392" v="9" actId="47"/>
        <pc:sldMkLst>
          <pc:docMk/>
          <pc:sldMk cId="3776842521" sldId="282"/>
        </pc:sldMkLst>
      </pc:sldChg>
      <pc:sldChg chg="add del">
        <pc:chgData name="Todd Peterson" userId="45ad6385c9d98c38" providerId="LiveId" clId="{80842308-B09E-4D7A-ABD5-18B4254F8C86}" dt="2024-03-26T20:03:12.219" v="1609" actId="47"/>
        <pc:sldMkLst>
          <pc:docMk/>
          <pc:sldMk cId="3870920015" sldId="283"/>
        </pc:sldMkLst>
      </pc:sldChg>
      <pc:sldChg chg="modSp add mod modNotesTx">
        <pc:chgData name="Todd Peterson" userId="45ad6385c9d98c38" providerId="LiveId" clId="{80842308-B09E-4D7A-ABD5-18B4254F8C86}" dt="2024-03-27T21:12:53.128" v="2924" actId="20577"/>
        <pc:sldMkLst>
          <pc:docMk/>
          <pc:sldMk cId="1853280242" sldId="284"/>
        </pc:sldMkLst>
        <pc:spChg chg="mod">
          <ac:chgData name="Todd Peterson" userId="45ad6385c9d98c38" providerId="LiveId" clId="{80842308-B09E-4D7A-ABD5-18B4254F8C86}" dt="2024-03-26T19:39:21.047" v="154" actId="20577"/>
          <ac:spMkLst>
            <pc:docMk/>
            <pc:sldMk cId="1853280242" sldId="284"/>
            <ac:spMk id="3" creationId="{00583508-6C84-3065-405E-11A3004FF1C7}"/>
          </ac:spMkLst>
        </pc:spChg>
      </pc:sldChg>
      <pc:sldChg chg="addSp modSp add mod modNotesTx">
        <pc:chgData name="Todd Peterson" userId="45ad6385c9d98c38" providerId="LiveId" clId="{80842308-B09E-4D7A-ABD5-18B4254F8C86}" dt="2024-05-22T22:20:44.251" v="7657" actId="20577"/>
        <pc:sldMkLst>
          <pc:docMk/>
          <pc:sldMk cId="625544227" sldId="285"/>
        </pc:sldMkLst>
        <pc:spChg chg="mod">
          <ac:chgData name="Todd Peterson" userId="45ad6385c9d98c38" providerId="LiveId" clId="{80842308-B09E-4D7A-ABD5-18B4254F8C86}" dt="2024-05-22T22:18:05.626" v="7352" actId="14100"/>
          <ac:spMkLst>
            <pc:docMk/>
            <pc:sldMk cId="625544227" sldId="285"/>
            <ac:spMk id="2" creationId="{4BB9CC5D-F067-7F80-056B-1BCE2BD8537C}"/>
          </ac:spMkLst>
        </pc:spChg>
        <pc:spChg chg="mod">
          <ac:chgData name="Todd Peterson" userId="45ad6385c9d98c38" providerId="LiveId" clId="{80842308-B09E-4D7A-ABD5-18B4254F8C86}" dt="2024-05-22T22:18:29.569" v="7386" actId="20577"/>
          <ac:spMkLst>
            <pc:docMk/>
            <pc:sldMk cId="625544227" sldId="285"/>
            <ac:spMk id="3" creationId="{6BF1E06D-4656-27B4-D67F-CBD4AE5F1390}"/>
          </ac:spMkLst>
        </pc:spChg>
        <pc:picChg chg="add mod">
          <ac:chgData name="Todd Peterson" userId="45ad6385c9d98c38" providerId="LiveId" clId="{80842308-B09E-4D7A-ABD5-18B4254F8C86}" dt="2024-05-22T22:17:50.846" v="7351" actId="1076"/>
          <ac:picMkLst>
            <pc:docMk/>
            <pc:sldMk cId="625544227" sldId="285"/>
            <ac:picMk id="1026" creationId="{369EB7DF-C0F9-0527-E3DC-FF492E0248B1}"/>
          </ac:picMkLst>
        </pc:picChg>
      </pc:sldChg>
      <pc:sldChg chg="addSp delSp modSp add mod modNotesTx">
        <pc:chgData name="Todd Peterson" userId="45ad6385c9d98c38" providerId="LiveId" clId="{80842308-B09E-4D7A-ABD5-18B4254F8C86}" dt="2024-05-22T22:16:43.835" v="7343" actId="20577"/>
        <pc:sldMkLst>
          <pc:docMk/>
          <pc:sldMk cId="175345544" sldId="286"/>
        </pc:sldMkLst>
        <pc:spChg chg="add del mod">
          <ac:chgData name="Todd Peterson" userId="45ad6385c9d98c38" providerId="LiveId" clId="{80842308-B09E-4D7A-ABD5-18B4254F8C86}" dt="2024-03-28T16:09:49.202" v="4847" actId="931"/>
          <ac:spMkLst>
            <pc:docMk/>
            <pc:sldMk cId="175345544" sldId="286"/>
            <ac:spMk id="3" creationId="{58DF240C-E8FA-73D3-7930-5F78AF874A4B}"/>
          </ac:spMkLst>
        </pc:spChg>
        <pc:spChg chg="add del mod">
          <ac:chgData name="Todd Peterson" userId="45ad6385c9d98c38" providerId="LiveId" clId="{80842308-B09E-4D7A-ABD5-18B4254F8C86}" dt="2024-03-28T16:12:44.727" v="4854" actId="22"/>
          <ac:spMkLst>
            <pc:docMk/>
            <pc:sldMk cId="175345544" sldId="286"/>
            <ac:spMk id="11" creationId="{67D6AF90-6579-8EB6-DA84-ABA4875FD100}"/>
          </ac:spMkLst>
        </pc:spChg>
        <pc:picChg chg="add del mod ord">
          <ac:chgData name="Todd Peterson" userId="45ad6385c9d98c38" providerId="LiveId" clId="{80842308-B09E-4D7A-ABD5-18B4254F8C86}" dt="2024-03-28T16:09:20.875" v="4846" actId="34307"/>
          <ac:picMkLst>
            <pc:docMk/>
            <pc:sldMk cId="175345544" sldId="286"/>
            <ac:picMk id="7" creationId="{72B23CC8-6FB7-D3D8-46E2-A6E19B2B872D}"/>
          </ac:picMkLst>
        </pc:picChg>
        <pc:picChg chg="add del mod">
          <ac:chgData name="Todd Peterson" userId="45ad6385c9d98c38" providerId="LiveId" clId="{80842308-B09E-4D7A-ABD5-18B4254F8C86}" dt="2024-03-28T16:12:43.082" v="4853" actId="478"/>
          <ac:picMkLst>
            <pc:docMk/>
            <pc:sldMk cId="175345544" sldId="286"/>
            <ac:picMk id="9" creationId="{ECC504CB-F3A6-44E9-C719-243E38D0AAEF}"/>
          </ac:picMkLst>
        </pc:picChg>
        <pc:picChg chg="add mod ord">
          <ac:chgData name="Todd Peterson" userId="45ad6385c9d98c38" providerId="LiveId" clId="{80842308-B09E-4D7A-ABD5-18B4254F8C86}" dt="2024-03-28T16:14:08.336" v="4856" actId="14100"/>
          <ac:picMkLst>
            <pc:docMk/>
            <pc:sldMk cId="175345544" sldId="286"/>
            <ac:picMk id="13" creationId="{E00DED5E-AEF9-9DEF-BE72-71564DC7897B}"/>
          </ac:picMkLst>
        </pc:picChg>
      </pc:sldChg>
      <pc:sldChg chg="modSp add mod ord modNotesTx">
        <pc:chgData name="Todd Peterson" userId="45ad6385c9d98c38" providerId="LiveId" clId="{80842308-B09E-4D7A-ABD5-18B4254F8C86}" dt="2024-05-22T22:34:40.311" v="9698" actId="20577"/>
        <pc:sldMkLst>
          <pc:docMk/>
          <pc:sldMk cId="2223789889" sldId="287"/>
        </pc:sldMkLst>
        <pc:spChg chg="mod">
          <ac:chgData name="Todd Peterson" userId="45ad6385c9d98c38" providerId="LiveId" clId="{80842308-B09E-4D7A-ABD5-18B4254F8C86}" dt="2024-05-22T22:26:54.526" v="8671" actId="20577"/>
          <ac:spMkLst>
            <pc:docMk/>
            <pc:sldMk cId="2223789889" sldId="287"/>
            <ac:spMk id="2" creationId="{6F2026E4-C361-F5D2-D54C-B91C24B87146}"/>
          </ac:spMkLst>
        </pc:spChg>
      </pc:sldChg>
      <pc:sldChg chg="modSp add mod ord modNotesTx">
        <pc:chgData name="Todd Peterson" userId="45ad6385c9d98c38" providerId="LiveId" clId="{80842308-B09E-4D7A-ABD5-18B4254F8C86}" dt="2024-05-22T22:37:25.815" v="10261" actId="20577"/>
        <pc:sldMkLst>
          <pc:docMk/>
          <pc:sldMk cId="3428148017" sldId="288"/>
        </pc:sldMkLst>
        <pc:spChg chg="mod">
          <ac:chgData name="Todd Peterson" userId="45ad6385c9d98c38" providerId="LiveId" clId="{80842308-B09E-4D7A-ABD5-18B4254F8C86}" dt="2024-03-26T19:55:21.136" v="1070" actId="20577"/>
          <ac:spMkLst>
            <pc:docMk/>
            <pc:sldMk cId="3428148017" sldId="288"/>
            <ac:spMk id="2" creationId="{A52DA7BF-D7B0-2F1F-92E7-CFABA49A61CA}"/>
          </ac:spMkLst>
        </pc:spChg>
      </pc:sldChg>
      <pc:sldChg chg="modSp add mod modNotesTx">
        <pc:chgData name="Todd Peterson" userId="45ad6385c9d98c38" providerId="LiveId" clId="{80842308-B09E-4D7A-ABD5-18B4254F8C86}" dt="2024-05-22T22:40:16.390" v="10510" actId="20577"/>
        <pc:sldMkLst>
          <pc:docMk/>
          <pc:sldMk cId="2414145146" sldId="289"/>
        </pc:sldMkLst>
        <pc:spChg chg="mod">
          <ac:chgData name="Todd Peterson" userId="45ad6385c9d98c38" providerId="LiveId" clId="{80842308-B09E-4D7A-ABD5-18B4254F8C86}" dt="2024-05-22T22:38:44.657" v="10262" actId="255"/>
          <ac:spMkLst>
            <pc:docMk/>
            <pc:sldMk cId="2414145146" sldId="289"/>
            <ac:spMk id="2" creationId="{0E61977A-2811-1177-979B-9A1C2D67691A}"/>
          </ac:spMkLst>
        </pc:spChg>
      </pc:sldChg>
      <pc:sldChg chg="addSp delSp modSp add mod modNotesTx">
        <pc:chgData name="Todd Peterson" userId="45ad6385c9d98c38" providerId="LiveId" clId="{80842308-B09E-4D7A-ABD5-18B4254F8C86}" dt="2024-05-23T21:49:56.106" v="12214" actId="1076"/>
        <pc:sldMkLst>
          <pc:docMk/>
          <pc:sldMk cId="133404407" sldId="290"/>
        </pc:sldMkLst>
        <pc:spChg chg="mod">
          <ac:chgData name="Todd Peterson" userId="45ad6385c9d98c38" providerId="LiveId" clId="{80842308-B09E-4D7A-ABD5-18B4254F8C86}" dt="2024-03-26T20:00:29.579" v="1510" actId="20577"/>
          <ac:spMkLst>
            <pc:docMk/>
            <pc:sldMk cId="133404407" sldId="290"/>
            <ac:spMk id="2" creationId="{3A7F4BEE-1971-31BC-1133-89EF369E8379}"/>
          </ac:spMkLst>
        </pc:spChg>
        <pc:spChg chg="del mod">
          <ac:chgData name="Todd Peterson" userId="45ad6385c9d98c38" providerId="LiveId" clId="{80842308-B09E-4D7A-ABD5-18B4254F8C86}" dt="2024-05-23T21:48:15.829" v="12204"/>
          <ac:spMkLst>
            <pc:docMk/>
            <pc:sldMk cId="133404407" sldId="290"/>
            <ac:spMk id="4" creationId="{080E2B33-777D-150C-908C-2AAD65C35640}"/>
          </ac:spMkLst>
        </pc:spChg>
        <pc:spChg chg="add del">
          <ac:chgData name="Todd Peterson" userId="45ad6385c9d98c38" providerId="LiveId" clId="{80842308-B09E-4D7A-ABD5-18B4254F8C86}" dt="2024-05-23T21:48:22.570" v="12205" actId="478"/>
          <ac:spMkLst>
            <pc:docMk/>
            <pc:sldMk cId="133404407" sldId="290"/>
            <ac:spMk id="7" creationId="{839CD6D2-6A7B-5E91-4EC7-93573EF1F7A4}"/>
          </ac:spMkLst>
        </pc:spChg>
        <pc:spChg chg="add del mod">
          <ac:chgData name="Todd Peterson" userId="45ad6385c9d98c38" providerId="LiveId" clId="{80842308-B09E-4D7A-ABD5-18B4254F8C86}" dt="2024-05-23T21:48:55.051" v="12206"/>
          <ac:spMkLst>
            <pc:docMk/>
            <pc:sldMk cId="133404407" sldId="290"/>
            <ac:spMk id="8" creationId="{2AE6B09F-416D-FC87-2570-53DCC3C2AFEB}"/>
          </ac:spMkLst>
        </pc:spChg>
        <pc:spChg chg="add mod">
          <ac:chgData name="Todd Peterson" userId="45ad6385c9d98c38" providerId="LiveId" clId="{80842308-B09E-4D7A-ABD5-18B4254F8C86}" dt="2024-05-23T21:49:56.106" v="12214" actId="1076"/>
          <ac:spMkLst>
            <pc:docMk/>
            <pc:sldMk cId="133404407" sldId="290"/>
            <ac:spMk id="10" creationId="{F795FD28-1355-BF65-7190-1B6A72A6020B}"/>
          </ac:spMkLst>
        </pc:spChg>
        <pc:graphicFrameChg chg="add del mod">
          <ac:chgData name="Todd Peterson" userId="45ad6385c9d98c38" providerId="LiveId" clId="{80842308-B09E-4D7A-ABD5-18B4254F8C86}" dt="2024-05-23T21:48:22.570" v="12205" actId="478"/>
          <ac:graphicFrameMkLst>
            <pc:docMk/>
            <pc:sldMk cId="133404407" sldId="290"/>
            <ac:graphicFrameMk id="6" creationId="{7BB71687-40F6-6D1C-CA4D-D69B019A3F51}"/>
          </ac:graphicFrameMkLst>
        </pc:graphicFrameChg>
        <pc:graphicFrameChg chg="add mod modGraphic">
          <ac:chgData name="Todd Peterson" userId="45ad6385c9d98c38" providerId="LiveId" clId="{80842308-B09E-4D7A-ABD5-18B4254F8C86}" dt="2024-05-23T21:49:23.658" v="12211" actId="1076"/>
          <ac:graphicFrameMkLst>
            <pc:docMk/>
            <pc:sldMk cId="133404407" sldId="290"/>
            <ac:graphicFrameMk id="9" creationId="{5E29566F-161D-91A8-41C7-8A1930241897}"/>
          </ac:graphicFrameMkLst>
        </pc:graphicFrameChg>
        <pc:picChg chg="add del mod">
          <ac:chgData name="Todd Peterson" userId="45ad6385c9d98c38" providerId="LiveId" clId="{80842308-B09E-4D7A-ABD5-18B4254F8C86}" dt="2024-05-23T21:48:09.791" v="12201" actId="478"/>
          <ac:picMkLst>
            <pc:docMk/>
            <pc:sldMk cId="133404407" sldId="290"/>
            <ac:picMk id="5" creationId="{43DA4678-AFED-ED65-BAF3-9D01A92D204C}"/>
          </ac:picMkLst>
        </pc:picChg>
      </pc:sldChg>
      <pc:sldChg chg="modSp add mod ord">
        <pc:chgData name="Todd Peterson" userId="45ad6385c9d98c38" providerId="LiveId" clId="{80842308-B09E-4D7A-ABD5-18B4254F8C86}" dt="2024-05-22T22:46:20.073" v="11151"/>
        <pc:sldMkLst>
          <pc:docMk/>
          <pc:sldMk cId="1453773685" sldId="291"/>
        </pc:sldMkLst>
        <pc:spChg chg="mod">
          <ac:chgData name="Todd Peterson" userId="45ad6385c9d98c38" providerId="LiveId" clId="{80842308-B09E-4D7A-ABD5-18B4254F8C86}" dt="2024-03-26T20:02:22.058" v="1585" actId="20577"/>
          <ac:spMkLst>
            <pc:docMk/>
            <pc:sldMk cId="1453773685" sldId="291"/>
            <ac:spMk id="2" creationId="{C4F9DC6E-0A5B-A057-87D1-6CDA57365C8F}"/>
          </ac:spMkLst>
        </pc:spChg>
        <pc:spChg chg="mod">
          <ac:chgData name="Todd Peterson" userId="45ad6385c9d98c38" providerId="LiveId" clId="{80842308-B09E-4D7A-ABD5-18B4254F8C86}" dt="2024-03-27T21:28:44.580" v="4763" actId="20577"/>
          <ac:spMkLst>
            <pc:docMk/>
            <pc:sldMk cId="1453773685" sldId="291"/>
            <ac:spMk id="4" creationId="{20F3AADF-141E-3BAF-7ECD-6268C88F1B0B}"/>
          </ac:spMkLst>
        </pc:spChg>
      </pc:sldChg>
      <pc:sldChg chg="addSp modSp add mod modNotesTx">
        <pc:chgData name="Todd Peterson" userId="45ad6385c9d98c38" providerId="LiveId" clId="{80842308-B09E-4D7A-ABD5-18B4254F8C86}" dt="2024-04-07T18:05:59.389" v="5079" actId="1076"/>
        <pc:sldMkLst>
          <pc:docMk/>
          <pc:sldMk cId="3852065829" sldId="292"/>
        </pc:sldMkLst>
        <pc:spChg chg="mod">
          <ac:chgData name="Todd Peterson" userId="45ad6385c9d98c38" providerId="LiveId" clId="{80842308-B09E-4D7A-ABD5-18B4254F8C86}" dt="2024-04-07T18:05:21.093" v="5071" actId="20577"/>
          <ac:spMkLst>
            <pc:docMk/>
            <pc:sldMk cId="3852065829" sldId="292"/>
            <ac:spMk id="2" creationId="{CDB4D495-9030-162E-8DCC-7D48CBC144A4}"/>
          </ac:spMkLst>
        </pc:spChg>
        <pc:spChg chg="mod">
          <ac:chgData name="Todd Peterson" userId="45ad6385c9d98c38" providerId="LiveId" clId="{80842308-B09E-4D7A-ABD5-18B4254F8C86}" dt="2024-03-28T16:45:45.457" v="4886" actId="20577"/>
          <ac:spMkLst>
            <pc:docMk/>
            <pc:sldMk cId="3852065829" sldId="292"/>
            <ac:spMk id="3" creationId="{E6C0C3F9-FAC5-4726-0BDA-53F336211CFF}"/>
          </ac:spMkLst>
        </pc:spChg>
        <pc:picChg chg="add mod">
          <ac:chgData name="Todd Peterson" userId="45ad6385c9d98c38" providerId="LiveId" clId="{80842308-B09E-4D7A-ABD5-18B4254F8C86}" dt="2024-04-07T18:05:59.389" v="5079" actId="1076"/>
          <ac:picMkLst>
            <pc:docMk/>
            <pc:sldMk cId="3852065829" sldId="292"/>
            <ac:picMk id="6" creationId="{D20D15CE-3B2A-6571-3372-759B47147049}"/>
          </ac:picMkLst>
        </pc:picChg>
      </pc:sldChg>
      <pc:sldChg chg="addSp delSp modSp add mod modNotesTx">
        <pc:chgData name="Todd Peterson" userId="45ad6385c9d98c38" providerId="LiveId" clId="{80842308-B09E-4D7A-ABD5-18B4254F8C86}" dt="2024-03-28T16:45:13.562" v="4881" actId="1076"/>
        <pc:sldMkLst>
          <pc:docMk/>
          <pc:sldMk cId="1066763541" sldId="293"/>
        </pc:sldMkLst>
        <pc:spChg chg="mod">
          <ac:chgData name="Todd Peterson" userId="45ad6385c9d98c38" providerId="LiveId" clId="{80842308-B09E-4D7A-ABD5-18B4254F8C86}" dt="2024-03-28T16:45:13.562" v="4881" actId="1076"/>
          <ac:spMkLst>
            <pc:docMk/>
            <pc:sldMk cId="1066763541" sldId="293"/>
            <ac:spMk id="2" creationId="{C74E3585-618E-0A7A-ADDF-E37B6974B085}"/>
          </ac:spMkLst>
        </pc:spChg>
        <pc:spChg chg="del mod">
          <ac:chgData name="Todd Peterson" userId="45ad6385c9d98c38" providerId="LiveId" clId="{80842308-B09E-4D7A-ABD5-18B4254F8C86}" dt="2024-03-27T21:14:03.219" v="2929" actId="931"/>
          <ac:spMkLst>
            <pc:docMk/>
            <pc:sldMk cId="1066763541" sldId="293"/>
            <ac:spMk id="3" creationId="{A13F9101-ADD5-2EEC-CF6C-3B8455EC08D7}"/>
          </ac:spMkLst>
        </pc:spChg>
        <pc:picChg chg="del">
          <ac:chgData name="Todd Peterson" userId="45ad6385c9d98c38" providerId="LiveId" clId="{80842308-B09E-4D7A-ABD5-18B4254F8C86}" dt="2024-03-27T21:13:20.167" v="2926" actId="478"/>
          <ac:picMkLst>
            <pc:docMk/>
            <pc:sldMk cId="1066763541" sldId="293"/>
            <ac:picMk id="6" creationId="{468EE38C-2688-10B6-DE4A-7EF9A2BAAA25}"/>
          </ac:picMkLst>
        </pc:picChg>
        <pc:picChg chg="add mod">
          <ac:chgData name="Todd Peterson" userId="45ad6385c9d98c38" providerId="LiveId" clId="{80842308-B09E-4D7A-ABD5-18B4254F8C86}" dt="2024-03-27T21:14:16.953" v="2934" actId="14100"/>
          <ac:picMkLst>
            <pc:docMk/>
            <pc:sldMk cId="1066763541" sldId="293"/>
            <ac:picMk id="7" creationId="{E0C06691-B461-4DD8-C9B3-EB593261C38D}"/>
          </ac:picMkLst>
        </pc:picChg>
      </pc:sldChg>
      <pc:sldChg chg="addSp delSp modSp add mod ord modNotesTx">
        <pc:chgData name="Todd Peterson" userId="45ad6385c9d98c38" providerId="LiveId" clId="{80842308-B09E-4D7A-ABD5-18B4254F8C86}" dt="2024-05-23T00:18:48.436" v="12194" actId="20577"/>
        <pc:sldMkLst>
          <pc:docMk/>
          <pc:sldMk cId="2943660414" sldId="294"/>
        </pc:sldMkLst>
        <pc:spChg chg="mod">
          <ac:chgData name="Todd Peterson" userId="45ad6385c9d98c38" providerId="LiveId" clId="{80842308-B09E-4D7A-ABD5-18B4254F8C86}" dt="2024-05-23T00:17:39.890" v="11278" actId="122"/>
          <ac:spMkLst>
            <pc:docMk/>
            <pc:sldMk cId="2943660414" sldId="294"/>
            <ac:spMk id="2" creationId="{6FC703E1-39B6-C66E-DEB4-8E7C61856F73}"/>
          </ac:spMkLst>
        </pc:spChg>
        <pc:spChg chg="mod">
          <ac:chgData name="Todd Peterson" userId="45ad6385c9d98c38" providerId="LiveId" clId="{80842308-B09E-4D7A-ABD5-18B4254F8C86}" dt="2024-05-23T00:18:20.645" v="11682" actId="1076"/>
          <ac:spMkLst>
            <pc:docMk/>
            <pc:sldMk cId="2943660414" sldId="294"/>
            <ac:spMk id="4" creationId="{657DC2F3-B572-2507-649F-8635C4FA0194}"/>
          </ac:spMkLst>
        </pc:spChg>
        <pc:spChg chg="add del mod">
          <ac:chgData name="Todd Peterson" userId="45ad6385c9d98c38" providerId="LiveId" clId="{80842308-B09E-4D7A-ABD5-18B4254F8C86}" dt="2024-05-22T22:52:03.863" v="11162" actId="22"/>
          <ac:spMkLst>
            <pc:docMk/>
            <pc:sldMk cId="2943660414" sldId="294"/>
            <ac:spMk id="5" creationId="{F6C0C462-D797-3425-79BA-1D4690E483BA}"/>
          </ac:spMkLst>
        </pc:spChg>
        <pc:spChg chg="add del mod">
          <ac:chgData name="Todd Peterson" userId="45ad6385c9d98c38" providerId="LiveId" clId="{80842308-B09E-4D7A-ABD5-18B4254F8C86}" dt="2024-05-22T22:54:11.297" v="11168"/>
          <ac:spMkLst>
            <pc:docMk/>
            <pc:sldMk cId="2943660414" sldId="294"/>
            <ac:spMk id="11" creationId="{C9BE4A33-BB30-0620-1DC3-1FBF257F3DED}"/>
          </ac:spMkLst>
        </pc:spChg>
        <pc:picChg chg="add del">
          <ac:chgData name="Todd Peterson" userId="45ad6385c9d98c38" providerId="LiveId" clId="{80842308-B09E-4D7A-ABD5-18B4254F8C86}" dt="2024-05-22T22:50:48.171" v="11161" actId="478"/>
          <ac:picMkLst>
            <pc:docMk/>
            <pc:sldMk cId="2943660414" sldId="294"/>
            <ac:picMk id="7" creationId="{4A1E27F5-F95E-0E46-8DDB-D4C770FE0264}"/>
          </ac:picMkLst>
        </pc:picChg>
        <pc:picChg chg="add del mod ord">
          <ac:chgData name="Todd Peterson" userId="45ad6385c9d98c38" providerId="LiveId" clId="{80842308-B09E-4D7A-ABD5-18B4254F8C86}" dt="2024-05-22T22:52:12.242" v="11163" actId="478"/>
          <ac:picMkLst>
            <pc:docMk/>
            <pc:sldMk cId="2943660414" sldId="294"/>
            <ac:picMk id="9" creationId="{F8C1DB0B-9157-BC24-5BD3-53E3BF0EEF70}"/>
          </ac:picMkLst>
        </pc:picChg>
        <pc:picChg chg="del mod">
          <ac:chgData name="Todd Peterson" userId="45ad6385c9d98c38" providerId="LiveId" clId="{80842308-B09E-4D7A-ABD5-18B4254F8C86}" dt="2024-05-22T22:48:34.891" v="11158" actId="478"/>
          <ac:picMkLst>
            <pc:docMk/>
            <pc:sldMk cId="2943660414" sldId="294"/>
            <ac:picMk id="13" creationId="{E00DED5E-AEF9-9DEF-BE72-71564DC7897B}"/>
          </ac:picMkLst>
        </pc:picChg>
        <pc:picChg chg="add del">
          <ac:chgData name="Todd Peterson" userId="45ad6385c9d98c38" providerId="LiveId" clId="{80842308-B09E-4D7A-ABD5-18B4254F8C86}" dt="2024-05-22T22:53:25.329" v="11165" actId="478"/>
          <ac:picMkLst>
            <pc:docMk/>
            <pc:sldMk cId="2943660414" sldId="294"/>
            <ac:picMk id="14" creationId="{49527824-8C60-8A3B-060C-F65ED3350EE9}"/>
          </ac:picMkLst>
        </pc:picChg>
        <pc:picChg chg="add del">
          <ac:chgData name="Todd Peterson" userId="45ad6385c9d98c38" providerId="LiveId" clId="{80842308-B09E-4D7A-ABD5-18B4254F8C86}" dt="2024-05-22T22:53:42.386" v="11167" actId="478"/>
          <ac:picMkLst>
            <pc:docMk/>
            <pc:sldMk cId="2943660414" sldId="294"/>
            <ac:picMk id="16" creationId="{054CFCE9-2D0A-DFB4-A06F-5A93D04AF2B7}"/>
          </ac:picMkLst>
        </pc:picChg>
        <pc:picChg chg="add mod">
          <ac:chgData name="Todd Peterson" userId="45ad6385c9d98c38" providerId="LiveId" clId="{80842308-B09E-4D7A-ABD5-18B4254F8C86}" dt="2024-05-22T22:54:52.172" v="11214" actId="14100"/>
          <ac:picMkLst>
            <pc:docMk/>
            <pc:sldMk cId="2943660414" sldId="294"/>
            <ac:picMk id="1026" creationId="{28225F41-FFF7-0966-459C-2FE563C3940C}"/>
          </ac:picMkLst>
        </pc:picChg>
      </pc:sldChg>
      <pc:sldChg chg="addSp delSp modSp add del mod ord modNotesTx">
        <pc:chgData name="Todd Peterson" userId="45ad6385c9d98c38" providerId="LiveId" clId="{80842308-B09E-4D7A-ABD5-18B4254F8C86}" dt="2024-05-23T21:19:29.801" v="12200" actId="20577"/>
        <pc:sldMkLst>
          <pc:docMk/>
          <pc:sldMk cId="1066698533" sldId="295"/>
        </pc:sldMkLst>
        <pc:spChg chg="mod">
          <ac:chgData name="Todd Peterson" userId="45ad6385c9d98c38" providerId="LiveId" clId="{80842308-B09E-4D7A-ABD5-18B4254F8C86}" dt="2024-05-23T00:17:34.359" v="11277" actId="122"/>
          <ac:spMkLst>
            <pc:docMk/>
            <pc:sldMk cId="1066698533" sldId="295"/>
            <ac:spMk id="2" creationId="{6FC703E1-39B6-C66E-DEB4-8E7C61856F73}"/>
          </ac:spMkLst>
        </pc:spChg>
        <pc:spChg chg="add del mod">
          <ac:chgData name="Todd Peterson" userId="45ad6385c9d98c38" providerId="LiveId" clId="{80842308-B09E-4D7A-ABD5-18B4254F8C86}" dt="2024-05-22T22:56:51.543" v="11273"/>
          <ac:spMkLst>
            <pc:docMk/>
            <pc:sldMk cId="1066698533" sldId="295"/>
            <ac:spMk id="3" creationId="{5719BBFC-E4FD-4CCE-7F5B-5F065DC53ACE}"/>
          </ac:spMkLst>
        </pc:spChg>
        <pc:picChg chg="del mod">
          <ac:chgData name="Todd Peterson" userId="45ad6385c9d98c38" providerId="LiveId" clId="{80842308-B09E-4D7A-ABD5-18B4254F8C86}" dt="2024-05-22T22:55:21.613" v="11221" actId="478"/>
          <ac:picMkLst>
            <pc:docMk/>
            <pc:sldMk cId="1066698533" sldId="295"/>
            <ac:picMk id="1026" creationId="{28225F41-FFF7-0966-459C-2FE563C3940C}"/>
          </ac:picMkLst>
        </pc:picChg>
        <pc:picChg chg="add mod">
          <ac:chgData name="Todd Peterson" userId="45ad6385c9d98c38" providerId="LiveId" clId="{80842308-B09E-4D7A-ABD5-18B4254F8C86}" dt="2024-05-22T22:56:57.276" v="11275" actId="1076"/>
          <ac:picMkLst>
            <pc:docMk/>
            <pc:sldMk cId="1066698533" sldId="295"/>
            <ac:picMk id="2050" creationId="{BC669164-DFAA-53D0-02AF-F42F3475F5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56E73-E3CE-4F5A-95CD-DE53E74C8D4C}"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00AE0-C8BA-4E96-89E6-8E92472D0C15}" type="slidenum">
              <a:rPr lang="en-US" smtClean="0"/>
              <a:t>‹#›</a:t>
            </a:fld>
            <a:endParaRPr lang="en-US"/>
          </a:p>
        </p:txBody>
      </p:sp>
    </p:spTree>
    <p:extLst>
      <p:ext uri="{BB962C8B-B14F-4D97-AF65-F5344CB8AC3E}">
        <p14:creationId xmlns:p14="http://schemas.microsoft.com/office/powerpoint/2010/main" val="416177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Hello and welcome to BTG!  The purpose of this video is to orient you to the oral health education component of BTG and, more importantly, to reassure you that you have plenty of back up when it comes to providing oral health education at your community sites! </a:t>
            </a:r>
            <a:r>
              <a:rPr lang="en-US" sz="1800" dirty="0">
                <a:solidFill>
                  <a:srgbClr val="242424"/>
                </a:solidFill>
                <a:effectLst/>
                <a:latin typeface="Calibri" panose="020F0502020204030204" pitchFamily="34" charset="0"/>
                <a:ea typeface="Times New Roman" panose="02020603050405020304" pitchFamily="18" charset="0"/>
              </a:rPr>
              <a:t>Faculty and students at Penn Dental Medicine (PDM) serve as resources and dental mentors for Bridging the Gaps interns to plan and implement oral health prevention programs that include education and referral for dental care at their community sites.  I will work with the team to include two dental students – Adeayo Adenusi and Matt Lam- with </a:t>
            </a:r>
            <a:r>
              <a:rPr lang="en-US" sz="1800" dirty="0">
                <a:solidFill>
                  <a:srgbClr val="1F497D"/>
                </a:solidFill>
                <a:effectLst/>
                <a:latin typeface="Calibri" panose="020F0502020204030204" pitchFamily="34" charset="0"/>
                <a:ea typeface="Times New Roman" panose="02020603050405020304" pitchFamily="18" charset="0"/>
              </a:rPr>
              <a:t>the Community Health </a:t>
            </a:r>
            <a:r>
              <a:rPr lang="en-US" sz="1800" dirty="0">
                <a:solidFill>
                  <a:srgbClr val="242424"/>
                </a:solidFill>
                <a:effectLst/>
                <a:latin typeface="Calibri" panose="020F0502020204030204" pitchFamily="34" charset="0"/>
                <a:ea typeface="Times New Roman" panose="02020603050405020304" pitchFamily="18" charset="0"/>
              </a:rPr>
              <a:t>Academic Coordinato</a:t>
            </a:r>
            <a:r>
              <a:rPr lang="en-US" sz="1800" dirty="0">
                <a:solidFill>
                  <a:srgbClr val="1F497D"/>
                </a:solidFill>
                <a:effectLst/>
                <a:latin typeface="Calibri" panose="020F0502020204030204" pitchFamily="34" charset="0"/>
                <a:ea typeface="Times New Roman" panose="02020603050405020304" pitchFamily="18" charset="0"/>
              </a:rPr>
              <a:t>r</a:t>
            </a:r>
            <a:r>
              <a:rPr lang="en-US" sz="1800" dirty="0">
                <a:solidFill>
                  <a:srgbClr val="242424"/>
                </a:solidFill>
                <a:effectLst/>
                <a:latin typeface="Calibri" panose="020F0502020204030204" pitchFamily="34" charset="0"/>
                <a:ea typeface="Times New Roman" panose="02020603050405020304" pitchFamily="18" charset="0"/>
              </a:rPr>
              <a:t>.  The team will post a video presentation with power point slides explaining the significance of oral health for general health and describing best practices for designing community oral health programs.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Through a generous grant from the Pennsylvania Department of Health, Bridging the Gap provides oral hygiene supplies, including toothbrushes, toothpaste, dental floss and denture supplies, as well as educational materials (puppets, story books and flip charts) for you to use in your community project.  Please take advantage of these supplies and order through our Dental team by filling out the Request form for Oral Health Educational Materials, posted below. After you complete the form, please email the form to me (email address is on the form) so that we can pack your supplies for you.  Supplies will be distributed through your home school.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We also have mentoring support available from two dental students who were in last year’s Bridging the Gaps program. Adeayo and Matthew are available by phone and video consultation to help you plan your oral health program at your community site, and their contact information is available in this presentation.  They will send you resources and discuss ideas for fun, interactive dental activities, and can also answer questions and provide dental referrals.  It is our goal that each Bridging the Gap site has a dental program so that we can increase oral health education in the Philadelphia community as well as increase access to dental care by sharing information about the number of public health clinics in Philadelphia.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200AE0-C8BA-4E96-89E6-8E92472D0C15}" type="slidenum">
              <a:rPr lang="en-US" smtClean="0"/>
              <a:t>1</a:t>
            </a:fld>
            <a:endParaRPr lang="en-US"/>
          </a:p>
        </p:txBody>
      </p:sp>
    </p:spTree>
    <p:extLst>
      <p:ext uri="{BB962C8B-B14F-4D97-AF65-F5344CB8AC3E}">
        <p14:creationId xmlns:p14="http://schemas.microsoft.com/office/powerpoint/2010/main" val="13089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get to this in a little more depth later, but I want to point out that I am using really plain language here- using the terms baby and adult teeth instead of primary and permanent.  This is intentional, because this is how you will talk when you are out in community.  It is so important to avoid medical jargon!  So dental decay is the most common disease of childhood- and the heartbreaking thing is that it is almost entirely preventable!  Many people seem to think that cavities are unavoidable and just a part of childhood- and that is why it is so important that you all provide this dental education at your sites!  With babies, we want them to have their first dental visit by age 1- and teeth need to be brushed as soon as they come in. Teenage years are the cavity prone years – so its really important to engage with the teenagers about oral health.  The nice thing is that we have some newer, less invasive ways to deal with cavities, especially if we catch them when they are still in the developing stages.  And if we catch them before they have any cavities, we can prevent cavities with sealants.  Now if you encounter people at your sites with a lot of decay, you may want to talk to them about other factors that may be causing dry mouth, such as antihistamines (which many of us, including myself, are using for seasonal allergies) all the way to individuals with addiction issues.  We know that meth causes significant dry mouth and sustained meth use results in severely high rates of cavities.</a:t>
            </a:r>
          </a:p>
        </p:txBody>
      </p:sp>
      <p:sp>
        <p:nvSpPr>
          <p:cNvPr id="4" name="Slide Number Placeholder 3"/>
          <p:cNvSpPr>
            <a:spLocks noGrp="1"/>
          </p:cNvSpPr>
          <p:nvPr>
            <p:ph type="sldNum" sz="quarter" idx="5"/>
          </p:nvPr>
        </p:nvSpPr>
        <p:spPr/>
        <p:txBody>
          <a:bodyPr/>
          <a:lstStyle/>
          <a:p>
            <a:fld id="{1A200AE0-C8BA-4E96-89E6-8E92472D0C15}" type="slidenum">
              <a:rPr lang="en-US" smtClean="0"/>
              <a:t>10</a:t>
            </a:fld>
            <a:endParaRPr lang="en-US"/>
          </a:p>
        </p:txBody>
      </p:sp>
    </p:spTree>
    <p:extLst>
      <p:ext uri="{BB962C8B-B14F-4D97-AF65-F5344CB8AC3E}">
        <p14:creationId xmlns:p14="http://schemas.microsoft.com/office/powerpoint/2010/main" val="308412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2D74-E6DE-00A8-A723-8338BDECC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D0F42-8ED3-E7C7-B2AC-75DF391BD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B3BF7-A8DB-614E-C343-E6F2CBA8CC0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41F446F4-8690-D466-7AE3-9A7EDA34737F}"/>
              </a:ext>
            </a:extLst>
          </p:cNvPr>
          <p:cNvSpPr>
            <a:spLocks noGrp="1"/>
          </p:cNvSpPr>
          <p:nvPr>
            <p:ph type="sldNum" sz="quarter" idx="5"/>
          </p:nvPr>
        </p:nvSpPr>
        <p:spPr/>
        <p:txBody>
          <a:bodyPr/>
          <a:lstStyle/>
          <a:p>
            <a:fld id="{25F05865-7EEF-440A-93EC-319765E5BC0A}" type="slidenum">
              <a:rPr lang="en-US" smtClean="0"/>
              <a:t>11</a:t>
            </a:fld>
            <a:endParaRPr lang="en-US"/>
          </a:p>
        </p:txBody>
      </p:sp>
    </p:spTree>
    <p:extLst>
      <p:ext uri="{BB962C8B-B14F-4D97-AF65-F5344CB8AC3E}">
        <p14:creationId xmlns:p14="http://schemas.microsoft.com/office/powerpoint/2010/main" val="51234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Adeayo and Matt come in- to help you brainstorm activities appropriate to the life stages you are seeing at your sites.  You might play Bingo or Jeopardy at sites with older adults as part of your teaching – and you will definitely use the dinosaur puppets at any sites with children!  We will provide you information on the benefits of fluoride so that you can share with your communities – and respond to misinformation circulating on the internet!</a:t>
            </a:r>
          </a:p>
        </p:txBody>
      </p:sp>
      <p:sp>
        <p:nvSpPr>
          <p:cNvPr id="4" name="Slide Number Placeholder 3"/>
          <p:cNvSpPr>
            <a:spLocks noGrp="1"/>
          </p:cNvSpPr>
          <p:nvPr>
            <p:ph type="sldNum" sz="quarter" idx="5"/>
          </p:nvPr>
        </p:nvSpPr>
        <p:spPr/>
        <p:txBody>
          <a:bodyPr/>
          <a:lstStyle/>
          <a:p>
            <a:fld id="{1A200AE0-C8BA-4E96-89E6-8E92472D0C15}" type="slidenum">
              <a:rPr lang="en-US" smtClean="0"/>
              <a:t>12</a:t>
            </a:fld>
            <a:endParaRPr lang="en-US"/>
          </a:p>
        </p:txBody>
      </p:sp>
    </p:spTree>
    <p:extLst>
      <p:ext uri="{BB962C8B-B14F-4D97-AF65-F5344CB8AC3E}">
        <p14:creationId xmlns:p14="http://schemas.microsoft.com/office/powerpoint/2010/main" val="95043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smoking and cigarettes- also spit tobacco, chew tobacco which is routinely held in the same pocket of the mouth.  And we see these same disparities with higher rates of oral cancer in AA men than in their White peers.</a:t>
            </a:r>
          </a:p>
        </p:txBody>
      </p:sp>
      <p:sp>
        <p:nvSpPr>
          <p:cNvPr id="4" name="Slide Number Placeholder 3"/>
          <p:cNvSpPr>
            <a:spLocks noGrp="1"/>
          </p:cNvSpPr>
          <p:nvPr>
            <p:ph type="sldNum" sz="quarter" idx="5"/>
          </p:nvPr>
        </p:nvSpPr>
        <p:spPr/>
        <p:txBody>
          <a:bodyPr/>
          <a:lstStyle/>
          <a:p>
            <a:fld id="{1A200AE0-C8BA-4E96-89E6-8E92472D0C15}" type="slidenum">
              <a:rPr lang="en-US" smtClean="0"/>
              <a:t>13</a:t>
            </a:fld>
            <a:endParaRPr lang="en-US"/>
          </a:p>
        </p:txBody>
      </p:sp>
    </p:spTree>
    <p:extLst>
      <p:ext uri="{BB962C8B-B14F-4D97-AF65-F5344CB8AC3E}">
        <p14:creationId xmlns:p14="http://schemas.microsoft.com/office/powerpoint/2010/main" val="93963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Dental schools in both West and North Philadelphia.  District Health Centers and FQHCs which have discounts and sliding fee scales.  Our dental mentors will be happy to help connect your community members with dental offices in their communities.  The good news for children is that Medicaid covers dental care for children up to age 18, so no out of pocket expenses for them.</a:t>
            </a:r>
          </a:p>
        </p:txBody>
      </p:sp>
      <p:sp>
        <p:nvSpPr>
          <p:cNvPr id="4" name="Slide Number Placeholder 3"/>
          <p:cNvSpPr>
            <a:spLocks noGrp="1"/>
          </p:cNvSpPr>
          <p:nvPr>
            <p:ph type="sldNum" sz="quarter" idx="5"/>
          </p:nvPr>
        </p:nvSpPr>
        <p:spPr/>
        <p:txBody>
          <a:bodyPr/>
          <a:lstStyle/>
          <a:p>
            <a:fld id="{1A200AE0-C8BA-4E96-89E6-8E92472D0C15}" type="slidenum">
              <a:rPr lang="en-US" smtClean="0"/>
              <a:t>14</a:t>
            </a:fld>
            <a:endParaRPr lang="en-US"/>
          </a:p>
        </p:txBody>
      </p:sp>
    </p:spTree>
    <p:extLst>
      <p:ext uri="{BB962C8B-B14F-4D97-AF65-F5344CB8AC3E}">
        <p14:creationId xmlns:p14="http://schemas.microsoft.com/office/powerpoint/2010/main" val="246836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form will be on the website.  Supplies will be distributed through your home school.  Please fill it out completely and we can provide all the supplies you need to distribute to your sites.</a:t>
            </a:r>
          </a:p>
        </p:txBody>
      </p:sp>
      <p:sp>
        <p:nvSpPr>
          <p:cNvPr id="4" name="Slide Number Placeholder 3"/>
          <p:cNvSpPr>
            <a:spLocks noGrp="1"/>
          </p:cNvSpPr>
          <p:nvPr>
            <p:ph type="sldNum" sz="quarter" idx="5"/>
          </p:nvPr>
        </p:nvSpPr>
        <p:spPr/>
        <p:txBody>
          <a:bodyPr/>
          <a:lstStyle/>
          <a:p>
            <a:fld id="{1A200AE0-C8BA-4E96-89E6-8E92472D0C15}" type="slidenum">
              <a:rPr lang="en-US" smtClean="0"/>
              <a:t>15</a:t>
            </a:fld>
            <a:endParaRPr lang="en-US"/>
          </a:p>
        </p:txBody>
      </p:sp>
    </p:spTree>
    <p:extLst>
      <p:ext uri="{BB962C8B-B14F-4D97-AF65-F5344CB8AC3E}">
        <p14:creationId xmlns:p14="http://schemas.microsoft.com/office/powerpoint/2010/main" val="182397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82351-FC76-C7CD-F3D2-BEB0E792A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A718C-57D8-CF3B-CCFC-2E0A28A0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9CE48-0B49-4EB7-B938-F66E118C99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1C0E26-E6E0-BDFB-9FAB-A8FF6606C690}"/>
              </a:ext>
            </a:extLst>
          </p:cNvPr>
          <p:cNvSpPr>
            <a:spLocks noGrp="1"/>
          </p:cNvSpPr>
          <p:nvPr>
            <p:ph type="sldNum" sz="quarter" idx="5"/>
          </p:nvPr>
        </p:nvSpPr>
        <p:spPr/>
        <p:txBody>
          <a:bodyPr/>
          <a:lstStyle/>
          <a:p>
            <a:fld id="{25F05865-7EEF-440A-93EC-319765E5BC0A}" type="slidenum">
              <a:rPr lang="en-US" smtClean="0"/>
              <a:t>17</a:t>
            </a:fld>
            <a:endParaRPr lang="en-US"/>
          </a:p>
        </p:txBody>
      </p:sp>
    </p:spTree>
    <p:extLst>
      <p:ext uri="{BB962C8B-B14F-4D97-AF65-F5344CB8AC3E}">
        <p14:creationId xmlns:p14="http://schemas.microsoft.com/office/powerpoint/2010/main" val="169026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Abby Peterson and I am the faculty member representing Penn Dental.  I worked at a non profit </a:t>
            </a:r>
            <a:r>
              <a:rPr lang="en-US" dirty="0" err="1"/>
              <a:t>childrens</a:t>
            </a:r>
            <a:r>
              <a:rPr lang="en-US" dirty="0"/>
              <a:t> dental center in West Philadelphia for many years before coming to Penn.  I’ve had the great opportunity to work on Penn Smiles, our mobile dental unit, for almost 4 years now.  We take Penn Smiles to sites in the community such as schools, camps and foster care agencies, where the dental students provide much needed treatment meeting the kids where they are.  The idea is to remove the barrier of access to care by providing care where the children are!</a:t>
            </a:r>
          </a:p>
        </p:txBody>
      </p:sp>
      <p:sp>
        <p:nvSpPr>
          <p:cNvPr id="4" name="Slide Number Placeholder 3"/>
          <p:cNvSpPr>
            <a:spLocks noGrp="1"/>
          </p:cNvSpPr>
          <p:nvPr>
            <p:ph type="sldNum" sz="quarter" idx="5"/>
          </p:nvPr>
        </p:nvSpPr>
        <p:spPr/>
        <p:txBody>
          <a:bodyPr/>
          <a:lstStyle/>
          <a:p>
            <a:fld id="{1A200AE0-C8BA-4E96-89E6-8E92472D0C15}" type="slidenum">
              <a:rPr lang="en-US" smtClean="0"/>
              <a:t>2</a:t>
            </a:fld>
            <a:endParaRPr lang="en-US"/>
          </a:p>
        </p:txBody>
      </p:sp>
    </p:spTree>
    <p:extLst>
      <p:ext uri="{BB962C8B-B14F-4D97-AF65-F5344CB8AC3E}">
        <p14:creationId xmlns:p14="http://schemas.microsoft.com/office/powerpoint/2010/main" val="143012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7E82-8FB4-6CAB-FE26-188A391B3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95BE-5374-F958-A172-E015AE406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641DF-31E7-5E66-3F8F-F6DF36338065}"/>
              </a:ext>
            </a:extLst>
          </p:cNvPr>
          <p:cNvSpPr>
            <a:spLocks noGrp="1"/>
          </p:cNvSpPr>
          <p:nvPr>
            <p:ph type="body" idx="1"/>
          </p:nvPr>
        </p:nvSpPr>
        <p:spPr/>
        <p:txBody>
          <a:bodyPr/>
          <a:lstStyle/>
          <a:p>
            <a:r>
              <a:rPr lang="en-US" dirty="0"/>
              <a:t> So this is Penn Smiles!  I’m there on Wednesdays, Thursdays and Fridays- so if you see us out in the community on one of those days, please pop in and say hi!</a:t>
            </a:r>
          </a:p>
        </p:txBody>
      </p:sp>
      <p:sp>
        <p:nvSpPr>
          <p:cNvPr id="4" name="Slide Number Placeholder 3">
            <a:extLst>
              <a:ext uri="{FF2B5EF4-FFF2-40B4-BE49-F238E27FC236}">
                <a16:creationId xmlns:a16="http://schemas.microsoft.com/office/drawing/2014/main" id="{1D35DF90-6B2A-23B0-0619-CB957E8EF60D}"/>
              </a:ext>
            </a:extLst>
          </p:cNvPr>
          <p:cNvSpPr>
            <a:spLocks noGrp="1"/>
          </p:cNvSpPr>
          <p:nvPr>
            <p:ph type="sldNum" sz="quarter" idx="5"/>
          </p:nvPr>
        </p:nvSpPr>
        <p:spPr/>
        <p:txBody>
          <a:bodyPr/>
          <a:lstStyle/>
          <a:p>
            <a:fld id="{1A200AE0-C8BA-4E96-89E6-8E92472D0C15}" type="slidenum">
              <a:rPr lang="en-US" smtClean="0"/>
              <a:t>3</a:t>
            </a:fld>
            <a:endParaRPr lang="en-US"/>
          </a:p>
        </p:txBody>
      </p:sp>
    </p:spTree>
    <p:extLst>
      <p:ext uri="{BB962C8B-B14F-4D97-AF65-F5344CB8AC3E}">
        <p14:creationId xmlns:p14="http://schemas.microsoft.com/office/powerpoint/2010/main" val="18852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in the very capable hands of this years 2 dental mentors.  They both completed BTG last summer and we are thrilled that they have signed back on to assist you with your oral health education activities.  I’ll ask Adeayo to introduce himself first- please tell everyone a little about yourself, including your BTG site last summer and your current involvement with HMS School.</a:t>
            </a:r>
          </a:p>
        </p:txBody>
      </p:sp>
      <p:sp>
        <p:nvSpPr>
          <p:cNvPr id="4" name="Slide Number Placeholder 3"/>
          <p:cNvSpPr>
            <a:spLocks noGrp="1"/>
          </p:cNvSpPr>
          <p:nvPr>
            <p:ph type="sldNum" sz="quarter" idx="5"/>
          </p:nvPr>
        </p:nvSpPr>
        <p:spPr/>
        <p:txBody>
          <a:bodyPr/>
          <a:lstStyle/>
          <a:p>
            <a:fld id="{1A200AE0-C8BA-4E96-89E6-8E92472D0C15}" type="slidenum">
              <a:rPr lang="en-US" smtClean="0"/>
              <a:t>4</a:t>
            </a:fld>
            <a:endParaRPr lang="en-US"/>
          </a:p>
        </p:txBody>
      </p:sp>
    </p:spTree>
    <p:extLst>
      <p:ext uri="{BB962C8B-B14F-4D97-AF65-F5344CB8AC3E}">
        <p14:creationId xmlns:p14="http://schemas.microsoft.com/office/powerpoint/2010/main" val="138466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hear from Matt Lam about his BTG experiences.</a:t>
            </a:r>
          </a:p>
        </p:txBody>
      </p:sp>
      <p:sp>
        <p:nvSpPr>
          <p:cNvPr id="4" name="Slide Number Placeholder 3"/>
          <p:cNvSpPr>
            <a:spLocks noGrp="1"/>
          </p:cNvSpPr>
          <p:nvPr>
            <p:ph type="sldNum" sz="quarter" idx="5"/>
          </p:nvPr>
        </p:nvSpPr>
        <p:spPr/>
        <p:txBody>
          <a:bodyPr/>
          <a:lstStyle/>
          <a:p>
            <a:fld id="{1A200AE0-C8BA-4E96-89E6-8E92472D0C15}" type="slidenum">
              <a:rPr lang="en-US" smtClean="0"/>
              <a:t>5</a:t>
            </a:fld>
            <a:endParaRPr lang="en-US"/>
          </a:p>
        </p:txBody>
      </p:sp>
    </p:spTree>
    <p:extLst>
      <p:ext uri="{BB962C8B-B14F-4D97-AF65-F5344CB8AC3E}">
        <p14:creationId xmlns:p14="http://schemas.microsoft.com/office/powerpoint/2010/main" val="205609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in the mouth impacts the whole body.  There are two mechanisms by which this happens.  One- the bacteria that causes gum disease can translocate throughout the body and can promote development of systemic disease such as pneumonia.  This is especially a consideration for older adults.  Another important relationship to consider is the link between gum (or periodontal) disease and diabetes- as increase inflammatory levels such that are seen in gum disease make it difficult for good blood sugar control.  Individuals with diabetes tend to have greater rates of gum disease and dental cavities.  In Philadelphia, we see great disparities in access to care as well as rates of gum disease and cavities based on race, ethnicity, and income.  African American and Latino children have twice the rate of decay of their White peers.  And sadly, we know that Philadelphia is the poorest of all the large cities in America.  </a:t>
            </a:r>
          </a:p>
        </p:txBody>
      </p:sp>
      <p:sp>
        <p:nvSpPr>
          <p:cNvPr id="4" name="Slide Number Placeholder 3"/>
          <p:cNvSpPr>
            <a:spLocks noGrp="1"/>
          </p:cNvSpPr>
          <p:nvPr>
            <p:ph type="sldNum" sz="quarter" idx="5"/>
          </p:nvPr>
        </p:nvSpPr>
        <p:spPr/>
        <p:txBody>
          <a:bodyPr/>
          <a:lstStyle/>
          <a:p>
            <a:fld id="{1A200AE0-C8BA-4E96-89E6-8E92472D0C15}" type="slidenum">
              <a:rPr lang="en-US" smtClean="0"/>
              <a:t>6</a:t>
            </a:fld>
            <a:endParaRPr lang="en-US"/>
          </a:p>
        </p:txBody>
      </p:sp>
    </p:spTree>
    <p:extLst>
      <p:ext uri="{BB962C8B-B14F-4D97-AF65-F5344CB8AC3E}">
        <p14:creationId xmlns:p14="http://schemas.microsoft.com/office/powerpoint/2010/main" val="243101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2D74-E6DE-00A8-A723-8338BDECC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D0F42-8ED3-E7C7-B2AC-75DF391BD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B3BF7-A8DB-614E-C343-E6F2CBA8CC0A}"/>
              </a:ext>
            </a:extLst>
          </p:cNvPr>
          <p:cNvSpPr>
            <a:spLocks noGrp="1"/>
          </p:cNvSpPr>
          <p:nvPr>
            <p:ph type="body" idx="1"/>
          </p:nvPr>
        </p:nvSpPr>
        <p:spPr/>
        <p:txBody>
          <a:bodyPr/>
          <a:lstStyle/>
          <a:p>
            <a:r>
              <a:rPr lang="en-US" dirty="0"/>
              <a:t>This slide gives us a sense of how many systemic conditions are related to poor dental health.  Getting back to diabetes, at Penn Dental, if we encounter a new patient with significant dental disease, we will test their blood sugar level and refer back to primary care.  So sometimes it is the dentist who is the first health care provider to recognize the signs of poorly controlled blood sugar- particularly in the case of a patient who has not had a primary care visit in quite some time, but a toothache sends him to the dentist. Furthermore, there are specific markers of inflammation such as C reactive protein, that correlate with higher levels of heart disease and stroke.  This highlights the significance of the interdisciplinary nature of Bridging the Gaps- once you all are out in the world, practicing your profession, you will find that you will quite often consult with each other about patients.</a:t>
            </a:r>
          </a:p>
        </p:txBody>
      </p:sp>
      <p:sp>
        <p:nvSpPr>
          <p:cNvPr id="4" name="Slide Number Placeholder 3">
            <a:extLst>
              <a:ext uri="{FF2B5EF4-FFF2-40B4-BE49-F238E27FC236}">
                <a16:creationId xmlns:a16="http://schemas.microsoft.com/office/drawing/2014/main" id="{41F446F4-8690-D466-7AE3-9A7EDA34737F}"/>
              </a:ext>
            </a:extLst>
          </p:cNvPr>
          <p:cNvSpPr>
            <a:spLocks noGrp="1"/>
          </p:cNvSpPr>
          <p:nvPr>
            <p:ph type="sldNum" sz="quarter" idx="5"/>
          </p:nvPr>
        </p:nvSpPr>
        <p:spPr/>
        <p:txBody>
          <a:bodyPr/>
          <a:lstStyle/>
          <a:p>
            <a:fld id="{25F05865-7EEF-440A-93EC-319765E5BC0A}" type="slidenum">
              <a:rPr lang="en-US" smtClean="0"/>
              <a:t>7</a:t>
            </a:fld>
            <a:endParaRPr lang="en-US"/>
          </a:p>
        </p:txBody>
      </p:sp>
    </p:spTree>
    <p:extLst>
      <p:ext uri="{BB962C8B-B14F-4D97-AF65-F5344CB8AC3E}">
        <p14:creationId xmlns:p14="http://schemas.microsoft.com/office/powerpoint/2010/main" val="11258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EDA1-BC73-5C6C-EAC4-390765E7E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D5284-BCFD-EBFB-06B6-3EC18734E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24D24-3B84-AEAE-D2C7-E8EEE4244E29}"/>
              </a:ext>
            </a:extLst>
          </p:cNvPr>
          <p:cNvSpPr>
            <a:spLocks noGrp="1"/>
          </p:cNvSpPr>
          <p:nvPr>
            <p:ph type="body" idx="1"/>
          </p:nvPr>
        </p:nvSpPr>
        <p:spPr/>
        <p:txBody>
          <a:bodyPr/>
          <a:lstStyle/>
          <a:p>
            <a:r>
              <a:rPr lang="en-US" dirty="0"/>
              <a:t>We often say the gums in the mouth are a mirror to the body- so if we see a patient in dramatically poor periodontal health, we have to investigate further if there is other systemic disease present- HIV, diabetes, heart disease, etc.</a:t>
            </a:r>
          </a:p>
        </p:txBody>
      </p:sp>
      <p:sp>
        <p:nvSpPr>
          <p:cNvPr id="4" name="Slide Number Placeholder 3">
            <a:extLst>
              <a:ext uri="{FF2B5EF4-FFF2-40B4-BE49-F238E27FC236}">
                <a16:creationId xmlns:a16="http://schemas.microsoft.com/office/drawing/2014/main" id="{26923987-D43C-A429-F124-ABCD715C7FE5}"/>
              </a:ext>
            </a:extLst>
          </p:cNvPr>
          <p:cNvSpPr>
            <a:spLocks noGrp="1"/>
          </p:cNvSpPr>
          <p:nvPr>
            <p:ph type="sldNum" sz="quarter" idx="5"/>
          </p:nvPr>
        </p:nvSpPr>
        <p:spPr/>
        <p:txBody>
          <a:bodyPr/>
          <a:lstStyle/>
          <a:p>
            <a:fld id="{25F05865-7EEF-440A-93EC-319765E5BC0A}" type="slidenum">
              <a:rPr lang="en-US" smtClean="0"/>
              <a:t>8</a:t>
            </a:fld>
            <a:endParaRPr lang="en-US"/>
          </a:p>
        </p:txBody>
      </p:sp>
    </p:spTree>
    <p:extLst>
      <p:ext uri="{BB962C8B-B14F-4D97-AF65-F5344CB8AC3E}">
        <p14:creationId xmlns:p14="http://schemas.microsoft.com/office/powerpoint/2010/main" val="202370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2D74-E6DE-00A8-A723-8338BDECC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D0F42-8ED3-E7C7-B2AC-75DF391BD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B3BF7-A8DB-614E-C343-E6F2CBA8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446F4-8690-D466-7AE3-9A7EDA34737F}"/>
              </a:ext>
            </a:extLst>
          </p:cNvPr>
          <p:cNvSpPr>
            <a:spLocks noGrp="1"/>
          </p:cNvSpPr>
          <p:nvPr>
            <p:ph type="sldNum" sz="quarter" idx="5"/>
          </p:nvPr>
        </p:nvSpPr>
        <p:spPr/>
        <p:txBody>
          <a:bodyPr/>
          <a:lstStyle/>
          <a:p>
            <a:fld id="{25F05865-7EEF-440A-93EC-319765E5BC0A}" type="slidenum">
              <a:rPr lang="en-US" smtClean="0"/>
              <a:t>9</a:t>
            </a:fld>
            <a:endParaRPr lang="en-US"/>
          </a:p>
        </p:txBody>
      </p:sp>
    </p:spTree>
    <p:extLst>
      <p:ext uri="{BB962C8B-B14F-4D97-AF65-F5344CB8AC3E}">
        <p14:creationId xmlns:p14="http://schemas.microsoft.com/office/powerpoint/2010/main" val="373937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7F52-C634-7748-D068-2BE75A24B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C7EB13-C96E-1C04-D2F5-8F3AF585E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48F5DB-BF8B-FBC0-C939-64DDD570CB40}"/>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0C7C4577-7710-3F4E-80D4-33AE20608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0FBAD-745E-0D92-1835-6A814A15F46D}"/>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1601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6AC3-3AC4-B588-E7B8-28769D3754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64729B-738A-F68B-C3D5-A8EAF7E84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56D75-7473-7711-B3E6-7A10C3851925}"/>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DC63C2A6-DDDD-EE86-EE5A-98CD63928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86AC6-3128-97C5-1781-95B6149D270C}"/>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253910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6959D-6851-81BF-8EEA-84F5264C9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BE4C-1B95-28EC-2DB2-960663C930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1140B-C43D-5831-5E53-2A74F080D502}"/>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E72A3C5B-8C98-98A6-EACB-29980D56E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4E714-5167-AEB5-FCDB-4EA7299B208E}"/>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146149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79CF-79E6-406A-C75A-4E980C466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4E32B-421E-4B66-CD3E-2923F61765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24090-D5D9-723B-26D8-656F2A46C01E}"/>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63397AAE-22C9-0FCC-1EFF-D91B69987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5F261-E841-7270-39DB-265431B5F57A}"/>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71152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C26E-1765-AA73-AE48-6D7D57519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1041C-6ADA-3202-F68C-3986243E0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44964-1708-8851-6CC1-455830957CF9}"/>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B1FBF3B9-33E6-CC3D-5849-E3DF3AF0F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AB4E3-376B-0276-3BD2-BA422903547B}"/>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311498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BAF6-42E0-2B16-0ECD-3BBCF5308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123CC-8839-A703-68EA-C041A8BAB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9B8FF-4862-1A1B-AE36-1332083F56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16785-A838-0BA5-11B5-83CA5156EC61}"/>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6" name="Footer Placeholder 5">
            <a:extLst>
              <a:ext uri="{FF2B5EF4-FFF2-40B4-BE49-F238E27FC236}">
                <a16:creationId xmlns:a16="http://schemas.microsoft.com/office/drawing/2014/main" id="{742DCF6D-FCA0-FB83-8955-66C85DA03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9C043-02A4-CDC4-D755-53736655D59C}"/>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50139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FFEA-2EBD-65AE-969B-195679395D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58CBC-7737-215A-872B-0CC88C5D5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B23686-6D44-ABB8-1E56-663DA5DB48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C801A-3B15-1F3E-4624-73355530B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855BD-A7EA-DCFE-198C-E9C50A75C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57C84-CBD3-F3D7-E1A2-827158342460}"/>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8" name="Footer Placeholder 7">
            <a:extLst>
              <a:ext uri="{FF2B5EF4-FFF2-40B4-BE49-F238E27FC236}">
                <a16:creationId xmlns:a16="http://schemas.microsoft.com/office/drawing/2014/main" id="{4C58E75F-85F7-11AE-5B3A-511C465EC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0A000F-4269-48CB-EF95-D1D133665A7A}"/>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365614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A248-F3E7-3AE4-33A7-E20146222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C7409B-E413-2823-C62E-0D9B1F745D48}"/>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4" name="Footer Placeholder 3">
            <a:extLst>
              <a:ext uri="{FF2B5EF4-FFF2-40B4-BE49-F238E27FC236}">
                <a16:creationId xmlns:a16="http://schemas.microsoft.com/office/drawing/2014/main" id="{8A4A71BB-ADD2-2323-9EAD-54E3D1750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CBC2D4-D119-3A7B-8DE5-D9AC560E22D7}"/>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368942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C5659-8956-64B2-8A67-5EB4873B2831}"/>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3" name="Footer Placeholder 2">
            <a:extLst>
              <a:ext uri="{FF2B5EF4-FFF2-40B4-BE49-F238E27FC236}">
                <a16:creationId xmlns:a16="http://schemas.microsoft.com/office/drawing/2014/main" id="{FE31AC9C-E42F-1953-6816-1AB23CE71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0D4ED-C8A8-A8F2-1868-89E14C84B24E}"/>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314486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5188-2098-E145-54B2-2A79909F9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D75C73-26E6-43A9-0FD3-EAFC3819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CAA887-3E10-F19F-C6D9-21D65E0F3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CC043-800F-30CB-04B4-4DD891666500}"/>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6" name="Footer Placeholder 5">
            <a:extLst>
              <a:ext uri="{FF2B5EF4-FFF2-40B4-BE49-F238E27FC236}">
                <a16:creationId xmlns:a16="http://schemas.microsoft.com/office/drawing/2014/main" id="{98C368CD-997B-8F36-7EA3-AE6236C97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C91C6-549A-2BF9-B1E6-57946621715B}"/>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4255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ACAE-EE3B-5586-AC8F-E88FAB75E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DF0CD-2BBA-20C5-0475-FB4EE1B22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E508D-B550-E8F1-52E7-7C39E60BD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1C783-21F2-4794-EF7E-FC10967D47E4}"/>
              </a:ext>
            </a:extLst>
          </p:cNvPr>
          <p:cNvSpPr>
            <a:spLocks noGrp="1"/>
          </p:cNvSpPr>
          <p:nvPr>
            <p:ph type="dt" sz="half" idx="10"/>
          </p:nvPr>
        </p:nvSpPr>
        <p:spPr/>
        <p:txBody>
          <a:bodyPr/>
          <a:lstStyle/>
          <a:p>
            <a:fld id="{6C7D8A5F-755B-4E9F-AE20-671437666937}" type="datetimeFigureOut">
              <a:rPr lang="en-US" smtClean="0"/>
              <a:t>6/10/2024</a:t>
            </a:fld>
            <a:endParaRPr lang="en-US"/>
          </a:p>
        </p:txBody>
      </p:sp>
      <p:sp>
        <p:nvSpPr>
          <p:cNvPr id="6" name="Footer Placeholder 5">
            <a:extLst>
              <a:ext uri="{FF2B5EF4-FFF2-40B4-BE49-F238E27FC236}">
                <a16:creationId xmlns:a16="http://schemas.microsoft.com/office/drawing/2014/main" id="{EA295E6E-4238-70FC-1763-A33736D81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2DD4E-BB5B-3D8D-AE87-D2BD3DC460D2}"/>
              </a:ext>
            </a:extLst>
          </p:cNvPr>
          <p:cNvSpPr>
            <a:spLocks noGrp="1"/>
          </p:cNvSpPr>
          <p:nvPr>
            <p:ph type="sldNum" sz="quarter" idx="12"/>
          </p:nvPr>
        </p:nvSpPr>
        <p:spPr/>
        <p:txBody>
          <a:bodyPr/>
          <a:lstStyle/>
          <a:p>
            <a:fld id="{4F83AFDD-4A23-4F4B-AE0F-1C628B14E360}" type="slidenum">
              <a:rPr lang="en-US" smtClean="0"/>
              <a:t>‹#›</a:t>
            </a:fld>
            <a:endParaRPr lang="en-US"/>
          </a:p>
        </p:txBody>
      </p:sp>
    </p:spTree>
    <p:extLst>
      <p:ext uri="{BB962C8B-B14F-4D97-AF65-F5344CB8AC3E}">
        <p14:creationId xmlns:p14="http://schemas.microsoft.com/office/powerpoint/2010/main" val="41423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C76FD8-2424-4145-5BF7-D9E16F3B1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59C061-76C9-F35B-B922-1D98C2C31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040E7-CF74-F36E-96A6-F968EB653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D8A5F-755B-4E9F-AE20-671437666937}" type="datetimeFigureOut">
              <a:rPr lang="en-US" smtClean="0"/>
              <a:t>6/10/2024</a:t>
            </a:fld>
            <a:endParaRPr lang="en-US"/>
          </a:p>
        </p:txBody>
      </p:sp>
      <p:sp>
        <p:nvSpPr>
          <p:cNvPr id="5" name="Footer Placeholder 4">
            <a:extLst>
              <a:ext uri="{FF2B5EF4-FFF2-40B4-BE49-F238E27FC236}">
                <a16:creationId xmlns:a16="http://schemas.microsoft.com/office/drawing/2014/main" id="{8BB33939-8A21-919B-5C88-2BD6F1F63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7672E3-81B8-3E29-EF23-197671C87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AFDD-4A23-4F4B-AE0F-1C628B14E360}" type="slidenum">
              <a:rPr lang="en-US" smtClean="0"/>
              <a:t>‹#›</a:t>
            </a:fld>
            <a:endParaRPr lang="en-US"/>
          </a:p>
        </p:txBody>
      </p:sp>
    </p:spTree>
    <p:extLst>
      <p:ext uri="{BB962C8B-B14F-4D97-AF65-F5344CB8AC3E}">
        <p14:creationId xmlns:p14="http://schemas.microsoft.com/office/powerpoint/2010/main" val="22840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Nasheeka.Conix@pennmedicine.upen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rldefense.com/v3/__http:/www.healthyteeth.org/__;!!IBzWLUs!TEz2xUlGWRUwUTAuOTFs_HVdfhkjucrz774nc0jgfqAnx62lwdMpPkzQM2SMujZfXd2o9DV80ALPh6v3vPm3jZsylmo$" TargetMode="External"/><Relationship Id="rId2" Type="http://schemas.openxmlformats.org/officeDocument/2006/relationships/hyperlink" Target="https://urldefense.com/v3/__http:/www.mouthhealthykids.org/en/educators/smile-smarts-dental-health-curriculum__;!!IBzWLUs!TEz2xUlGWRUwUTAuOTFs_HVdfhkjucrz774nc0jgfqAnx62lwdMpPkzQM2SMujZfXd2o9DV80ALPh6v3vPm3slSLBjU$" TargetMode="External"/><Relationship Id="rId1" Type="http://schemas.openxmlformats.org/officeDocument/2006/relationships/slideLayout" Target="../slideLayouts/slideLayout2.xml"/><Relationship Id="rId5" Type="http://schemas.openxmlformats.org/officeDocument/2006/relationships/hyperlink" Target="https://urldefense.com/v3/__http:/toothwisdom.org/__;!!IBzWLUs!TEz2xUlGWRUwUTAuOTFs_HVdfhkjucrz774nc0jgfqAnx62lwdMpPkzQM2SMujZfXd2o9DV80ALPh6v3vPm3s9R8vBg$" TargetMode="External"/><Relationship Id="rId4" Type="http://schemas.openxmlformats.org/officeDocument/2006/relationships/hyperlink" Target="https://urldefense.com/v3/__http:/www.colgate.com/en/us/oc/oral-health/conditions/gum-disease/article/how-poor-dental-care-can-affect-your-overall-health-0313__;!!IBzWLUs!TEz2xUlGWRUwUTAuOTFs_HVdfhkjucrz774nc0jgfqAnx62lwdMpPkzQM2SMujZfXd2o9DV80ALPh6v3vPm35gPdL3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abquinn@upenn.ed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adeayo1@upen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mailto:mtlam09@upenn.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6FED1-838D-B785-6217-A0788D230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2D882-EC03-C07B-6B05-523EC2CC27ED}"/>
              </a:ext>
            </a:extLst>
          </p:cNvPr>
          <p:cNvSpPr>
            <a:spLocks noGrp="1"/>
          </p:cNvSpPr>
          <p:nvPr>
            <p:ph type="ctrTitle"/>
          </p:nvPr>
        </p:nvSpPr>
        <p:spPr>
          <a:xfrm>
            <a:off x="1524000" y="1122362"/>
            <a:ext cx="9144000" cy="2582945"/>
          </a:xfrm>
          <a:ln>
            <a:solidFill>
              <a:srgbClr val="C00000"/>
            </a:solidFill>
          </a:ln>
        </p:spPr>
        <p:txBody>
          <a:bodyPr>
            <a:normAutofit fontScale="90000"/>
          </a:bodyPr>
          <a:lstStyle/>
          <a:p>
            <a:pPr algn="r"/>
            <a:r>
              <a:rPr lang="en-US" sz="5300" dirty="0">
                <a:latin typeface="Georgia Pro" panose="02040502050405020303" pitchFamily="18" charset="0"/>
              </a:rPr>
              <a:t>Bridging the Gaps</a:t>
            </a:r>
            <a:br>
              <a:rPr lang="en-US" sz="5300" dirty="0">
                <a:latin typeface="Georgia Pro" panose="02040502050405020303" pitchFamily="18" charset="0"/>
              </a:rPr>
            </a:br>
            <a:r>
              <a:rPr lang="en-US" sz="5300" dirty="0">
                <a:latin typeface="Georgia Pro" panose="02040502050405020303" pitchFamily="18" charset="0"/>
              </a:rPr>
              <a:t>Oral Health Education </a:t>
            </a:r>
            <a:br>
              <a:rPr lang="en-US" sz="5300" dirty="0">
                <a:latin typeface="Georgia Pro" panose="02040502050405020303" pitchFamily="18" charset="0"/>
              </a:rPr>
            </a:br>
            <a:r>
              <a:rPr lang="en-US" sz="5300" dirty="0">
                <a:latin typeface="Georgia Pro" panose="02040502050405020303" pitchFamily="18" charset="0"/>
              </a:rPr>
              <a:t>&amp; Dental Mentors</a:t>
            </a:r>
            <a:r>
              <a:rPr lang="en-US" sz="6000" dirty="0">
                <a:latin typeface="Georgia Pro" panose="02040502050405020303" pitchFamily="18" charset="0"/>
              </a:rPr>
              <a:t/>
            </a:r>
            <a:br>
              <a:rPr lang="en-US" sz="6000" dirty="0">
                <a:latin typeface="Georgia Pro" panose="02040502050405020303" pitchFamily="18" charset="0"/>
              </a:rPr>
            </a:br>
            <a:r>
              <a:rPr lang="en-US" sz="4000" dirty="0">
                <a:latin typeface="Georgia Pro" panose="02040502050405020303" pitchFamily="18" charset="0"/>
              </a:rPr>
              <a:t>Summer 2024</a:t>
            </a:r>
          </a:p>
        </p:txBody>
      </p:sp>
      <p:sp>
        <p:nvSpPr>
          <p:cNvPr id="3" name="Subtitle 2">
            <a:extLst>
              <a:ext uri="{FF2B5EF4-FFF2-40B4-BE49-F238E27FC236}">
                <a16:creationId xmlns:a16="http://schemas.microsoft.com/office/drawing/2014/main" id="{C2780FA0-F3C2-BD8B-1046-8EED8FD486AB}"/>
              </a:ext>
            </a:extLst>
          </p:cNvPr>
          <p:cNvSpPr>
            <a:spLocks noGrp="1"/>
          </p:cNvSpPr>
          <p:nvPr>
            <p:ph type="subTitle" idx="1"/>
          </p:nvPr>
        </p:nvSpPr>
        <p:spPr>
          <a:solidFill>
            <a:srgbClr val="002060"/>
          </a:solidFill>
          <a:ln>
            <a:solidFill>
              <a:srgbClr val="C00000"/>
            </a:solidFill>
          </a:ln>
        </p:spPr>
        <p:txBody>
          <a:bodyPr/>
          <a:lstStyle/>
          <a:p>
            <a:endParaRPr lang="en-US" dirty="0">
              <a:solidFill>
                <a:srgbClr val="002060"/>
              </a:solidFill>
            </a:endParaRPr>
          </a:p>
        </p:txBody>
      </p:sp>
    </p:spTree>
    <p:extLst>
      <p:ext uri="{BB962C8B-B14F-4D97-AF65-F5344CB8AC3E}">
        <p14:creationId xmlns:p14="http://schemas.microsoft.com/office/powerpoint/2010/main" val="218137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5E9B6A-5EBA-8F46-EBCD-3FFF3A6BFF33}"/>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A3918C5-C0BE-6CEF-7796-4D098BCDDA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026E4-C361-F5D2-D54C-B91C24B87146}"/>
              </a:ext>
            </a:extLst>
          </p:cNvPr>
          <p:cNvSpPr>
            <a:spLocks noGrp="1"/>
          </p:cNvSpPr>
          <p:nvPr>
            <p:ph type="title"/>
          </p:nvPr>
        </p:nvSpPr>
        <p:spPr>
          <a:xfrm>
            <a:off x="285008" y="634946"/>
            <a:ext cx="11906992" cy="5603558"/>
          </a:xfrm>
        </p:spPr>
        <p:txBody>
          <a:bodyPr vert="horz" lIns="91440" tIns="45720" rIns="91440" bIns="45720" rtlCol="0">
            <a:normAutofit/>
          </a:bodyPr>
          <a:lstStyle/>
          <a:p>
            <a:r>
              <a:rPr lang="en-US" sz="4000" b="1" dirty="0">
                <a:solidFill>
                  <a:srgbClr val="002060"/>
                </a:solidFill>
                <a:latin typeface="Georgia Pro" panose="02040502050405020303" pitchFamily="18" charset="0"/>
              </a:rPr>
              <a:t>Dental Decay is the MOST common childhood disease- and it is preventable!</a:t>
            </a:r>
            <a:br>
              <a:rPr lang="en-US" sz="4000" b="1" dirty="0">
                <a:solidFill>
                  <a:srgbClr val="002060"/>
                </a:solidFill>
                <a:latin typeface="Georgia Pro" panose="02040502050405020303" pitchFamily="18" charset="0"/>
              </a:rPr>
            </a:br>
            <a:r>
              <a:rPr lang="en-US" sz="4000" dirty="0">
                <a:solidFill>
                  <a:srgbClr val="002060"/>
                </a:solidFill>
                <a:latin typeface="Georgia Pro" panose="02040502050405020303" pitchFamily="18" charset="0"/>
              </a:rPr>
              <a:t/>
            </a:r>
            <a:br>
              <a:rPr lang="en-US" sz="4000" dirty="0">
                <a:solidFill>
                  <a:srgbClr val="002060"/>
                </a:solidFill>
                <a:latin typeface="Georgia Pro" panose="02040502050405020303" pitchFamily="18" charset="0"/>
              </a:rPr>
            </a:br>
            <a:r>
              <a:rPr lang="en-US" sz="2800" dirty="0">
                <a:solidFill>
                  <a:srgbClr val="002060"/>
                </a:solidFill>
                <a:latin typeface="Georgia Pro" panose="02040502050405020303" pitchFamily="18" charset="0"/>
              </a:rPr>
              <a:t>How many experience dental decay?</a:t>
            </a:r>
            <a:br>
              <a:rPr lang="en-US" sz="2800" dirty="0">
                <a:solidFill>
                  <a:srgbClr val="002060"/>
                </a:solidFill>
                <a:latin typeface="Georgia Pro" panose="02040502050405020303" pitchFamily="18" charset="0"/>
              </a:rPr>
            </a:br>
            <a:r>
              <a:rPr lang="en-US" sz="2800" dirty="0">
                <a:solidFill>
                  <a:srgbClr val="002060"/>
                </a:solidFill>
                <a:latin typeface="Georgia Pro" panose="02040502050405020303" pitchFamily="18" charset="0"/>
              </a:rPr>
              <a:t>Children 2-5 years:  27% of young children have cavities of baby teeth</a:t>
            </a:r>
            <a:br>
              <a:rPr lang="en-US" sz="2800" dirty="0">
                <a:solidFill>
                  <a:srgbClr val="002060"/>
                </a:solidFill>
                <a:latin typeface="Georgia Pro" panose="02040502050405020303" pitchFamily="18" charset="0"/>
              </a:rPr>
            </a:br>
            <a:r>
              <a:rPr lang="en-US" sz="2800" dirty="0">
                <a:solidFill>
                  <a:srgbClr val="002060"/>
                </a:solidFill>
                <a:latin typeface="Georgia Pro" panose="02040502050405020303" pitchFamily="18" charset="0"/>
              </a:rPr>
              <a:t>Children 5-11 years:  49% of baby teeth and 20% of adult teeth</a:t>
            </a:r>
            <a:br>
              <a:rPr lang="en-US" sz="2800" dirty="0">
                <a:solidFill>
                  <a:srgbClr val="002060"/>
                </a:solidFill>
                <a:latin typeface="Georgia Pro" panose="02040502050405020303" pitchFamily="18" charset="0"/>
              </a:rPr>
            </a:br>
            <a:r>
              <a:rPr lang="en-US" sz="2800" dirty="0">
                <a:solidFill>
                  <a:srgbClr val="002060"/>
                </a:solidFill>
                <a:latin typeface="Georgia Pro" panose="02040502050405020303" pitchFamily="18" charset="0"/>
              </a:rPr>
              <a:t>Teens 12-17 years:  67% adult teeth</a:t>
            </a:r>
            <a:br>
              <a:rPr lang="en-US" sz="2800" dirty="0">
                <a:solidFill>
                  <a:srgbClr val="002060"/>
                </a:solidFill>
                <a:latin typeface="Georgia Pro" panose="02040502050405020303" pitchFamily="18" charset="0"/>
              </a:rPr>
            </a:br>
            <a:r>
              <a:rPr lang="en-US" sz="2800" dirty="0">
                <a:solidFill>
                  <a:srgbClr val="002060"/>
                </a:solidFill>
                <a:latin typeface="Georgia Pro" panose="02040502050405020303" pitchFamily="18" charset="0"/>
              </a:rPr>
              <a:t>Adults:  91% adult teeth</a:t>
            </a:r>
            <a:r>
              <a:rPr lang="en-US" sz="3600" dirty="0">
                <a:solidFill>
                  <a:srgbClr val="002060"/>
                </a:solidFill>
                <a:latin typeface="Georgia Pro" panose="02040502050405020303" pitchFamily="18" charset="0"/>
              </a:rPr>
              <a:t/>
            </a:r>
            <a:br>
              <a:rPr lang="en-US" sz="3600" dirty="0">
                <a:solidFill>
                  <a:srgbClr val="002060"/>
                </a:solidFill>
                <a:latin typeface="Georgia Pro" panose="02040502050405020303" pitchFamily="18" charset="0"/>
              </a:rPr>
            </a:br>
            <a:endParaRPr lang="en-US" sz="2800" dirty="0">
              <a:solidFill>
                <a:srgbClr val="002060"/>
              </a:solidFill>
              <a:latin typeface="Georgia Pro" panose="02040502050405020303" pitchFamily="18" charset="0"/>
            </a:endParaRPr>
          </a:p>
        </p:txBody>
      </p:sp>
      <p:cxnSp>
        <p:nvCxnSpPr>
          <p:cNvPr id="40" name="Straight Connector 39">
            <a:extLst>
              <a:ext uri="{FF2B5EF4-FFF2-40B4-BE49-F238E27FC236}">
                <a16:creationId xmlns:a16="http://schemas.microsoft.com/office/drawing/2014/main" id="{95BD4875-927F-548E-1AD8-C416FA4C02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5">
            <a:extLst>
              <a:ext uri="{FF2B5EF4-FFF2-40B4-BE49-F238E27FC236}">
                <a16:creationId xmlns:a16="http://schemas.microsoft.com/office/drawing/2014/main" id="{F6AD9E23-A24A-D79A-D326-5D5E5FEA53FF}"/>
              </a:ext>
            </a:extLst>
          </p:cNvPr>
          <p:cNvSpPr>
            <a:spLocks noGrp="1"/>
          </p:cNvSpPr>
          <p:nvPr>
            <p:ph idx="1"/>
          </p:nvPr>
        </p:nvSpPr>
        <p:spPr>
          <a:xfrm flipV="1">
            <a:off x="3087329" y="1061884"/>
            <a:ext cx="8603928" cy="1137030"/>
          </a:xfrm>
        </p:spPr>
        <p:txBody>
          <a:bodyPr>
            <a:normAutofit/>
          </a:bodyPr>
          <a:lstStyle/>
          <a:p>
            <a:endParaRPr lang="en-US" sz="3200" b="0" i="0" dirty="0">
              <a:solidFill>
                <a:srgbClr val="000000"/>
              </a:solidFill>
              <a:effectLst/>
              <a:latin typeface="Georgia Pro" panose="02040502050405020303" pitchFamily="18" charset="0"/>
            </a:endParaRPr>
          </a:p>
          <a:p>
            <a:endParaRPr lang="en-US" sz="3200" dirty="0">
              <a:solidFill>
                <a:srgbClr val="000000"/>
              </a:solidFill>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dirty="0"/>
          </a:p>
        </p:txBody>
      </p:sp>
      <p:sp>
        <p:nvSpPr>
          <p:cNvPr id="42" name="Rectangle 41">
            <a:extLst>
              <a:ext uri="{FF2B5EF4-FFF2-40B4-BE49-F238E27FC236}">
                <a16:creationId xmlns:a16="http://schemas.microsoft.com/office/drawing/2014/main" id="{550187F2-83EE-5E56-81B4-D92C0FC3F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923A739D-2851-9866-19B1-20A082C99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378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010F-E9F4-B89C-A25B-C214FBFD7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03E1-39B6-C66E-DEB4-8E7C61856F73}"/>
              </a:ext>
            </a:extLst>
          </p:cNvPr>
          <p:cNvSpPr>
            <a:spLocks noGrp="1"/>
          </p:cNvSpPr>
          <p:nvPr>
            <p:ph type="title"/>
          </p:nvPr>
        </p:nvSpPr>
        <p:spPr>
          <a:xfrm>
            <a:off x="457199" y="594359"/>
            <a:ext cx="10456877" cy="1094107"/>
          </a:xfrm>
        </p:spPr>
        <p:txBody>
          <a:bodyPr>
            <a:noAutofit/>
          </a:bodyPr>
          <a:lstStyle/>
          <a:p>
            <a:pPr algn="ctr"/>
            <a:r>
              <a:rPr lang="en-US" sz="4400" dirty="0">
                <a:latin typeface="Georgia Pro" panose="02040502050405020303" pitchFamily="18" charset="0"/>
              </a:rPr>
              <a:t>Progression of Dental Caries (Cavities)</a:t>
            </a:r>
          </a:p>
        </p:txBody>
      </p:sp>
      <p:sp>
        <p:nvSpPr>
          <p:cNvPr id="4" name="Text Placeholder 3">
            <a:extLst>
              <a:ext uri="{FF2B5EF4-FFF2-40B4-BE49-F238E27FC236}">
                <a16:creationId xmlns:a16="http://schemas.microsoft.com/office/drawing/2014/main" id="{657DC2F3-B572-2507-649F-8635C4FA0194}"/>
              </a:ext>
            </a:extLst>
          </p:cNvPr>
          <p:cNvSpPr>
            <a:spLocks noGrp="1"/>
          </p:cNvSpPr>
          <p:nvPr>
            <p:ph type="body" sz="half" idx="2"/>
          </p:nvPr>
        </p:nvSpPr>
        <p:spPr>
          <a:xfrm>
            <a:off x="457200" y="5211096"/>
            <a:ext cx="3200400" cy="1094107"/>
          </a:xfrm>
        </p:spPr>
        <p:txBody>
          <a:bodyPr/>
          <a:lstStyle/>
          <a:p>
            <a:endParaRPr lang="en-US" dirty="0">
              <a:latin typeface="Georgia Pro" panose="02040502050405020303" pitchFamily="18" charset="0"/>
            </a:endParaRPr>
          </a:p>
        </p:txBody>
      </p:sp>
      <p:pic>
        <p:nvPicPr>
          <p:cNvPr id="2050" name="Picture 2" descr="Dental Caries: Breaking the Cycle ...">
            <a:extLst>
              <a:ext uri="{FF2B5EF4-FFF2-40B4-BE49-F238E27FC236}">
                <a16:creationId xmlns:a16="http://schemas.microsoft.com/office/drawing/2014/main" id="{BC669164-DFAA-53D0-02AF-F42F3475F5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7189" y="2512128"/>
            <a:ext cx="7794378" cy="415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9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A57A1-8EF7-AAA3-CBB0-C80D3790978D}"/>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9404AA9-C738-A675-D924-AD634B248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DA7BF-D7B0-2F1F-92E7-CFABA49A61CA}"/>
              </a:ext>
            </a:extLst>
          </p:cNvPr>
          <p:cNvSpPr>
            <a:spLocks noGrp="1"/>
          </p:cNvSpPr>
          <p:nvPr>
            <p:ph type="title"/>
          </p:nvPr>
        </p:nvSpPr>
        <p:spPr>
          <a:xfrm>
            <a:off x="285008" y="634946"/>
            <a:ext cx="11906992" cy="5603558"/>
          </a:xfrm>
        </p:spPr>
        <p:txBody>
          <a:bodyPr vert="horz" lIns="91440" tIns="45720" rIns="91440" bIns="45720" rtlCol="0">
            <a:normAutofit/>
          </a:bodyPr>
          <a:lstStyle/>
          <a:p>
            <a:r>
              <a:rPr lang="en-US" sz="4000" dirty="0">
                <a:solidFill>
                  <a:srgbClr val="002060"/>
                </a:solidFill>
                <a:latin typeface="Georgia Pro" panose="02040502050405020303" pitchFamily="18" charset="0"/>
              </a:rPr>
              <a:t>Dental Educational Presentations on Oral Hygiene, Fluorides, Nutrition </a:t>
            </a:r>
            <a:br>
              <a:rPr lang="en-US" sz="4000" dirty="0">
                <a:solidFill>
                  <a:srgbClr val="002060"/>
                </a:solidFill>
                <a:latin typeface="Georgia Pro" panose="02040502050405020303" pitchFamily="18" charset="0"/>
              </a:rPr>
            </a:br>
            <a:r>
              <a:rPr lang="en-US" sz="4000" dirty="0">
                <a:solidFill>
                  <a:srgbClr val="002060"/>
                </a:solidFill>
                <a:latin typeface="Georgia Pro" panose="02040502050405020303" pitchFamily="18" charset="0"/>
              </a:rPr>
              <a:t>and Frequent Dental &amp; Medical Care</a:t>
            </a:r>
            <a:r>
              <a:rPr lang="en-US" sz="3600" dirty="0">
                <a:solidFill>
                  <a:srgbClr val="002060"/>
                </a:solidFill>
                <a:latin typeface="Georgia Pro" panose="02040502050405020303" pitchFamily="18" charset="0"/>
              </a:rPr>
              <a:t/>
            </a:r>
            <a:br>
              <a:rPr lang="en-US" sz="3600" dirty="0">
                <a:solidFill>
                  <a:srgbClr val="002060"/>
                </a:solidFill>
                <a:latin typeface="Georgia Pro" panose="02040502050405020303" pitchFamily="18" charset="0"/>
              </a:rPr>
            </a:br>
            <a:endParaRPr lang="en-US" sz="3600" dirty="0">
              <a:solidFill>
                <a:srgbClr val="002060"/>
              </a:solidFill>
              <a:latin typeface="Georgia Pro" panose="02040502050405020303" pitchFamily="18" charset="0"/>
            </a:endParaRPr>
          </a:p>
        </p:txBody>
      </p:sp>
      <p:cxnSp>
        <p:nvCxnSpPr>
          <p:cNvPr id="40" name="Straight Connector 39">
            <a:extLst>
              <a:ext uri="{FF2B5EF4-FFF2-40B4-BE49-F238E27FC236}">
                <a16:creationId xmlns:a16="http://schemas.microsoft.com/office/drawing/2014/main" id="{478192B1-034E-BCBE-8D03-DC2C1441D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5">
            <a:extLst>
              <a:ext uri="{FF2B5EF4-FFF2-40B4-BE49-F238E27FC236}">
                <a16:creationId xmlns:a16="http://schemas.microsoft.com/office/drawing/2014/main" id="{DF5BD506-F6EA-6A56-99B1-5667C50A3D16}"/>
              </a:ext>
            </a:extLst>
          </p:cNvPr>
          <p:cNvSpPr>
            <a:spLocks noGrp="1"/>
          </p:cNvSpPr>
          <p:nvPr>
            <p:ph idx="1"/>
          </p:nvPr>
        </p:nvSpPr>
        <p:spPr>
          <a:xfrm flipV="1">
            <a:off x="3087329" y="1061884"/>
            <a:ext cx="8603928" cy="1137030"/>
          </a:xfrm>
        </p:spPr>
        <p:txBody>
          <a:bodyPr>
            <a:normAutofit/>
          </a:bodyPr>
          <a:lstStyle/>
          <a:p>
            <a:endParaRPr lang="en-US" sz="3200" b="0" i="0" dirty="0">
              <a:solidFill>
                <a:srgbClr val="000000"/>
              </a:solidFill>
              <a:effectLst/>
              <a:latin typeface="Georgia Pro" panose="02040502050405020303" pitchFamily="18" charset="0"/>
            </a:endParaRPr>
          </a:p>
          <a:p>
            <a:endParaRPr lang="en-US" sz="3200" dirty="0">
              <a:solidFill>
                <a:srgbClr val="000000"/>
              </a:solidFill>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dirty="0"/>
          </a:p>
        </p:txBody>
      </p:sp>
      <p:sp>
        <p:nvSpPr>
          <p:cNvPr id="42" name="Rectangle 41">
            <a:extLst>
              <a:ext uri="{FF2B5EF4-FFF2-40B4-BE49-F238E27FC236}">
                <a16:creationId xmlns:a16="http://schemas.microsoft.com/office/drawing/2014/main" id="{A6264C0B-F15C-DE09-BC61-94CFCEFBED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88F21247-4647-35E6-FD51-75A8A24EF1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2814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D04DBE-48CA-B0DB-60FF-A4E7C884C779}"/>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DD6EB7C-0CCF-AECF-7897-C4762B58FE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1977A-2811-1177-979B-9A1C2D67691A}"/>
              </a:ext>
            </a:extLst>
          </p:cNvPr>
          <p:cNvSpPr>
            <a:spLocks noGrp="1"/>
          </p:cNvSpPr>
          <p:nvPr>
            <p:ph type="title"/>
          </p:nvPr>
        </p:nvSpPr>
        <p:spPr>
          <a:xfrm>
            <a:off x="285008" y="634946"/>
            <a:ext cx="11906992" cy="5603558"/>
          </a:xfrm>
        </p:spPr>
        <p:txBody>
          <a:bodyPr vert="horz" lIns="91440" tIns="45720" rIns="91440" bIns="45720" rtlCol="0">
            <a:normAutofit/>
          </a:bodyPr>
          <a:lstStyle/>
          <a:p>
            <a:r>
              <a:rPr lang="en-US" sz="4000" dirty="0">
                <a:solidFill>
                  <a:srgbClr val="002060"/>
                </a:solidFill>
                <a:latin typeface="Georgia Pro" panose="02040502050405020303" pitchFamily="18" charset="0"/>
              </a:rPr>
              <a:t>Tobacco Cessation is KEY in Oral Health Promotion</a:t>
            </a:r>
            <a:br>
              <a:rPr lang="en-US" sz="4000" dirty="0">
                <a:solidFill>
                  <a:srgbClr val="002060"/>
                </a:solidFill>
                <a:latin typeface="Georgia Pro" panose="02040502050405020303" pitchFamily="18" charset="0"/>
              </a:rPr>
            </a:br>
            <a:r>
              <a:rPr lang="en-US" sz="2400" dirty="0">
                <a:solidFill>
                  <a:srgbClr val="002060"/>
                </a:solidFill>
                <a:latin typeface="Georgia Pro" panose="02040502050405020303" pitchFamily="18" charset="0"/>
              </a:rPr>
              <a:t>- tobacco use is linked to oral cancer and periodontal disease</a:t>
            </a:r>
            <a:br>
              <a:rPr lang="en-US" sz="2400" dirty="0">
                <a:solidFill>
                  <a:srgbClr val="002060"/>
                </a:solidFill>
                <a:latin typeface="Georgia Pro" panose="02040502050405020303" pitchFamily="18" charset="0"/>
              </a:rPr>
            </a:br>
            <a:r>
              <a:rPr lang="en-US" sz="2400" dirty="0">
                <a:solidFill>
                  <a:srgbClr val="002060"/>
                </a:solidFill>
                <a:latin typeface="Georgia Pro" panose="02040502050405020303" pitchFamily="18" charset="0"/>
              </a:rPr>
              <a:t>- disparities in tobacco use and oral health</a:t>
            </a:r>
            <a:r>
              <a:rPr lang="en-US" sz="3600" dirty="0">
                <a:solidFill>
                  <a:srgbClr val="002060"/>
                </a:solidFill>
                <a:latin typeface="Georgia Pro" panose="02040502050405020303" pitchFamily="18" charset="0"/>
              </a:rPr>
              <a:t/>
            </a:r>
            <a:br>
              <a:rPr lang="en-US" sz="3600" dirty="0">
                <a:solidFill>
                  <a:srgbClr val="002060"/>
                </a:solidFill>
                <a:latin typeface="Georgia Pro" panose="02040502050405020303" pitchFamily="18" charset="0"/>
              </a:rPr>
            </a:br>
            <a:endParaRPr lang="en-US" sz="3600" dirty="0">
              <a:solidFill>
                <a:srgbClr val="002060"/>
              </a:solidFill>
              <a:latin typeface="Georgia Pro" panose="02040502050405020303" pitchFamily="18" charset="0"/>
            </a:endParaRPr>
          </a:p>
        </p:txBody>
      </p:sp>
      <p:cxnSp>
        <p:nvCxnSpPr>
          <p:cNvPr id="40" name="Straight Connector 39">
            <a:extLst>
              <a:ext uri="{FF2B5EF4-FFF2-40B4-BE49-F238E27FC236}">
                <a16:creationId xmlns:a16="http://schemas.microsoft.com/office/drawing/2014/main" id="{66159BBE-EEB0-FE79-D6AD-2F54342455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5">
            <a:extLst>
              <a:ext uri="{FF2B5EF4-FFF2-40B4-BE49-F238E27FC236}">
                <a16:creationId xmlns:a16="http://schemas.microsoft.com/office/drawing/2014/main" id="{393D7DC6-1A12-AC28-E275-595E87481FBE}"/>
              </a:ext>
            </a:extLst>
          </p:cNvPr>
          <p:cNvSpPr>
            <a:spLocks noGrp="1"/>
          </p:cNvSpPr>
          <p:nvPr>
            <p:ph idx="1"/>
          </p:nvPr>
        </p:nvSpPr>
        <p:spPr>
          <a:xfrm flipV="1">
            <a:off x="3087329" y="1061884"/>
            <a:ext cx="8603928" cy="1137030"/>
          </a:xfrm>
        </p:spPr>
        <p:txBody>
          <a:bodyPr>
            <a:normAutofit/>
          </a:bodyPr>
          <a:lstStyle/>
          <a:p>
            <a:endParaRPr lang="en-US" sz="3200" b="0" i="0" dirty="0">
              <a:solidFill>
                <a:srgbClr val="000000"/>
              </a:solidFill>
              <a:effectLst/>
              <a:latin typeface="Georgia Pro" panose="02040502050405020303" pitchFamily="18" charset="0"/>
            </a:endParaRPr>
          </a:p>
          <a:p>
            <a:endParaRPr lang="en-US" sz="3200" dirty="0">
              <a:solidFill>
                <a:srgbClr val="000000"/>
              </a:solidFill>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dirty="0"/>
          </a:p>
        </p:txBody>
      </p:sp>
      <p:sp>
        <p:nvSpPr>
          <p:cNvPr id="42" name="Rectangle 41">
            <a:extLst>
              <a:ext uri="{FF2B5EF4-FFF2-40B4-BE49-F238E27FC236}">
                <a16:creationId xmlns:a16="http://schemas.microsoft.com/office/drawing/2014/main" id="{F9CFFE7F-CC0B-164A-0562-F9BAA6953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190E3CF4-2775-63BB-D2AD-000995279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414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95C435-06E9-F5D4-9D0B-20ECD9A4833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7F68E9CB-BA87-707C-6227-3DC79C844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282151F-8FA5-AA11-AA6E-0C663D05D8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985DC7F1-7548-B6C4-A400-275644B927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46F47749-2667-F658-F397-263E7BEB04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3CC697D-3DF4-24A0-CAC8-301A1B528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92A21E-9610-FB34-9A19-88CB4DB23128}"/>
              </a:ext>
            </a:extLst>
          </p:cNvPr>
          <p:cNvSpPr>
            <a:spLocks noGrp="1"/>
          </p:cNvSpPr>
          <p:nvPr>
            <p:ph type="title"/>
          </p:nvPr>
        </p:nvSpPr>
        <p:spPr>
          <a:xfrm>
            <a:off x="8096885" y="640080"/>
            <a:ext cx="3659246" cy="6217920"/>
          </a:xfrm>
        </p:spPr>
        <p:txBody>
          <a:bodyPr vert="horz" lIns="91440" tIns="45720" rIns="91440" bIns="45720" rtlCol="0" anchor="b">
            <a:normAutofit fontScale="90000"/>
          </a:bodyPr>
          <a:lstStyle/>
          <a:p>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Promote Regular Dental Visits!</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-describe experience at sites</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-provide referral list</a:t>
            </a:r>
            <a:br>
              <a:rPr lang="en-US" sz="40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endParaRPr lang="en-US" sz="5400" dirty="0">
              <a:solidFill>
                <a:srgbClr val="FFFFFF"/>
              </a:solidFill>
              <a:latin typeface="Georgia Pro" panose="02040502050405020303" pitchFamily="18" charset="0"/>
            </a:endParaRPr>
          </a:p>
        </p:txBody>
      </p:sp>
      <p:sp>
        <p:nvSpPr>
          <p:cNvPr id="37" name="Rectangle 36">
            <a:extLst>
              <a:ext uri="{FF2B5EF4-FFF2-40B4-BE49-F238E27FC236}">
                <a16:creationId xmlns:a16="http://schemas.microsoft.com/office/drawing/2014/main" id="{7714C5C9-55E4-6763-32DA-5ABABE2F54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1DEAB5A9-7923-249F-9FEF-5E19810BB027}"/>
              </a:ext>
            </a:extLst>
          </p:cNvPr>
          <p:cNvSpPr>
            <a:spLocks noGrp="1"/>
          </p:cNvSpPr>
          <p:nvPr>
            <p:ph idx="1"/>
          </p:nvPr>
        </p:nvSpPr>
        <p:spPr>
          <a:xfrm>
            <a:off x="309919" y="640080"/>
            <a:ext cx="7009001" cy="6188599"/>
          </a:xfrm>
        </p:spPr>
        <p:txBody>
          <a:bodyPr>
            <a:normAutofit fontScale="70000" lnSpcReduction="20000"/>
          </a:bodyPr>
          <a:lstStyle/>
          <a:p>
            <a:pPr marL="0" marR="0">
              <a:spcBef>
                <a:spcPts val="0"/>
              </a:spcBef>
              <a:spcAft>
                <a:spcPts val="0"/>
              </a:spcAft>
            </a:pPr>
            <a:r>
              <a:rPr lang="en-US" sz="1800" b="1" dirty="0">
                <a:solidFill>
                  <a:srgbClr val="242424"/>
                </a:solidFill>
                <a:effectLst/>
                <a:latin typeface="Calibri" panose="020F0502020204030204" pitchFamily="34" charset="0"/>
                <a:ea typeface="Times New Roman" panose="02020603050405020304" pitchFamily="18" charset="0"/>
              </a:rPr>
              <a:t>Do You Need Help Finding A Dentist?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rgbClr val="242424"/>
                </a:solidFill>
                <a:effectLst/>
                <a:latin typeface="Calibri" panose="020F0502020204030204" pitchFamily="34" charset="0"/>
                <a:ea typeface="Times New Roman" panose="02020603050405020304" pitchFamily="18" charset="0"/>
              </a:rPr>
              <a:t>Call the Dental and Dental Hygiene Schools: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Penn Dental 240 S. 40th </a:t>
            </a:r>
            <a:r>
              <a:rPr lang="en-US" sz="1800" dirty="0" err="1">
                <a:solidFill>
                  <a:srgbClr val="242424"/>
                </a:solidFill>
                <a:effectLst/>
                <a:latin typeface="Calibri" panose="020F0502020204030204" pitchFamily="34" charset="0"/>
                <a:ea typeface="Times New Roman" panose="02020603050405020304" pitchFamily="18" charset="0"/>
              </a:rPr>
              <a:t>Sts</a:t>
            </a:r>
            <a:r>
              <a:rPr lang="en-US" sz="1800" dirty="0">
                <a:solidFill>
                  <a:srgbClr val="242424"/>
                </a:solidFill>
                <a:effectLst/>
                <a:latin typeface="Calibri" panose="020F0502020204030204" pitchFamily="34" charset="0"/>
                <a:ea typeface="Times New Roman" panose="02020603050405020304" pitchFamily="18" charset="0"/>
              </a:rPr>
              <a:t> 215-898-8965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Temple Dental 3223 N. Broad St 215-707-2900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Community College of Philadelphia 1700 Spring Garden </a:t>
            </a:r>
            <a:r>
              <a:rPr lang="en-US" sz="1800" dirty="0" err="1">
                <a:solidFill>
                  <a:srgbClr val="242424"/>
                </a:solidFill>
                <a:effectLst/>
                <a:latin typeface="Calibri" panose="020F0502020204030204" pitchFamily="34" charset="0"/>
                <a:ea typeface="Times New Roman" panose="02020603050405020304" pitchFamily="18" charset="0"/>
              </a:rPr>
              <a:t>Sts</a:t>
            </a:r>
            <a:r>
              <a:rPr lang="en-US" sz="1800" dirty="0">
                <a:solidFill>
                  <a:srgbClr val="242424"/>
                </a:solidFill>
                <a:effectLst/>
                <a:latin typeface="Calibri" panose="020F0502020204030204" pitchFamily="34" charset="0"/>
                <a:ea typeface="Times New Roman" panose="02020603050405020304" pitchFamily="18" charset="0"/>
              </a:rPr>
              <a:t> 215-751-8625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rgbClr val="242424"/>
                </a:solidFill>
                <a:effectLst/>
                <a:latin typeface="Calibri" panose="020F0502020204030204" pitchFamily="34" charset="0"/>
                <a:ea typeface="Times New Roman" panose="02020603050405020304" pitchFamily="18" charset="0"/>
              </a:rPr>
              <a:t>Call the Health Centers: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#2 1720 S. Broad St 215-685-1822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#3 555 S. 43rd St 215-685-7506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#4 4400 Haverford Avenue 215-685-7605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#5 1920 N. 20th St 215-685-2938</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#6 321 W. Girard Ave 215-685-3816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#9 131 E. Chelten Avenue 215-685-5738</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District Health Center #10 2230 </a:t>
            </a:r>
            <a:r>
              <a:rPr lang="en-US" sz="1800" dirty="0" err="1">
                <a:solidFill>
                  <a:srgbClr val="242424"/>
                </a:solidFill>
                <a:effectLst/>
                <a:latin typeface="Calibri" panose="020F0502020204030204" pitchFamily="34" charset="0"/>
                <a:ea typeface="Times New Roman" panose="02020603050405020304" pitchFamily="18" charset="0"/>
              </a:rPr>
              <a:t>Cottman</a:t>
            </a:r>
            <a:r>
              <a:rPr lang="en-US" sz="1800" dirty="0">
                <a:solidFill>
                  <a:srgbClr val="242424"/>
                </a:solidFill>
                <a:effectLst/>
                <a:latin typeface="Calibri" panose="020F0502020204030204" pitchFamily="34" charset="0"/>
                <a:ea typeface="Times New Roman" panose="02020603050405020304" pitchFamily="18" charset="0"/>
              </a:rPr>
              <a:t> Avenue 215-685-0608</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Einstein Hospital Dental Clinic 5501 Old York Rd., 215-456-7130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Eleventh St Family Services* 850 North 11th </a:t>
            </a:r>
            <a:r>
              <a:rPr lang="en-US" sz="1800" dirty="0" err="1">
                <a:solidFill>
                  <a:srgbClr val="242424"/>
                </a:solidFill>
                <a:effectLst/>
                <a:latin typeface="Calibri" panose="020F0502020204030204" pitchFamily="34" charset="0"/>
                <a:ea typeface="Times New Roman" panose="02020603050405020304" pitchFamily="18" charset="0"/>
              </a:rPr>
              <a:t>st</a:t>
            </a:r>
            <a:r>
              <a:rPr lang="en-US" sz="1800" dirty="0">
                <a:solidFill>
                  <a:srgbClr val="242424"/>
                </a:solidFill>
                <a:effectLst/>
                <a:latin typeface="Calibri" panose="020F0502020204030204" pitchFamily="34" charset="0"/>
                <a:ea typeface="Times New Roman" panose="02020603050405020304" pitchFamily="18" charset="0"/>
              </a:rPr>
              <a:t> 215-769-1100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Esperanza Health Center* 3156 Kensington Avenue 215-831-1100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Fairmount Health Center* 1412 Fairmont Avenue 215-684-5349</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Frankford Ave Health Center 4510 Frankford Avenue 215-535-1990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Health Annex* 6120-B Woodland Ave 215-727-4721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Hunting Park Health Center 1999 W. Hunting Park Avenue 215-229-1390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Marie De Los Santos Center* 452 W Allegheny Avenue 215-291-2500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Philadelphia FIGHT Dental* 1207 Chestnut Street 215-525-3046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Quality Community Health* 2501 West Lehigh Avenue 215-227-0300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Sayre Health Center* 5900 Walnut Street 215-474-4444</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Stephen Klein Wellness Dental*  2144 Cecil B Moore Avenue 215-320-6187</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Wilson Park Medical Center 2520 Snyder Avenue 215-755-6866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Accepts a Sliding Fee Schedule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rgbClr val="242424"/>
                </a:solidFill>
                <a:effectLst/>
                <a:latin typeface="Calibri" panose="020F0502020204030204" pitchFamily="34" charset="0"/>
                <a:ea typeface="Times New Roman" panose="02020603050405020304" pitchFamily="18" charset="0"/>
              </a:rPr>
              <a:t>For Children &amp; Those with Special Needs, Call: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Penn Dental 240 S. 40th </a:t>
            </a:r>
            <a:r>
              <a:rPr lang="en-US" sz="1800" dirty="0" err="1">
                <a:solidFill>
                  <a:srgbClr val="242424"/>
                </a:solidFill>
                <a:effectLst/>
                <a:latin typeface="Calibri" panose="020F0502020204030204" pitchFamily="34" charset="0"/>
                <a:ea typeface="Times New Roman" panose="02020603050405020304" pitchFamily="18" charset="0"/>
              </a:rPr>
              <a:t>Sts</a:t>
            </a:r>
            <a:r>
              <a:rPr lang="en-US" sz="1800" dirty="0">
                <a:solidFill>
                  <a:srgbClr val="242424"/>
                </a:solidFill>
                <a:effectLst/>
                <a:latin typeface="Calibri" panose="020F0502020204030204" pitchFamily="34" charset="0"/>
                <a:ea typeface="Times New Roman" panose="02020603050405020304" pitchFamily="18" charset="0"/>
              </a:rPr>
              <a:t> 215-898-8965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Temple Dental 3223 N. Broad St 215-707-2900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Episcopal Hospital Front and Lehigh Ave. 215-426-6760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Special Smiles Ltd Front and Lehigh Ave. 215-427-7495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St. Christopher’s Erie Av. At Front St., 215-427-5065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Kids Smiles 2924 Island Avenue 215-492-9291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Kids Smiles 5828 Market Street 215-747-6901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rgbClr val="242424"/>
                </a:solidFill>
                <a:effectLst/>
                <a:latin typeface="Calibri" panose="020F0502020204030204" pitchFamily="34" charset="0"/>
                <a:ea typeface="Times New Roman" panose="02020603050405020304" pitchFamily="18" charset="0"/>
              </a:rPr>
              <a:t>If You Need Referral to A Private Dentist, Call: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Philadelphia County Dental Society 215-925-6050</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1046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1CB334-D396-74A9-3575-E2503CE6858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8F88520A-127C-544D-6CEC-BA19FDA09F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C9A0797-CE89-ABC6-06A6-3BA0948CE9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362BE5A7-E156-0B09-EDE4-7FFF5D95A2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ADCE6F76-2362-4975-66B8-BE95347F89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0B6F1AE-CDFF-ED40-2D4F-12B4F58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7F4BEE-1971-31BC-1133-89EF369E8379}"/>
              </a:ext>
            </a:extLst>
          </p:cNvPr>
          <p:cNvSpPr>
            <a:spLocks noGrp="1"/>
          </p:cNvSpPr>
          <p:nvPr>
            <p:ph type="title"/>
          </p:nvPr>
        </p:nvSpPr>
        <p:spPr>
          <a:xfrm>
            <a:off x="8096885" y="640080"/>
            <a:ext cx="3659246" cy="6217920"/>
          </a:xfrm>
        </p:spPr>
        <p:txBody>
          <a:bodyPr vert="horz" lIns="91440" tIns="45720" rIns="91440" bIns="45720" rtlCol="0" anchor="b">
            <a:normAutofit/>
          </a:bodyPr>
          <a:lstStyle/>
          <a:p>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BTG Request for Oral Health Educational Materials</a:t>
            </a:r>
            <a:br>
              <a:rPr lang="en-US" sz="40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endParaRPr lang="en-US" sz="5400" dirty="0">
              <a:solidFill>
                <a:srgbClr val="FFFFFF"/>
              </a:solidFill>
              <a:latin typeface="Georgia Pro" panose="02040502050405020303" pitchFamily="18" charset="0"/>
            </a:endParaRPr>
          </a:p>
        </p:txBody>
      </p:sp>
      <p:sp>
        <p:nvSpPr>
          <p:cNvPr id="37" name="Rectangle 36">
            <a:extLst>
              <a:ext uri="{FF2B5EF4-FFF2-40B4-BE49-F238E27FC236}">
                <a16:creationId xmlns:a16="http://schemas.microsoft.com/office/drawing/2014/main" id="{6144AB96-B662-E3BA-5244-8ED8FF5E6C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9" name="Content Placeholder 8">
            <a:extLst>
              <a:ext uri="{FF2B5EF4-FFF2-40B4-BE49-F238E27FC236}">
                <a16:creationId xmlns:a16="http://schemas.microsoft.com/office/drawing/2014/main" id="{5E29566F-161D-91A8-41C7-8A1930241897}"/>
              </a:ext>
            </a:extLst>
          </p:cNvPr>
          <p:cNvGraphicFramePr>
            <a:graphicFrameLocks noGrp="1"/>
          </p:cNvGraphicFramePr>
          <p:nvPr>
            <p:ph idx="1"/>
            <p:extLst>
              <p:ext uri="{D42A27DB-BD31-4B8C-83A1-F6EECF244321}">
                <p14:modId xmlns:p14="http://schemas.microsoft.com/office/powerpoint/2010/main" val="3601232609"/>
              </p:ext>
            </p:extLst>
          </p:nvPr>
        </p:nvGraphicFramePr>
        <p:xfrm>
          <a:off x="154511" y="4163833"/>
          <a:ext cx="5201920" cy="2694167"/>
        </p:xfrm>
        <a:graphic>
          <a:graphicData uri="http://schemas.openxmlformats.org/drawingml/2006/table">
            <a:tbl>
              <a:tblPr firstRow="1" firstCol="1" bandRow="1">
                <a:tableStyleId>{5C22544A-7EE6-4342-B048-85BDC9FD1C3A}</a:tableStyleId>
              </a:tblPr>
              <a:tblGrid>
                <a:gridCol w="2729674">
                  <a:extLst>
                    <a:ext uri="{9D8B030D-6E8A-4147-A177-3AD203B41FA5}">
                      <a16:colId xmlns:a16="http://schemas.microsoft.com/office/drawing/2014/main" val="1632862902"/>
                    </a:ext>
                  </a:extLst>
                </a:gridCol>
                <a:gridCol w="2472246">
                  <a:extLst>
                    <a:ext uri="{9D8B030D-6E8A-4147-A177-3AD203B41FA5}">
                      <a16:colId xmlns:a16="http://schemas.microsoft.com/office/drawing/2014/main" val="2525992438"/>
                    </a:ext>
                  </a:extLst>
                </a:gridCol>
              </a:tblGrid>
              <a:tr h="842015">
                <a:tc>
                  <a:txBody>
                    <a:bodyPr/>
                    <a:lstStyle/>
                    <a:p>
                      <a:pPr marL="0" marR="0">
                        <a:lnSpc>
                          <a:spcPct val="107000"/>
                        </a:lnSpc>
                        <a:spcBef>
                          <a:spcPts val="0"/>
                        </a:spcBef>
                        <a:spcAft>
                          <a:spcPts val="0"/>
                        </a:spcAft>
                      </a:pPr>
                      <a:r>
                        <a:rPr lang="en-US" sz="1200" kern="100">
                          <a:effectLst/>
                        </a:rPr>
                        <a:t>#  _______  oral health kits for adults and children aged 9 &amp; older </a:t>
                      </a:r>
                      <a:endParaRPr lang="en-US" sz="900" kern="100">
                        <a:effectLst/>
                      </a:endParaRPr>
                    </a:p>
                    <a:p>
                      <a:pPr marL="0" marR="0">
                        <a:lnSpc>
                          <a:spcPct val="107000"/>
                        </a:lnSpc>
                        <a:spcBef>
                          <a:spcPts val="0"/>
                        </a:spcBef>
                        <a:spcAft>
                          <a:spcPts val="0"/>
                        </a:spcAft>
                      </a:pPr>
                      <a:r>
                        <a:rPr lang="en-US" sz="1200" kern="100">
                          <a:effectLst/>
                        </a:rPr>
                        <a:t>(toothbrush, flossers, toothpaste)</a:t>
                      </a:r>
                      <a:endParaRPr lang="en-US" sz="900" kern="100">
                        <a:effectLst/>
                      </a:endParaRPr>
                    </a:p>
                    <a:p>
                      <a:pPr marL="0" marR="0">
                        <a:lnSpc>
                          <a:spcPct val="107000"/>
                        </a:lnSpc>
                        <a:spcBef>
                          <a:spcPts val="0"/>
                        </a:spcBef>
                        <a:spcAft>
                          <a:spcPts val="0"/>
                        </a:spcAft>
                      </a:pPr>
                      <a:r>
                        <a:rPr lang="en-US" sz="1200" kern="10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tc>
                  <a:txBody>
                    <a:bodyPr/>
                    <a:lstStyle/>
                    <a:p>
                      <a:pPr marL="0" marR="0">
                        <a:lnSpc>
                          <a:spcPct val="107000"/>
                        </a:lnSpc>
                        <a:spcBef>
                          <a:spcPts val="0"/>
                        </a:spcBef>
                        <a:spcAft>
                          <a:spcPts val="0"/>
                        </a:spcAft>
                      </a:pPr>
                      <a:r>
                        <a:rPr lang="en-US" sz="1200" kern="100">
                          <a:effectLst/>
                        </a:rPr>
                        <a:t>#  ______  denture kits </a:t>
                      </a:r>
                      <a:endParaRPr lang="en-US" sz="900" kern="100">
                        <a:effectLst/>
                      </a:endParaRPr>
                    </a:p>
                    <a:p>
                      <a:pPr marL="0" marR="0">
                        <a:lnSpc>
                          <a:spcPct val="107000"/>
                        </a:lnSpc>
                        <a:spcBef>
                          <a:spcPts val="0"/>
                        </a:spcBef>
                        <a:spcAft>
                          <a:spcPts val="0"/>
                        </a:spcAft>
                      </a:pPr>
                      <a:r>
                        <a:rPr lang="en-US" sz="1200" kern="100">
                          <a:effectLst/>
                        </a:rPr>
                        <a:t>(denture brush, bath, adhesive and denture cleaning tablets for older adults)</a:t>
                      </a:r>
                      <a:endParaRPr lang="en-US" sz="900" kern="100">
                        <a:effectLst/>
                      </a:endParaRPr>
                    </a:p>
                    <a:p>
                      <a:pPr marL="0" marR="0">
                        <a:lnSpc>
                          <a:spcPct val="107000"/>
                        </a:lnSpc>
                        <a:spcBef>
                          <a:spcPts val="0"/>
                        </a:spcBef>
                        <a:spcAft>
                          <a:spcPts val="0"/>
                        </a:spcAft>
                      </a:pPr>
                      <a:r>
                        <a:rPr lang="en-US" sz="1200" kern="10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extLst>
                  <a:ext uri="{0D108BD9-81ED-4DB2-BD59-A6C34878D82A}">
                    <a16:rowId xmlns:a16="http://schemas.microsoft.com/office/drawing/2014/main" val="383228918"/>
                  </a:ext>
                </a:extLst>
              </a:tr>
              <a:tr h="842015">
                <a:tc>
                  <a:txBody>
                    <a:bodyPr/>
                    <a:lstStyle/>
                    <a:p>
                      <a:pPr marL="0" marR="0">
                        <a:lnSpc>
                          <a:spcPct val="107000"/>
                        </a:lnSpc>
                        <a:spcBef>
                          <a:spcPts val="0"/>
                        </a:spcBef>
                        <a:spcAft>
                          <a:spcPts val="0"/>
                        </a:spcAft>
                      </a:pPr>
                      <a:r>
                        <a:rPr lang="en-US" sz="1200" kern="100" dirty="0">
                          <a:effectLst/>
                        </a:rPr>
                        <a:t>#  _______  oral health kits for juniors aged 3-8</a:t>
                      </a:r>
                      <a:endParaRPr lang="en-US" sz="900" kern="100" dirty="0">
                        <a:effectLst/>
                      </a:endParaRPr>
                    </a:p>
                    <a:p>
                      <a:pPr marL="0" marR="0">
                        <a:lnSpc>
                          <a:spcPct val="107000"/>
                        </a:lnSpc>
                        <a:spcBef>
                          <a:spcPts val="0"/>
                        </a:spcBef>
                        <a:spcAft>
                          <a:spcPts val="0"/>
                        </a:spcAft>
                      </a:pPr>
                      <a:r>
                        <a:rPr lang="en-US" sz="1200" kern="100" dirty="0">
                          <a:effectLst/>
                        </a:rPr>
                        <a:t> (toothbrush, junior flossers, toothpaste, 2 minute timers)</a:t>
                      </a:r>
                      <a:endParaRPr lang="en-US" sz="900" kern="100" dirty="0">
                        <a:effectLst/>
                      </a:endParaRPr>
                    </a:p>
                    <a:p>
                      <a:pPr marL="0" marR="0">
                        <a:lnSpc>
                          <a:spcPct val="107000"/>
                        </a:lnSpc>
                        <a:spcBef>
                          <a:spcPts val="0"/>
                        </a:spcBef>
                        <a:spcAft>
                          <a:spcPts val="0"/>
                        </a:spcAft>
                      </a:pPr>
                      <a:r>
                        <a:rPr lang="en-US" sz="12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tc>
                  <a:txBody>
                    <a:bodyPr/>
                    <a:lstStyle/>
                    <a:p>
                      <a:pPr marL="0" marR="0">
                        <a:lnSpc>
                          <a:spcPct val="107000"/>
                        </a:lnSpc>
                        <a:spcBef>
                          <a:spcPts val="0"/>
                        </a:spcBef>
                        <a:spcAft>
                          <a:spcPts val="0"/>
                        </a:spcAft>
                      </a:pPr>
                      <a:r>
                        <a:rPr lang="en-US" sz="1200" kern="100" dirty="0">
                          <a:effectLst/>
                        </a:rPr>
                        <a:t>#  _______  disclosing tablets</a:t>
                      </a:r>
                      <a:endParaRPr lang="en-US" sz="900" kern="100" dirty="0">
                        <a:effectLst/>
                      </a:endParaRPr>
                    </a:p>
                    <a:p>
                      <a:pPr marL="0" marR="0">
                        <a:lnSpc>
                          <a:spcPct val="107000"/>
                        </a:lnSpc>
                        <a:spcBef>
                          <a:spcPts val="0"/>
                        </a:spcBef>
                        <a:spcAft>
                          <a:spcPts val="0"/>
                        </a:spcAft>
                      </a:pPr>
                      <a:r>
                        <a:rPr lang="en-US" sz="12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extLst>
                  <a:ext uri="{0D108BD9-81ED-4DB2-BD59-A6C34878D82A}">
                    <a16:rowId xmlns:a16="http://schemas.microsoft.com/office/drawing/2014/main" val="3324044142"/>
                  </a:ext>
                </a:extLst>
              </a:tr>
              <a:tr h="754369">
                <a:tc>
                  <a:txBody>
                    <a:bodyPr/>
                    <a:lstStyle/>
                    <a:p>
                      <a:pPr marL="0" marR="0">
                        <a:lnSpc>
                          <a:spcPct val="107000"/>
                        </a:lnSpc>
                        <a:spcBef>
                          <a:spcPts val="0"/>
                        </a:spcBef>
                        <a:spcAft>
                          <a:spcPts val="0"/>
                        </a:spcAft>
                      </a:pPr>
                      <a:r>
                        <a:rPr lang="en-US" sz="1200" kern="100">
                          <a:effectLst/>
                        </a:rPr>
                        <a:t>#  _______  oral health kits for babies aged 2 &amp; under </a:t>
                      </a:r>
                      <a:endParaRPr lang="en-US" sz="900" kern="100">
                        <a:effectLst/>
                      </a:endParaRPr>
                    </a:p>
                    <a:p>
                      <a:pPr marL="0" marR="0">
                        <a:lnSpc>
                          <a:spcPct val="107000"/>
                        </a:lnSpc>
                        <a:spcBef>
                          <a:spcPts val="0"/>
                        </a:spcBef>
                        <a:spcAft>
                          <a:spcPts val="0"/>
                        </a:spcAft>
                      </a:pPr>
                      <a:r>
                        <a:rPr lang="en-US" sz="1200" kern="100">
                          <a:effectLst/>
                        </a:rPr>
                        <a:t>(toothbrush, junior flossers, toothpaste)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tc>
                  <a:txBody>
                    <a:bodyPr/>
                    <a:lstStyle/>
                    <a:p>
                      <a:pPr marL="0" marR="0">
                        <a:lnSpc>
                          <a:spcPct val="107000"/>
                        </a:lnSpc>
                        <a:spcBef>
                          <a:spcPts val="0"/>
                        </a:spcBef>
                        <a:spcAft>
                          <a:spcPts val="0"/>
                        </a:spcAft>
                      </a:pPr>
                      <a:r>
                        <a:rPr lang="en-US" sz="1200" kern="100" dirty="0">
                          <a:effectLst/>
                        </a:rPr>
                        <a:t> </a:t>
                      </a:r>
                      <a:endParaRPr lang="en-US" sz="900" kern="100" dirty="0">
                        <a:effectLst/>
                      </a:endParaRPr>
                    </a:p>
                    <a:p>
                      <a:pPr marL="0" marR="0">
                        <a:lnSpc>
                          <a:spcPct val="107000"/>
                        </a:lnSpc>
                        <a:spcBef>
                          <a:spcPts val="0"/>
                        </a:spcBef>
                        <a:spcAft>
                          <a:spcPts val="0"/>
                        </a:spcAft>
                      </a:pPr>
                      <a:r>
                        <a:rPr lang="en-US" sz="12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116" marR="57116" marT="0" marB="0"/>
                </a:tc>
                <a:extLst>
                  <a:ext uri="{0D108BD9-81ED-4DB2-BD59-A6C34878D82A}">
                    <a16:rowId xmlns:a16="http://schemas.microsoft.com/office/drawing/2014/main" val="3605759018"/>
                  </a:ext>
                </a:extLst>
              </a:tr>
            </a:tbl>
          </a:graphicData>
        </a:graphic>
      </p:graphicFrame>
      <p:sp>
        <p:nvSpPr>
          <p:cNvPr id="10" name="Rectangle 2">
            <a:extLst>
              <a:ext uri="{FF2B5EF4-FFF2-40B4-BE49-F238E27FC236}">
                <a16:creationId xmlns:a16="http://schemas.microsoft.com/office/drawing/2014/main" id="{F795FD28-1355-BF65-7190-1B6A72A6020B}"/>
              </a:ext>
            </a:extLst>
          </p:cNvPr>
          <p:cNvSpPr>
            <a:spLocks noChangeArrowheads="1"/>
          </p:cNvSpPr>
          <p:nvPr/>
        </p:nvSpPr>
        <p:spPr bwMode="auto">
          <a:xfrm>
            <a:off x="95453" y="381094"/>
            <a:ext cx="7366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Bridging the Gaps:  Philadelphia Community Health Internship Program 2024</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Request for Oral Health Materials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Please email this request sheet to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Nasheeka.Conix@pennmedicine.upenn.edu</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by July 1st.  (June 24</a:t>
            </a:r>
            <a:r>
              <a:rPr kumimoji="0" lang="en-US" altLang="en-US" sz="1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for Lehigh Valley)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BTG Dental Mentors will contact you to coordinate your drop off date and time.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School &amp; Discipline: ___________________________________________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Today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date:  _____________________________________________</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Requested drop off date(s):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Contact Phone #:  _____________________________________________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Contact email address:  _________________________________________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Each institution will be provided with 2 puppets, a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dentoform</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(mouth model) and an oral health flip book.  These materials will stay with the institution for use in future years.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Number of oral health supplies needed for all sites served by Temple BTG interns: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BTG Dental Mentor Signature:  __________________________________________________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Date delivered:  ______________________</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Updated May 2024</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40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5E66F-D455-4CFC-4AB5-ACF682AA008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AF8325F8-93AF-5B5C-36F6-E3474A2A6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505F71BD-AF62-5EAF-0CA6-478DDB676C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6CBC3D8A-BCC2-F91E-793D-300353D1E90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F125C69-CC3C-BA5B-6EE4-EA1CCEF4B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9DCB46-9003-A5E2-9E12-9E5F38DEE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F9DC6E-0A5B-A057-87D1-6CDA57365C8F}"/>
              </a:ext>
            </a:extLst>
          </p:cNvPr>
          <p:cNvSpPr>
            <a:spLocks noGrp="1"/>
          </p:cNvSpPr>
          <p:nvPr>
            <p:ph type="title"/>
          </p:nvPr>
        </p:nvSpPr>
        <p:spPr>
          <a:xfrm>
            <a:off x="8096885" y="640080"/>
            <a:ext cx="3659246" cy="6217920"/>
          </a:xfrm>
        </p:spPr>
        <p:txBody>
          <a:bodyPr vert="horz" lIns="91440" tIns="45720" rIns="91440" bIns="45720" rtlCol="0" anchor="b">
            <a:normAutofit/>
          </a:bodyPr>
          <a:lstStyle/>
          <a:p>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
            </a:r>
            <a:br>
              <a:rPr lang="en-US" sz="4000" dirty="0">
                <a:solidFill>
                  <a:srgbClr val="FFFFFF"/>
                </a:solidFill>
                <a:latin typeface="Georgia Pro" panose="02040502050405020303" pitchFamily="18" charset="0"/>
              </a:rPr>
            </a:br>
            <a:r>
              <a:rPr lang="en-US" sz="4000" dirty="0">
                <a:solidFill>
                  <a:srgbClr val="FFFFFF"/>
                </a:solidFill>
                <a:latin typeface="Georgia Pro" panose="02040502050405020303" pitchFamily="18" charset="0"/>
              </a:rPr>
              <a:t>Oral Health Resources</a:t>
            </a:r>
            <a:br>
              <a:rPr lang="en-US" sz="40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endParaRPr lang="en-US" sz="5400" dirty="0">
              <a:solidFill>
                <a:srgbClr val="FFFFFF"/>
              </a:solidFill>
              <a:latin typeface="Georgia Pro" panose="02040502050405020303" pitchFamily="18" charset="0"/>
            </a:endParaRPr>
          </a:p>
        </p:txBody>
      </p:sp>
      <p:sp>
        <p:nvSpPr>
          <p:cNvPr id="37" name="Rectangle 36">
            <a:extLst>
              <a:ext uri="{FF2B5EF4-FFF2-40B4-BE49-F238E27FC236}">
                <a16:creationId xmlns:a16="http://schemas.microsoft.com/office/drawing/2014/main" id="{17B4B7D0-50FC-E4B0-10B9-0CE34B9EBF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20F3AADF-141E-3BAF-7ECD-6268C88F1B0B}"/>
              </a:ext>
            </a:extLst>
          </p:cNvPr>
          <p:cNvSpPr>
            <a:spLocks noGrp="1"/>
          </p:cNvSpPr>
          <p:nvPr>
            <p:ph idx="1"/>
          </p:nvPr>
        </p:nvSpPr>
        <p:spPr>
          <a:xfrm>
            <a:off x="838200" y="1825625"/>
            <a:ext cx="5930625" cy="4351338"/>
          </a:xfrm>
        </p:spPr>
        <p:txBody>
          <a:bodyPr/>
          <a:lstStyle/>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For Children: American Dental Association Smile Starts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Times New Roman" panose="02020603050405020304" pitchFamily="18" charset="0"/>
                <a:hlinkClick r:id="rId2"/>
              </a:rPr>
              <a:t>http://www.mouthhealthykids.org/en/educators/smile-smarts-dental-health-curriculum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Cavity Free Kids </a:t>
            </a:r>
            <a:r>
              <a:rPr lang="en-US" sz="1800" u="sng" dirty="0">
                <a:solidFill>
                  <a:srgbClr val="0563C1"/>
                </a:solidFill>
                <a:effectLst/>
                <a:latin typeface="Calibri" panose="020F0502020204030204" pitchFamily="34" charset="0"/>
                <a:ea typeface="Times New Roman" panose="02020603050405020304" pitchFamily="18" charset="0"/>
                <a:hlinkClick r:id="rId3"/>
              </a:rPr>
              <a:t>http://www.healthyteeth.org/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Oral health-General health connection </a:t>
            </a:r>
            <a:r>
              <a:rPr lang="en-US" sz="1800" u="sng" dirty="0">
                <a:solidFill>
                  <a:srgbClr val="0563C1"/>
                </a:solidFill>
                <a:effectLst/>
                <a:latin typeface="Calibri" panose="020F0502020204030204" pitchFamily="34" charset="0"/>
                <a:ea typeface="Times New Roman" panose="02020603050405020304" pitchFamily="18" charset="0"/>
                <a:hlinkClick r:id="rId4"/>
              </a:rPr>
              <a:t>http://www.colgate.com/en/us/oc/oral-health/conditions/gum-disease/article/how-poor-dental-care-can-affect-your-overall-health-0313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rPr>
              <a:t>Older adults:  </a:t>
            </a:r>
            <a:r>
              <a:rPr lang="en-US" sz="1800" u="sng" dirty="0">
                <a:solidFill>
                  <a:srgbClr val="0563C1"/>
                </a:solidFill>
                <a:effectLst/>
                <a:latin typeface="Calibri" panose="020F0502020204030204" pitchFamily="34" charset="0"/>
                <a:ea typeface="Times New Roman" panose="02020603050405020304" pitchFamily="18" charset="0"/>
                <a:hlinkClick r:id="rId5"/>
              </a:rPr>
              <a:t>http://toothwisdom.org/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377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6F1A-E2A3-BD68-E00F-7678C20A8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9BF2A-750E-A781-E118-F766CEB55B40}"/>
              </a:ext>
            </a:extLst>
          </p:cNvPr>
          <p:cNvSpPr>
            <a:spLocks noGrp="1"/>
          </p:cNvSpPr>
          <p:nvPr>
            <p:ph type="title"/>
          </p:nvPr>
        </p:nvSpPr>
        <p:spPr>
          <a:xfrm>
            <a:off x="457199" y="594359"/>
            <a:ext cx="4281055" cy="4007138"/>
          </a:xfrm>
        </p:spPr>
        <p:txBody>
          <a:bodyPr>
            <a:noAutofit/>
          </a:bodyPr>
          <a:lstStyle/>
          <a:p>
            <a:r>
              <a:rPr lang="en-US" sz="4400" dirty="0">
                <a:latin typeface="Georgia Pro" panose="02040502050405020303" pitchFamily="18" charset="0"/>
              </a:rPr>
              <a:t>Communication</a:t>
            </a:r>
          </a:p>
        </p:txBody>
      </p:sp>
      <p:sp>
        <p:nvSpPr>
          <p:cNvPr id="3" name="Content Placeholder 2">
            <a:extLst>
              <a:ext uri="{FF2B5EF4-FFF2-40B4-BE49-F238E27FC236}">
                <a16:creationId xmlns:a16="http://schemas.microsoft.com/office/drawing/2014/main" id="{B1993FC1-B55E-5E27-CA26-018F467B98E3}"/>
              </a:ext>
            </a:extLst>
          </p:cNvPr>
          <p:cNvSpPr>
            <a:spLocks noGrp="1"/>
          </p:cNvSpPr>
          <p:nvPr>
            <p:ph idx="1"/>
          </p:nvPr>
        </p:nvSpPr>
        <p:spPr>
          <a:xfrm>
            <a:off x="4800600" y="594360"/>
            <a:ext cx="6492240" cy="6042414"/>
          </a:xfrm>
        </p:spPr>
        <p:txBody>
          <a:bodyPr>
            <a:normAutofit fontScale="77500" lnSpcReduction="20000"/>
          </a:bodyPr>
          <a:lstStyle/>
          <a:p>
            <a:r>
              <a:rPr lang="en-US" sz="2400" b="0" i="0" dirty="0">
                <a:solidFill>
                  <a:srgbClr val="494949"/>
                </a:solidFill>
                <a:effectLst/>
                <a:latin typeface="Georgia Pro" panose="02040502050405020303" pitchFamily="18" charset="0"/>
              </a:rPr>
              <a:t>GO BACK TO BASICS</a:t>
            </a:r>
          </a:p>
          <a:p>
            <a:r>
              <a:rPr lang="en-US" dirty="0">
                <a:solidFill>
                  <a:srgbClr val="494949"/>
                </a:solidFill>
                <a:latin typeface="Georgia Pro" panose="02040502050405020303" pitchFamily="18" charset="0"/>
              </a:rPr>
              <a:t>-avoid health related jargon!</a:t>
            </a:r>
          </a:p>
          <a:p>
            <a:endParaRPr lang="en-US" dirty="0">
              <a:solidFill>
                <a:srgbClr val="494949"/>
              </a:solidFill>
              <a:latin typeface="Georgia Pro" panose="02040502050405020303" pitchFamily="18" charset="0"/>
            </a:endParaRPr>
          </a:p>
          <a:p>
            <a:r>
              <a:rPr lang="en-US" dirty="0">
                <a:solidFill>
                  <a:srgbClr val="494949"/>
                </a:solidFill>
                <a:latin typeface="Georgia Pro" panose="02040502050405020303" pitchFamily="18" charset="0"/>
              </a:rPr>
              <a:t>-simple black &amp; white line drawn pictures</a:t>
            </a:r>
          </a:p>
          <a:p>
            <a:endParaRPr lang="en-US" dirty="0">
              <a:solidFill>
                <a:srgbClr val="494949"/>
              </a:solidFill>
              <a:latin typeface="Georgia Pro" panose="02040502050405020303" pitchFamily="18" charset="0"/>
            </a:endParaRPr>
          </a:p>
          <a:p>
            <a:r>
              <a:rPr lang="en-US" b="0" i="0" dirty="0">
                <a:solidFill>
                  <a:srgbClr val="494949"/>
                </a:solidFill>
                <a:effectLst/>
                <a:latin typeface="Georgia Pro" panose="02040502050405020303" pitchFamily="18" charset="0"/>
              </a:rPr>
              <a:t>-effective communication requires assessing what the patient knows about their illness</a:t>
            </a:r>
          </a:p>
          <a:p>
            <a:endParaRPr lang="en-US" b="0" i="0" dirty="0">
              <a:solidFill>
                <a:srgbClr val="494949"/>
              </a:solidFill>
              <a:effectLst/>
              <a:latin typeface="Georgia Pro" panose="02040502050405020303" pitchFamily="18" charset="0"/>
            </a:endParaRPr>
          </a:p>
          <a:p>
            <a:r>
              <a:rPr lang="en-US" dirty="0">
                <a:solidFill>
                  <a:srgbClr val="494949"/>
                </a:solidFill>
                <a:latin typeface="Georgia Pro" panose="02040502050405020303" pitchFamily="18" charset="0"/>
              </a:rPr>
              <a:t>-</a:t>
            </a:r>
            <a:r>
              <a:rPr lang="en-US" b="0" i="0" dirty="0">
                <a:solidFill>
                  <a:srgbClr val="494949"/>
                </a:solidFill>
                <a:effectLst/>
                <a:latin typeface="Georgia Pro" panose="02040502050405020303" pitchFamily="18" charset="0"/>
              </a:rPr>
              <a:t>sufficient time allotted to provide answers</a:t>
            </a:r>
          </a:p>
          <a:p>
            <a:endParaRPr lang="en-US" b="0" i="0" dirty="0">
              <a:solidFill>
                <a:srgbClr val="494949"/>
              </a:solidFill>
              <a:effectLst/>
              <a:latin typeface="Georgia Pro" panose="02040502050405020303" pitchFamily="18" charset="0"/>
            </a:endParaRPr>
          </a:p>
          <a:p>
            <a:r>
              <a:rPr lang="en-US" dirty="0">
                <a:solidFill>
                  <a:srgbClr val="494949"/>
                </a:solidFill>
                <a:latin typeface="Georgia Pro" panose="02040502050405020303" pitchFamily="18" charset="0"/>
              </a:rPr>
              <a:t>-</a:t>
            </a:r>
            <a:r>
              <a:rPr lang="en-US" b="0" i="0" dirty="0">
                <a:solidFill>
                  <a:srgbClr val="494949"/>
                </a:solidFill>
                <a:effectLst/>
                <a:latin typeface="Georgia Pro" panose="02040502050405020303" pitchFamily="18" charset="0"/>
              </a:rPr>
              <a:t>short summary of what the patient conveyed and giving additional information so they learn more </a:t>
            </a:r>
          </a:p>
          <a:p>
            <a:endParaRPr lang="en-US" dirty="0">
              <a:solidFill>
                <a:srgbClr val="494949"/>
              </a:solidFill>
              <a:latin typeface="Georgia Pro" panose="02040502050405020303" pitchFamily="18" charset="0"/>
            </a:endParaRPr>
          </a:p>
          <a:p>
            <a:r>
              <a:rPr lang="en-US" dirty="0">
                <a:solidFill>
                  <a:srgbClr val="494949"/>
                </a:solidFill>
                <a:latin typeface="Georgia Pro" panose="02040502050405020303" pitchFamily="18" charset="0"/>
              </a:rPr>
              <a:t>-b</a:t>
            </a:r>
            <a:r>
              <a:rPr lang="en-US" b="0" i="0" dirty="0">
                <a:solidFill>
                  <a:srgbClr val="494949"/>
                </a:solidFill>
                <a:effectLst/>
                <a:latin typeface="Georgia Pro" panose="02040502050405020303" pitchFamily="18" charset="0"/>
              </a:rPr>
              <a:t>ody language, facial expressions, and tone of voice</a:t>
            </a:r>
            <a:endParaRPr lang="en-US" dirty="0">
              <a:latin typeface="Georgia Pro" panose="02040502050405020303" pitchFamily="18" charset="0"/>
            </a:endParaRPr>
          </a:p>
        </p:txBody>
      </p:sp>
      <p:sp>
        <p:nvSpPr>
          <p:cNvPr id="4" name="Text Placeholder 3">
            <a:extLst>
              <a:ext uri="{FF2B5EF4-FFF2-40B4-BE49-F238E27FC236}">
                <a16:creationId xmlns:a16="http://schemas.microsoft.com/office/drawing/2014/main" id="{C7DD962D-83C0-4C16-58C4-1425CFD5046D}"/>
              </a:ext>
            </a:extLst>
          </p:cNvPr>
          <p:cNvSpPr>
            <a:spLocks noGrp="1"/>
          </p:cNvSpPr>
          <p:nvPr>
            <p:ph type="body" sz="half" idx="2"/>
          </p:nvPr>
        </p:nvSpPr>
        <p:spPr>
          <a:xfrm>
            <a:off x="457200" y="5211096"/>
            <a:ext cx="103239" cy="78659"/>
          </a:xfrm>
        </p:spPr>
        <p:txBody>
          <a:bodyPr>
            <a:normAutofit fontScale="25000" lnSpcReduction="20000"/>
          </a:bodyPr>
          <a:lstStyle/>
          <a:p>
            <a:endParaRPr lang="en-US" dirty="0">
              <a:latin typeface="Georgia Pro" panose="02040502050405020303" pitchFamily="18" charset="0"/>
            </a:endParaRPr>
          </a:p>
        </p:txBody>
      </p:sp>
    </p:spTree>
    <p:extLst>
      <p:ext uri="{BB962C8B-B14F-4D97-AF65-F5344CB8AC3E}">
        <p14:creationId xmlns:p14="http://schemas.microsoft.com/office/powerpoint/2010/main" val="207028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E2EE58-A560-5B8F-DC31-84727F117AA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76892D24-D601-4A99-926A-DCD96A8A0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B46F80B8-6026-52A0-A09F-2581C37216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1856DB39-EB73-27B3-709C-40B7A426A7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2A513F6-21D3-D44D-747C-4B4EEA0F62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ADFF41E-4A44-64D7-38F1-B06E390E4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624A89F-2072-71B0-20EF-2613CEA7FEC1}"/>
              </a:ext>
            </a:extLst>
          </p:cNvPr>
          <p:cNvSpPr>
            <a:spLocks noGrp="1"/>
          </p:cNvSpPr>
          <p:nvPr>
            <p:ph type="title"/>
          </p:nvPr>
        </p:nvSpPr>
        <p:spPr>
          <a:xfrm>
            <a:off x="7772400" y="640080"/>
            <a:ext cx="4173166" cy="5444784"/>
          </a:xfrm>
        </p:spPr>
        <p:txBody>
          <a:bodyPr vert="horz" lIns="91440" tIns="45720" rIns="91440" bIns="45720" rtlCol="0" anchor="b">
            <a:normAutofit fontScale="90000"/>
          </a:bodyPr>
          <a:lstStyle/>
          <a:p>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6700" dirty="0">
                <a:solidFill>
                  <a:srgbClr val="FFFFFF"/>
                </a:solidFill>
                <a:latin typeface="Georgia Pro" panose="02040502050405020303" pitchFamily="18" charset="0"/>
              </a:rPr>
              <a:t>Kids Smiles</a:t>
            </a: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r>
              <a:rPr lang="en-US" sz="3600" dirty="0">
                <a:solidFill>
                  <a:srgbClr val="FFFFFF"/>
                </a:solidFill>
                <a:latin typeface="Georgia Pro" panose="02040502050405020303" pitchFamily="18" charset="0"/>
              </a:rPr>
              <a:t>NONPROFIT CHILDREN’S DENTAL CENTERS</a:t>
            </a:r>
            <a:r>
              <a:rPr lang="en-US" sz="5400" dirty="0">
                <a:solidFill>
                  <a:srgbClr val="FFFFFF"/>
                </a:solidFill>
                <a:latin typeface="Georgia Pro" panose="02040502050405020303" pitchFamily="18" charset="0"/>
              </a:rPr>
              <a:t/>
            </a:r>
            <a:br>
              <a:rPr lang="en-US" sz="5400" dirty="0">
                <a:solidFill>
                  <a:srgbClr val="FFFFFF"/>
                </a:solidFill>
                <a:latin typeface="Georgia Pro" panose="02040502050405020303" pitchFamily="18" charset="0"/>
              </a:rPr>
            </a:br>
            <a:endParaRPr lang="en-US" sz="5400" dirty="0">
              <a:solidFill>
                <a:srgbClr val="FFFFFF"/>
              </a:solidFill>
              <a:latin typeface="Georgia Pro" panose="02040502050405020303" pitchFamily="18" charset="0"/>
            </a:endParaRPr>
          </a:p>
        </p:txBody>
      </p:sp>
      <p:sp>
        <p:nvSpPr>
          <p:cNvPr id="37" name="Rectangle 36">
            <a:extLst>
              <a:ext uri="{FF2B5EF4-FFF2-40B4-BE49-F238E27FC236}">
                <a16:creationId xmlns:a16="http://schemas.microsoft.com/office/drawing/2014/main" id="{926C38F6-29C4-B881-B4C4-FDC054CC9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Content Placeholder 6">
            <a:extLst>
              <a:ext uri="{FF2B5EF4-FFF2-40B4-BE49-F238E27FC236}">
                <a16:creationId xmlns:a16="http://schemas.microsoft.com/office/drawing/2014/main" id="{AE6C8299-BAB9-FA30-2689-16BBF181812D}"/>
              </a:ext>
            </a:extLst>
          </p:cNvPr>
          <p:cNvPicPr>
            <a:picLocks noGrp="1" noChangeAspect="1"/>
          </p:cNvPicPr>
          <p:nvPr>
            <p:ph idx="1"/>
          </p:nvPr>
        </p:nvPicPr>
        <p:blipFill rotWithShape="1">
          <a:blip r:embed="rId2"/>
          <a:srcRect l="64297" t="28331" r="7257" b="29415"/>
          <a:stretch/>
        </p:blipFill>
        <p:spPr>
          <a:xfrm>
            <a:off x="1461416" y="1230258"/>
            <a:ext cx="4124528" cy="3446203"/>
          </a:xfrm>
        </p:spPr>
      </p:pic>
    </p:spTree>
    <p:extLst>
      <p:ext uri="{BB962C8B-B14F-4D97-AF65-F5344CB8AC3E}">
        <p14:creationId xmlns:p14="http://schemas.microsoft.com/office/powerpoint/2010/main" val="387653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FE5B8-8AD3-A444-79EB-1CEA0E49E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03C39-F2D4-DB0A-6AF7-054A7160B758}"/>
              </a:ext>
            </a:extLst>
          </p:cNvPr>
          <p:cNvSpPr>
            <a:spLocks noGrp="1"/>
          </p:cNvSpPr>
          <p:nvPr>
            <p:ph type="title"/>
          </p:nvPr>
        </p:nvSpPr>
        <p:spPr>
          <a:xfrm>
            <a:off x="1097280" y="184826"/>
            <a:ext cx="10058400" cy="4140286"/>
          </a:xfrm>
        </p:spPr>
        <p:txBody>
          <a:bodyPr>
            <a:normAutofit fontScale="90000"/>
          </a:bodyPr>
          <a:lstStyle/>
          <a:p>
            <a:pPr fontAlgn="base"/>
            <a:r>
              <a:rPr lang="en-US" sz="4900" b="1" i="0" cap="all" dirty="0">
                <a:solidFill>
                  <a:srgbClr val="3B3B3B"/>
                </a:solidFill>
                <a:effectLst/>
                <a:latin typeface="Georgia Pro" panose="02040502050405020303" pitchFamily="18" charset="0"/>
              </a:rPr>
              <a:t/>
            </a:r>
            <a:br>
              <a:rPr lang="en-US" sz="4900" b="1" i="0" cap="all" dirty="0">
                <a:solidFill>
                  <a:srgbClr val="3B3B3B"/>
                </a:solidFill>
                <a:effectLst/>
                <a:latin typeface="Georgia Pro" panose="02040502050405020303" pitchFamily="18" charset="0"/>
              </a:rPr>
            </a:br>
            <a:r>
              <a:rPr lang="en-US" sz="4400" b="0" i="0" dirty="0">
                <a:solidFill>
                  <a:srgbClr val="3B3B3B"/>
                </a:solidFill>
                <a:effectLst/>
                <a:latin typeface="Georgia Pro" panose="02040502050405020303" pitchFamily="18" charset="0"/>
              </a:rPr>
              <a:t>To raise and expand the practice of oral healthcare in under-served communities by providing clinical care, education, and by partnering with community and healthcare organizations to create positive health behaviors among the children and families we serve. </a:t>
            </a:r>
            <a:endParaRPr lang="en-US" sz="4400" dirty="0">
              <a:latin typeface="Georgia Pro" panose="02040502050405020303" pitchFamily="18" charset="0"/>
            </a:endParaRPr>
          </a:p>
        </p:txBody>
      </p:sp>
      <p:sp>
        <p:nvSpPr>
          <p:cNvPr id="3" name="Text Placeholder 2">
            <a:extLst>
              <a:ext uri="{FF2B5EF4-FFF2-40B4-BE49-F238E27FC236}">
                <a16:creationId xmlns:a16="http://schemas.microsoft.com/office/drawing/2014/main" id="{0C451F08-C574-DACB-AD16-46EF61EF71CA}"/>
              </a:ext>
            </a:extLst>
          </p:cNvPr>
          <p:cNvSpPr>
            <a:spLocks noGrp="1"/>
          </p:cNvSpPr>
          <p:nvPr>
            <p:ph type="body" idx="1"/>
          </p:nvPr>
        </p:nvSpPr>
        <p:spPr/>
        <p:txBody>
          <a:bodyPr>
            <a:normAutofit/>
          </a:bodyPr>
          <a:lstStyle/>
          <a:p>
            <a:pPr algn="r"/>
            <a:r>
              <a:rPr lang="en-US" sz="3200" dirty="0">
                <a:latin typeface="Georgia Pro" panose="02040502050405020303" pitchFamily="18" charset="0"/>
              </a:rPr>
              <a:t>Mission Statement of Kids Smiles</a:t>
            </a:r>
          </a:p>
        </p:txBody>
      </p:sp>
    </p:spTree>
    <p:extLst>
      <p:ext uri="{BB962C8B-B14F-4D97-AF65-F5344CB8AC3E}">
        <p14:creationId xmlns:p14="http://schemas.microsoft.com/office/powerpoint/2010/main" val="169562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48A817-3A23-C92E-93A5-0CBBD174175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1E2889-3CB8-ED5B-5FEC-402FD15E5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962A9-1AB4-7580-7393-28FC83710FBD}"/>
              </a:ext>
            </a:extLst>
          </p:cNvPr>
          <p:cNvSpPr>
            <a:spLocks noGrp="1"/>
          </p:cNvSpPr>
          <p:nvPr>
            <p:ph type="title"/>
          </p:nvPr>
        </p:nvSpPr>
        <p:spPr>
          <a:xfrm>
            <a:off x="6411685" y="634947"/>
            <a:ext cx="5127171" cy="470134"/>
          </a:xfrm>
        </p:spPr>
        <p:txBody>
          <a:bodyPr>
            <a:normAutofit fontScale="90000"/>
          </a:bodyPr>
          <a:lstStyle/>
          <a:p>
            <a:endParaRPr lang="en-US" dirty="0"/>
          </a:p>
        </p:txBody>
      </p:sp>
      <p:pic>
        <p:nvPicPr>
          <p:cNvPr id="5" name="Picture 4">
            <a:extLst>
              <a:ext uri="{FF2B5EF4-FFF2-40B4-BE49-F238E27FC236}">
                <a16:creationId xmlns:a16="http://schemas.microsoft.com/office/drawing/2014/main" id="{D1E329C2-8B79-FC74-3337-A92780B83764}"/>
              </a:ext>
            </a:extLst>
          </p:cNvPr>
          <p:cNvPicPr>
            <a:picLocks noChangeAspect="1"/>
          </p:cNvPicPr>
          <p:nvPr/>
        </p:nvPicPr>
        <p:blipFill rotWithShape="1">
          <a:blip r:embed="rId3"/>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604B954C-981A-01D3-3A77-FDC3EA9274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583508-6C84-3065-405E-11A3004FF1C7}"/>
              </a:ext>
            </a:extLst>
          </p:cNvPr>
          <p:cNvSpPr>
            <a:spLocks noGrp="1"/>
          </p:cNvSpPr>
          <p:nvPr>
            <p:ph idx="1"/>
          </p:nvPr>
        </p:nvSpPr>
        <p:spPr>
          <a:xfrm>
            <a:off x="1203366" y="4057403"/>
            <a:ext cx="10335490" cy="2200890"/>
          </a:xfrm>
        </p:spPr>
        <p:txBody>
          <a:bodyPr>
            <a:normAutofit/>
          </a:bodyPr>
          <a:lstStyle/>
          <a:p>
            <a:pPr marL="0" indent="0">
              <a:buNone/>
            </a:pPr>
            <a:endParaRPr lang="en-US" dirty="0">
              <a:latin typeface="Georgia Pro" panose="02040502050405020303" pitchFamily="18" charset="0"/>
            </a:endParaRPr>
          </a:p>
          <a:p>
            <a:r>
              <a:rPr lang="en-US" sz="3200" dirty="0">
                <a:latin typeface="Georgia Pro" panose="02040502050405020303" pitchFamily="18" charset="0"/>
              </a:rPr>
              <a:t>Abby Quinn Peterson, DMD, MPH</a:t>
            </a:r>
          </a:p>
          <a:p>
            <a:r>
              <a:rPr lang="en-US" sz="3200" dirty="0">
                <a:latin typeface="Georgia Pro" panose="02040502050405020303" pitchFamily="18" charset="0"/>
              </a:rPr>
              <a:t>Email:  abquinn@upenn.edu</a:t>
            </a:r>
          </a:p>
          <a:p>
            <a:r>
              <a:rPr lang="en-US" sz="3200" dirty="0">
                <a:latin typeface="Georgia Pro" panose="02040502050405020303" pitchFamily="18" charset="0"/>
              </a:rPr>
              <a:t>Phone:  215-519-5536</a:t>
            </a:r>
          </a:p>
        </p:txBody>
      </p:sp>
      <p:sp>
        <p:nvSpPr>
          <p:cNvPr id="14" name="Rectangle 13">
            <a:extLst>
              <a:ext uri="{FF2B5EF4-FFF2-40B4-BE49-F238E27FC236}">
                <a16:creationId xmlns:a16="http://schemas.microsoft.com/office/drawing/2014/main" id="{1A5887FC-79A3-D51C-58DA-3A70F641A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FF57914-3EF8-27B8-9FB5-57C7CFC891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person wearing glasses and a blue shirt&#10;&#10;Description automatically generated">
            <a:extLst>
              <a:ext uri="{FF2B5EF4-FFF2-40B4-BE49-F238E27FC236}">
                <a16:creationId xmlns:a16="http://schemas.microsoft.com/office/drawing/2014/main" id="{940E99C7-D85D-E4BA-0DED-6CAE9DCFE4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42063" y="279634"/>
            <a:ext cx="3115173" cy="3320569"/>
          </a:xfrm>
          <a:prstGeom prst="rect">
            <a:avLst/>
          </a:prstGeom>
        </p:spPr>
      </p:pic>
    </p:spTree>
    <p:extLst>
      <p:ext uri="{BB962C8B-B14F-4D97-AF65-F5344CB8AC3E}">
        <p14:creationId xmlns:p14="http://schemas.microsoft.com/office/powerpoint/2010/main" val="185328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0885E-6081-A732-F914-FF3419B3C3C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45810A9-46C9-27EC-165F-5E6A9BEA0484}"/>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414204" y="988906"/>
            <a:ext cx="11646605" cy="4589129"/>
          </a:xfrm>
          <a:prstGeom prst="rect">
            <a:avLst/>
          </a:prstGeom>
        </p:spPr>
      </p:pic>
      <p:cxnSp>
        <p:nvCxnSpPr>
          <p:cNvPr id="42" name="Straight Connector 41">
            <a:extLst>
              <a:ext uri="{FF2B5EF4-FFF2-40B4-BE49-F238E27FC236}">
                <a16:creationId xmlns:a16="http://schemas.microsoft.com/office/drawing/2014/main" id="{7BABFDE4-5FA4-2E46-7D02-8C84F440D6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DDAB06-61A5-11E2-724D-2747FEC796EB}"/>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sz="1200">
                <a:latin typeface="Georgia Pro" panose="02040502050405020303" pitchFamily="18" charset="0"/>
              </a:rPr>
              <a:t/>
            </a:r>
            <a:br>
              <a:rPr lang="en-US" sz="1200">
                <a:latin typeface="Georgia Pro" panose="02040502050405020303" pitchFamily="18" charset="0"/>
              </a:rPr>
            </a:br>
            <a:r>
              <a:rPr lang="en-US" sz="1200">
                <a:latin typeface="Georgia Pro" panose="02040502050405020303" pitchFamily="18" charset="0"/>
              </a:rPr>
              <a:t/>
            </a:r>
            <a:br>
              <a:rPr lang="en-US" sz="1200">
                <a:latin typeface="Georgia Pro" panose="02040502050405020303" pitchFamily="18" charset="0"/>
              </a:rPr>
            </a:br>
            <a:r>
              <a:rPr lang="en-US" sz="1200">
                <a:latin typeface="Georgia Pro" panose="02040502050405020303" pitchFamily="18" charset="0"/>
              </a:rPr>
              <a:t/>
            </a:r>
            <a:br>
              <a:rPr lang="en-US" sz="1200">
                <a:latin typeface="Georgia Pro" panose="02040502050405020303" pitchFamily="18" charset="0"/>
              </a:rPr>
            </a:br>
            <a:r>
              <a:rPr lang="en-US" sz="1200">
                <a:latin typeface="Georgia Pro" panose="02040502050405020303" pitchFamily="18" charset="0"/>
              </a:rPr>
              <a:t>Kids Smiles</a:t>
            </a:r>
            <a:br>
              <a:rPr lang="en-US" sz="1200">
                <a:latin typeface="Georgia Pro" panose="02040502050405020303" pitchFamily="18" charset="0"/>
              </a:rPr>
            </a:br>
            <a:r>
              <a:rPr lang="en-US" sz="1200">
                <a:latin typeface="Georgia Pro" panose="02040502050405020303" pitchFamily="18" charset="0"/>
              </a:rPr>
              <a:t/>
            </a:r>
            <a:br>
              <a:rPr lang="en-US" sz="1200">
                <a:latin typeface="Georgia Pro" panose="02040502050405020303" pitchFamily="18" charset="0"/>
              </a:rPr>
            </a:br>
            <a:r>
              <a:rPr lang="en-US" sz="1200">
                <a:latin typeface="Georgia Pro" panose="02040502050405020303" pitchFamily="18" charset="0"/>
              </a:rPr>
              <a:t>NONPROFIT CHILDREN’S DENTAL CENTERS</a:t>
            </a:r>
            <a:br>
              <a:rPr lang="en-US" sz="1200">
                <a:latin typeface="Georgia Pro" panose="02040502050405020303" pitchFamily="18" charset="0"/>
              </a:rPr>
            </a:br>
            <a:endParaRPr lang="en-US" sz="1200">
              <a:latin typeface="Georgia Pro" panose="02040502050405020303" pitchFamily="18" charset="0"/>
            </a:endParaRPr>
          </a:p>
        </p:txBody>
      </p:sp>
      <p:sp>
        <p:nvSpPr>
          <p:cNvPr id="4" name="Content Placeholder 3">
            <a:extLst>
              <a:ext uri="{FF2B5EF4-FFF2-40B4-BE49-F238E27FC236}">
                <a16:creationId xmlns:a16="http://schemas.microsoft.com/office/drawing/2014/main" id="{63579F60-1780-C1C5-87C4-56FA516D80B5}"/>
              </a:ext>
            </a:extLst>
          </p:cNvPr>
          <p:cNvSpPr>
            <a:spLocks noGrp="1"/>
          </p:cNvSpPr>
          <p:nvPr>
            <p:ph idx="1"/>
          </p:nvPr>
        </p:nvSpPr>
        <p:spPr>
          <a:xfrm>
            <a:off x="1097280" y="1845734"/>
            <a:ext cx="10058400" cy="4023360"/>
          </a:xfrm>
        </p:spPr>
        <p:txBody>
          <a:bodyPr>
            <a:normAutofit/>
          </a:bodyPr>
          <a:lstStyle/>
          <a:p>
            <a:endParaRPr lang="en-US"/>
          </a:p>
        </p:txBody>
      </p:sp>
      <p:sp>
        <p:nvSpPr>
          <p:cNvPr id="44" name="Rectangle 43">
            <a:extLst>
              <a:ext uri="{FF2B5EF4-FFF2-40B4-BE49-F238E27FC236}">
                <a16:creationId xmlns:a16="http://schemas.microsoft.com/office/drawing/2014/main" id="{EE0F81EE-E09E-8280-7001-2F84ABEC1A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AF83D3CF-B19B-3A00-E913-5516817B5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BDDE8F4D-FA81-1E7C-052D-F2EE96685FBC}"/>
              </a:ext>
            </a:extLst>
          </p:cNvPr>
          <p:cNvPicPr>
            <a:picLocks noChangeAspect="1"/>
          </p:cNvPicPr>
          <p:nvPr/>
        </p:nvPicPr>
        <p:blipFill rotWithShape="1">
          <a:blip r:embed="rId2"/>
          <a:srcRect l="3397" t="14420" r="1076" b="18416"/>
          <a:stretch/>
        </p:blipFill>
        <p:spPr>
          <a:xfrm>
            <a:off x="414204" y="988906"/>
            <a:ext cx="11646605" cy="4606108"/>
          </a:xfrm>
          <a:prstGeom prst="rect">
            <a:avLst/>
          </a:prstGeom>
        </p:spPr>
      </p:pic>
    </p:spTree>
    <p:extLst>
      <p:ext uri="{BB962C8B-B14F-4D97-AF65-F5344CB8AC3E}">
        <p14:creationId xmlns:p14="http://schemas.microsoft.com/office/powerpoint/2010/main" val="220260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64B2D-536C-FFEE-56D5-3CA736CE3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7B0C9-6D27-288E-EA8D-D9F7FCCA6474}"/>
              </a:ext>
            </a:extLst>
          </p:cNvPr>
          <p:cNvSpPr>
            <a:spLocks noGrp="1"/>
          </p:cNvSpPr>
          <p:nvPr>
            <p:ph type="title"/>
          </p:nvPr>
        </p:nvSpPr>
        <p:spPr>
          <a:xfrm>
            <a:off x="369651" y="184825"/>
            <a:ext cx="11822349" cy="5603725"/>
          </a:xfrm>
        </p:spPr>
        <p:txBody>
          <a:bodyPr>
            <a:normAutofit fontScale="90000"/>
          </a:bodyPr>
          <a:lstStyle/>
          <a:p>
            <a:pPr algn="l"/>
            <a:r>
              <a:rPr lang="en-US" sz="1800" b="0" i="0" dirty="0">
                <a:solidFill>
                  <a:srgbClr val="00B050"/>
                </a:solidFill>
                <a:effectLst/>
                <a:latin typeface="Georgia Pro" panose="02040502050405020303" pitchFamily="18" charset="0"/>
              </a:rPr>
              <a:t>FAMILY SMILES</a:t>
            </a:r>
            <a:br>
              <a:rPr lang="en-US" sz="1800" b="0" i="0" dirty="0">
                <a:solidFill>
                  <a:srgbClr val="00B050"/>
                </a:solidFill>
                <a:effectLst/>
                <a:latin typeface="Georgia Pro" panose="02040502050405020303" pitchFamily="18" charset="0"/>
              </a:rPr>
            </a:br>
            <a:r>
              <a:rPr lang="en-US" sz="1800" b="0" i="0" dirty="0">
                <a:solidFill>
                  <a:srgbClr val="00B050"/>
                </a:solidFill>
                <a:effectLst/>
                <a:latin typeface="Georgia Pro" panose="02040502050405020303" pitchFamily="18" charset="0"/>
              </a:rPr>
              <a:t/>
            </a:r>
            <a:br>
              <a:rPr lang="en-US" sz="1800" b="0" i="0" dirty="0">
                <a:solidFill>
                  <a:srgbClr val="00B050"/>
                </a:solidFill>
                <a:effectLst/>
                <a:latin typeface="Georgia Pro" panose="02040502050405020303" pitchFamily="18" charset="0"/>
              </a:rPr>
            </a:br>
            <a:r>
              <a:rPr lang="en-US" sz="1800" b="0" i="0" dirty="0">
                <a:solidFill>
                  <a:srgbClr val="000000"/>
                </a:solidFill>
                <a:effectLst/>
                <a:latin typeface="Georgia Pro" panose="02040502050405020303" pitchFamily="18" charset="0"/>
              </a:rPr>
              <a:t>For families and family advocates such as Head Start home visitors, WIC home visitors, and case workers.</a:t>
            </a:r>
            <a:br>
              <a:rPr lang="en-US" sz="1800" b="0" i="0" dirty="0">
                <a:solidFill>
                  <a:srgbClr val="000000"/>
                </a:solidFill>
                <a:effectLst/>
                <a:latin typeface="Georgia Pro" panose="02040502050405020303" pitchFamily="18" charset="0"/>
              </a:rPr>
            </a:br>
            <a:r>
              <a:rPr lang="en-US" sz="1800" b="0" i="0" dirty="0">
                <a:solidFill>
                  <a:srgbClr val="0070C0"/>
                </a:solidFill>
                <a:effectLst/>
                <a:latin typeface="Georgia Pro" panose="02040502050405020303" pitchFamily="18" charset="0"/>
              </a:rPr>
              <a:t>DENTAL EDUCATION</a:t>
            </a:r>
            <a:br>
              <a:rPr lang="en-US" sz="1800" b="0" i="0" dirty="0">
                <a:solidFill>
                  <a:srgbClr val="0070C0"/>
                </a:solidFill>
                <a:effectLst/>
                <a:latin typeface="Georgia Pro" panose="02040502050405020303" pitchFamily="18" charset="0"/>
              </a:rPr>
            </a:br>
            <a:r>
              <a:rPr lang="en-US" sz="1800" b="0" i="0" dirty="0">
                <a:solidFill>
                  <a:srgbClr val="0070C0"/>
                </a:solidFill>
                <a:effectLst/>
                <a:latin typeface="Georgia Pro" panose="02040502050405020303" pitchFamily="18" charset="0"/>
              </a:rPr>
              <a:t/>
            </a:r>
            <a:br>
              <a:rPr lang="en-US" sz="1800" b="0" i="0" dirty="0">
                <a:solidFill>
                  <a:srgbClr val="0070C0"/>
                </a:solidFill>
                <a:effectLst/>
                <a:latin typeface="Georgia Pro" panose="02040502050405020303" pitchFamily="18" charset="0"/>
              </a:rPr>
            </a:br>
            <a:r>
              <a:rPr lang="en-US" sz="1800" b="0" i="0" dirty="0">
                <a:solidFill>
                  <a:srgbClr val="000000"/>
                </a:solidFill>
                <a:effectLst/>
                <a:latin typeface="Georgia Pro" panose="02040502050405020303" pitchFamily="18" charset="0"/>
              </a:rPr>
              <a:t>For educators who work with students from pre-school through high school.</a:t>
            </a:r>
            <a:br>
              <a:rPr lang="en-US" sz="1800" b="0" i="0" dirty="0">
                <a:solidFill>
                  <a:srgbClr val="000000"/>
                </a:solidFill>
                <a:effectLst/>
                <a:latin typeface="Georgia Pro" panose="02040502050405020303" pitchFamily="18" charset="0"/>
              </a:rPr>
            </a:br>
            <a:r>
              <a:rPr lang="en-US" sz="1800" b="0" i="0" dirty="0">
                <a:solidFill>
                  <a:srgbClr val="FF0000"/>
                </a:solidFill>
                <a:effectLst/>
                <a:latin typeface="Georgia Pro" panose="02040502050405020303" pitchFamily="18" charset="0"/>
              </a:rPr>
              <a:t>INCLUSIVE DENTAL HEALTH</a:t>
            </a:r>
            <a:br>
              <a:rPr lang="en-US" sz="1800" b="0" i="0" dirty="0">
                <a:solidFill>
                  <a:srgbClr val="FF0000"/>
                </a:solidFill>
                <a:effectLst/>
                <a:latin typeface="Georgia Pro" panose="02040502050405020303" pitchFamily="18" charset="0"/>
              </a:rPr>
            </a:br>
            <a:r>
              <a:rPr lang="en-US" sz="1800" b="0" i="0" dirty="0">
                <a:solidFill>
                  <a:srgbClr val="FF0000"/>
                </a:solidFill>
                <a:effectLst/>
                <a:latin typeface="Georgia Pro" panose="02040502050405020303" pitchFamily="18" charset="0"/>
              </a:rPr>
              <a:t/>
            </a:r>
            <a:br>
              <a:rPr lang="en-US" sz="1800" b="0" i="0" dirty="0">
                <a:solidFill>
                  <a:srgbClr val="FF0000"/>
                </a:solidFill>
                <a:effectLst/>
                <a:latin typeface="Georgia Pro" panose="02040502050405020303" pitchFamily="18" charset="0"/>
              </a:rPr>
            </a:br>
            <a:r>
              <a:rPr lang="en-US" sz="1800" b="0" i="0" dirty="0">
                <a:solidFill>
                  <a:srgbClr val="000000"/>
                </a:solidFill>
                <a:effectLst/>
                <a:latin typeface="Georgia Pro" panose="02040502050405020303" pitchFamily="18" charset="0"/>
              </a:rPr>
              <a:t>For families and children with disabilities and special health care needs.</a:t>
            </a:r>
            <a:br>
              <a:rPr lang="en-US" sz="1800" b="0" i="0" dirty="0">
                <a:solidFill>
                  <a:srgbClr val="000000"/>
                </a:solidFill>
                <a:effectLst/>
                <a:latin typeface="Georgia Pro" panose="02040502050405020303" pitchFamily="18" charset="0"/>
              </a:rPr>
            </a:br>
            <a:r>
              <a:rPr lang="en-US" sz="1800" dirty="0">
                <a:solidFill>
                  <a:srgbClr val="FF9100"/>
                </a:solidFill>
                <a:effectLst/>
                <a:latin typeface="Georgia Pro" panose="02040502050405020303" pitchFamily="18" charset="0"/>
              </a:rPr>
              <a:t>DENTAL HEALTH FOR TEENS</a:t>
            </a:r>
            <a:br>
              <a:rPr lang="en-US" sz="1800" dirty="0">
                <a:solidFill>
                  <a:srgbClr val="FF9100"/>
                </a:solidFill>
                <a:effectLst/>
                <a:latin typeface="Georgia Pro" panose="02040502050405020303" pitchFamily="18" charset="0"/>
              </a:rPr>
            </a:br>
            <a:r>
              <a:rPr lang="en-US" sz="1800" dirty="0">
                <a:solidFill>
                  <a:srgbClr val="FF9100"/>
                </a:solidFill>
                <a:effectLst/>
                <a:latin typeface="Georgia Pro" panose="02040502050405020303" pitchFamily="18" charset="0"/>
              </a:rPr>
              <a:t/>
            </a:r>
            <a:br>
              <a:rPr lang="en-US" sz="1800" dirty="0">
                <a:solidFill>
                  <a:srgbClr val="FF9100"/>
                </a:solidFill>
                <a:effectLst/>
                <a:latin typeface="Georgia Pro" panose="02040502050405020303" pitchFamily="18" charset="0"/>
              </a:rPr>
            </a:br>
            <a:r>
              <a:rPr lang="en-US" sz="1800" dirty="0">
                <a:solidFill>
                  <a:srgbClr val="000000"/>
                </a:solidFill>
                <a:effectLst/>
                <a:latin typeface="Georgia Pro" panose="02040502050405020303" pitchFamily="18" charset="0"/>
              </a:rPr>
              <a:t>For teens and those working with teens. Utilize the resources in this section to manage dental anxiety, learn about the dental industry, and how to maintain a healthy mouth.</a:t>
            </a:r>
            <a:br>
              <a:rPr lang="en-US" sz="1800" dirty="0">
                <a:solidFill>
                  <a:srgbClr val="000000"/>
                </a:solidFill>
                <a:effectLst/>
                <a:latin typeface="Georgia Pro" panose="02040502050405020303" pitchFamily="18" charset="0"/>
              </a:rPr>
            </a:br>
            <a:r>
              <a:rPr lang="en-US" sz="1800" dirty="0">
                <a:solidFill>
                  <a:srgbClr val="000000"/>
                </a:solidFill>
                <a:effectLst/>
                <a:latin typeface="Georgia Pro" panose="02040502050405020303" pitchFamily="18" charset="0"/>
              </a:rPr>
              <a:t/>
            </a:r>
            <a:br>
              <a:rPr lang="en-US" sz="1800" dirty="0">
                <a:solidFill>
                  <a:srgbClr val="000000"/>
                </a:solidFill>
                <a:effectLst/>
                <a:latin typeface="Georgia Pro" panose="02040502050405020303" pitchFamily="18" charset="0"/>
              </a:rPr>
            </a:br>
            <a:r>
              <a:rPr lang="en-US" sz="1800" dirty="0">
                <a:solidFill>
                  <a:srgbClr val="00B050"/>
                </a:solidFill>
                <a:effectLst/>
                <a:latin typeface="Georgia Pro" panose="02040502050405020303" pitchFamily="18" charset="0"/>
              </a:rPr>
              <a:t>RELATED RESOURCES</a:t>
            </a:r>
            <a:br>
              <a:rPr lang="en-US" sz="1800" dirty="0">
                <a:solidFill>
                  <a:srgbClr val="00B050"/>
                </a:solidFill>
                <a:effectLst/>
                <a:latin typeface="Georgia Pro" panose="02040502050405020303" pitchFamily="18" charset="0"/>
              </a:rPr>
            </a:br>
            <a:r>
              <a:rPr lang="en-US" sz="1800" dirty="0">
                <a:solidFill>
                  <a:srgbClr val="00B050"/>
                </a:solidFill>
                <a:effectLst/>
                <a:latin typeface="Georgia Pro" panose="02040502050405020303" pitchFamily="18" charset="0"/>
              </a:rPr>
              <a:t/>
            </a:r>
            <a:br>
              <a:rPr lang="en-US" sz="1800" dirty="0">
                <a:solidFill>
                  <a:srgbClr val="00B050"/>
                </a:solidFill>
                <a:effectLst/>
                <a:latin typeface="Georgia Pro" panose="02040502050405020303" pitchFamily="18" charset="0"/>
              </a:rPr>
            </a:br>
            <a:r>
              <a:rPr lang="en-US" sz="1800" dirty="0">
                <a:solidFill>
                  <a:srgbClr val="000000"/>
                </a:solidFill>
                <a:effectLst/>
                <a:latin typeface="Georgia Pro" panose="02040502050405020303" pitchFamily="18" charset="0"/>
              </a:rPr>
              <a:t>Access other trusted oral health resources.</a:t>
            </a:r>
            <a:br>
              <a:rPr lang="en-US" sz="1800" dirty="0">
                <a:solidFill>
                  <a:srgbClr val="000000"/>
                </a:solidFill>
                <a:effectLst/>
                <a:latin typeface="Georgia Pro" panose="02040502050405020303" pitchFamily="18" charset="0"/>
              </a:rPr>
            </a:br>
            <a:r>
              <a:rPr lang="en-US" sz="1800" dirty="0">
                <a:solidFill>
                  <a:srgbClr val="000000"/>
                </a:solidFill>
                <a:effectLst/>
                <a:latin typeface="Georgia Pro" panose="02040502050405020303" pitchFamily="18" charset="0"/>
              </a:rPr>
              <a:t/>
            </a:r>
            <a:br>
              <a:rPr lang="en-US" sz="1800" dirty="0">
                <a:solidFill>
                  <a:srgbClr val="000000"/>
                </a:solidFill>
                <a:effectLst/>
                <a:latin typeface="Georgia Pro" panose="02040502050405020303" pitchFamily="18" charset="0"/>
              </a:rPr>
            </a:br>
            <a:r>
              <a:rPr lang="en-US" sz="1800" b="0" i="0" dirty="0">
                <a:solidFill>
                  <a:srgbClr val="0070C0"/>
                </a:solidFill>
                <a:effectLst/>
                <a:latin typeface="Georgia Pro" panose="02040502050405020303" pitchFamily="18" charset="0"/>
              </a:rPr>
              <a:t>COMMUNITY PARTNER PORTAL</a:t>
            </a:r>
            <a:br>
              <a:rPr lang="en-US" sz="1800" b="0" i="0" dirty="0">
                <a:solidFill>
                  <a:srgbClr val="0070C0"/>
                </a:solidFill>
                <a:effectLst/>
                <a:latin typeface="Georgia Pro" panose="02040502050405020303" pitchFamily="18" charset="0"/>
              </a:rPr>
            </a:br>
            <a:r>
              <a:rPr lang="en-US" sz="1800" b="0" i="0" dirty="0">
                <a:solidFill>
                  <a:srgbClr val="0070C0"/>
                </a:solidFill>
                <a:effectLst/>
                <a:latin typeface="Georgia Pro" panose="02040502050405020303" pitchFamily="18" charset="0"/>
              </a:rPr>
              <a:t/>
            </a:r>
            <a:br>
              <a:rPr lang="en-US" sz="1800" b="0" i="0" dirty="0">
                <a:solidFill>
                  <a:srgbClr val="0070C0"/>
                </a:solidFill>
                <a:effectLst/>
                <a:latin typeface="Georgia Pro" panose="02040502050405020303" pitchFamily="18" charset="0"/>
              </a:rPr>
            </a:br>
            <a:r>
              <a:rPr lang="en-US" sz="1800" b="0" i="0" dirty="0">
                <a:solidFill>
                  <a:srgbClr val="000000"/>
                </a:solidFill>
                <a:effectLst/>
                <a:latin typeface="Georgia Pro" panose="02040502050405020303" pitchFamily="18" charset="0"/>
              </a:rPr>
              <a:t>Information and resources designed for current and potential community partners.</a:t>
            </a:r>
            <a:r>
              <a:rPr lang="en-US" sz="4900" b="1" i="0" cap="all" dirty="0">
                <a:solidFill>
                  <a:srgbClr val="3B3B3B"/>
                </a:solidFill>
                <a:effectLst/>
                <a:latin typeface="Georgia Pro" panose="02040502050405020303" pitchFamily="18" charset="0"/>
              </a:rPr>
              <a:t/>
            </a:r>
            <a:br>
              <a:rPr lang="en-US" sz="4900" b="1" i="0" cap="all" dirty="0">
                <a:solidFill>
                  <a:srgbClr val="3B3B3B"/>
                </a:solidFill>
                <a:effectLst/>
                <a:latin typeface="Georgia Pro" panose="02040502050405020303" pitchFamily="18" charset="0"/>
              </a:rPr>
            </a:br>
            <a:r>
              <a:rPr lang="en-US" sz="800" b="0" i="0" dirty="0">
                <a:solidFill>
                  <a:srgbClr val="3B3B3B"/>
                </a:solidFill>
                <a:effectLst/>
                <a:latin typeface="proxima-nova-1"/>
              </a:rPr>
              <a:t/>
            </a:r>
            <a:br>
              <a:rPr lang="en-US" sz="800" b="0" i="0" dirty="0">
                <a:solidFill>
                  <a:srgbClr val="3B3B3B"/>
                </a:solidFill>
                <a:effectLst/>
                <a:latin typeface="proxima-nova-1"/>
              </a:rPr>
            </a:br>
            <a:r>
              <a:rPr lang="en-US" sz="2400" b="0" i="0" dirty="0">
                <a:solidFill>
                  <a:srgbClr val="3B3B3B"/>
                </a:solidFill>
                <a:effectLst/>
                <a:latin typeface="Georgia Pro" panose="02040502050405020303" pitchFamily="18" charset="0"/>
              </a:rPr>
              <a:t/>
            </a:r>
            <a:br>
              <a:rPr lang="en-US" sz="2400" b="0" i="0" dirty="0">
                <a:solidFill>
                  <a:srgbClr val="3B3B3B"/>
                </a:solidFill>
                <a:effectLst/>
                <a:latin typeface="Georgia Pro" panose="02040502050405020303" pitchFamily="18" charset="0"/>
              </a:rPr>
            </a:br>
            <a:endParaRPr lang="en-US" sz="2400" dirty="0">
              <a:latin typeface="Georgia Pro" panose="02040502050405020303" pitchFamily="18" charset="0"/>
            </a:endParaRPr>
          </a:p>
        </p:txBody>
      </p:sp>
      <p:sp>
        <p:nvSpPr>
          <p:cNvPr id="3" name="Text Placeholder 2">
            <a:extLst>
              <a:ext uri="{FF2B5EF4-FFF2-40B4-BE49-F238E27FC236}">
                <a16:creationId xmlns:a16="http://schemas.microsoft.com/office/drawing/2014/main" id="{FB45CC88-D103-B211-C8CD-0E231622188F}"/>
              </a:ext>
            </a:extLst>
          </p:cNvPr>
          <p:cNvSpPr>
            <a:spLocks noGrp="1"/>
          </p:cNvSpPr>
          <p:nvPr>
            <p:ph type="body" idx="1"/>
          </p:nvPr>
        </p:nvSpPr>
        <p:spPr>
          <a:xfrm>
            <a:off x="1097280" y="5116748"/>
            <a:ext cx="10058400" cy="479379"/>
          </a:xfrm>
        </p:spPr>
        <p:txBody>
          <a:bodyPr>
            <a:normAutofit fontScale="92500" lnSpcReduction="10000"/>
          </a:bodyPr>
          <a:lstStyle/>
          <a:p>
            <a:pPr algn="r"/>
            <a:r>
              <a:rPr lang="en-US" sz="3200" dirty="0">
                <a:latin typeface="Georgia Pro" panose="02040502050405020303" pitchFamily="18" charset="0"/>
              </a:rPr>
              <a:t>Components of the toolkit</a:t>
            </a:r>
          </a:p>
        </p:txBody>
      </p:sp>
    </p:spTree>
    <p:extLst>
      <p:ext uri="{BB962C8B-B14F-4D97-AF65-F5344CB8AC3E}">
        <p14:creationId xmlns:p14="http://schemas.microsoft.com/office/powerpoint/2010/main" val="287899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0025F5-F274-FF17-2D65-01F19EF445D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20BD4-17C5-80FC-8C57-F189257051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C1305-4779-C01F-B6B1-F6548384FEBD}"/>
              </a:ext>
            </a:extLst>
          </p:cNvPr>
          <p:cNvSpPr>
            <a:spLocks noGrp="1"/>
          </p:cNvSpPr>
          <p:nvPr>
            <p:ph type="title"/>
          </p:nvPr>
        </p:nvSpPr>
        <p:spPr>
          <a:xfrm>
            <a:off x="6411685" y="634947"/>
            <a:ext cx="5127171" cy="114084"/>
          </a:xfrm>
        </p:spPr>
        <p:txBody>
          <a:bodyPr>
            <a:normAutofit fontScale="90000"/>
          </a:bodyPr>
          <a:lstStyle/>
          <a:p>
            <a:endParaRPr lang="en-US" dirty="0"/>
          </a:p>
        </p:txBody>
      </p:sp>
      <p:pic>
        <p:nvPicPr>
          <p:cNvPr id="5" name="Picture 4">
            <a:extLst>
              <a:ext uri="{FF2B5EF4-FFF2-40B4-BE49-F238E27FC236}">
                <a16:creationId xmlns:a16="http://schemas.microsoft.com/office/drawing/2014/main" id="{BEAAFA84-6C27-5074-6872-CC7183A440A4}"/>
              </a:ext>
            </a:extLst>
          </p:cNvPr>
          <p:cNvPicPr>
            <a:picLocks noChangeAspect="1"/>
          </p:cNvPicPr>
          <p:nvPr/>
        </p:nvPicPr>
        <p:blipFill rotWithShape="1">
          <a:blip r:embed="rId2"/>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7C291AE9-EDD5-C7D3-6702-28FD503EC5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56293E-3FC6-9AE3-9ABE-72F1C6C886C2}"/>
              </a:ext>
            </a:extLst>
          </p:cNvPr>
          <p:cNvSpPr>
            <a:spLocks noGrp="1"/>
          </p:cNvSpPr>
          <p:nvPr>
            <p:ph idx="1"/>
          </p:nvPr>
        </p:nvSpPr>
        <p:spPr>
          <a:xfrm>
            <a:off x="4364550" y="2198914"/>
            <a:ext cx="7174306" cy="3670180"/>
          </a:xfrm>
        </p:spPr>
        <p:txBody>
          <a:bodyPr>
            <a:normAutofit/>
          </a:bodyPr>
          <a:lstStyle/>
          <a:p>
            <a:endParaRPr lang="en-US" dirty="0">
              <a:latin typeface="Georgia Pro" panose="02040502050405020303" pitchFamily="18" charset="0"/>
            </a:endParaRPr>
          </a:p>
          <a:p>
            <a:endParaRPr lang="en-US" dirty="0">
              <a:latin typeface="Georgia Pro" panose="02040502050405020303" pitchFamily="18" charset="0"/>
            </a:endParaRPr>
          </a:p>
          <a:p>
            <a:endParaRPr lang="en-US" dirty="0">
              <a:latin typeface="Georgia Pro" panose="02040502050405020303" pitchFamily="18" charset="0"/>
            </a:endParaRPr>
          </a:p>
          <a:p>
            <a:r>
              <a:rPr lang="en-US" sz="4000" dirty="0">
                <a:latin typeface="Georgia Pro" panose="02040502050405020303" pitchFamily="18" charset="0"/>
              </a:rPr>
              <a:t>Thank you!</a:t>
            </a:r>
          </a:p>
          <a:p>
            <a:r>
              <a:rPr lang="en-US" sz="4000" dirty="0">
                <a:latin typeface="Georgia Pro" panose="02040502050405020303" pitchFamily="18" charset="0"/>
                <a:hlinkClick r:id="rId3"/>
              </a:rPr>
              <a:t>abquinn@upenn.edu</a:t>
            </a:r>
            <a:endParaRPr lang="en-US" sz="4000" dirty="0">
              <a:latin typeface="Georgia Pro" panose="02040502050405020303" pitchFamily="18" charset="0"/>
            </a:endParaRPr>
          </a:p>
          <a:p>
            <a:r>
              <a:rPr lang="en-US" sz="4000" dirty="0">
                <a:latin typeface="Georgia Pro" panose="02040502050405020303" pitchFamily="18" charset="0"/>
              </a:rPr>
              <a:t>215-519-5536</a:t>
            </a:r>
          </a:p>
        </p:txBody>
      </p:sp>
      <p:sp>
        <p:nvSpPr>
          <p:cNvPr id="14" name="Rectangle 13">
            <a:extLst>
              <a:ext uri="{FF2B5EF4-FFF2-40B4-BE49-F238E27FC236}">
                <a16:creationId xmlns:a16="http://schemas.microsoft.com/office/drawing/2014/main" id="{A7E69EE8-957A-6CE5-45D5-5E4C99E950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D5E13A5-51F0-E000-CC04-B8A6BB66D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9507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BB5BBD-8175-4905-6354-2CC1CB16A5D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9D3F8D-4D85-89E3-415E-5FFB9F378B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C3AAD-EC1D-68DB-5C53-19C8D8D50B3F}"/>
              </a:ext>
            </a:extLst>
          </p:cNvPr>
          <p:cNvSpPr>
            <a:spLocks noGrp="1"/>
          </p:cNvSpPr>
          <p:nvPr>
            <p:ph type="title"/>
          </p:nvPr>
        </p:nvSpPr>
        <p:spPr>
          <a:xfrm>
            <a:off x="6411685" y="634946"/>
            <a:ext cx="5127171" cy="1450757"/>
          </a:xfrm>
        </p:spPr>
        <p:txBody>
          <a:bodyPr>
            <a:normAutofit/>
          </a:bodyPr>
          <a:lstStyle/>
          <a:p>
            <a:endParaRPr lang="en-US" dirty="0"/>
          </a:p>
        </p:txBody>
      </p:sp>
      <p:pic>
        <p:nvPicPr>
          <p:cNvPr id="5" name="Picture 4">
            <a:extLst>
              <a:ext uri="{FF2B5EF4-FFF2-40B4-BE49-F238E27FC236}">
                <a16:creationId xmlns:a16="http://schemas.microsoft.com/office/drawing/2014/main" id="{B84CAC12-3579-2F87-06C9-883CFCB217E6}"/>
              </a:ext>
            </a:extLst>
          </p:cNvPr>
          <p:cNvPicPr>
            <a:picLocks noChangeAspect="1"/>
          </p:cNvPicPr>
          <p:nvPr/>
        </p:nvPicPr>
        <p:blipFill rotWithShape="1">
          <a:blip r:embed="rId2"/>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8C881B36-8E06-1F62-A9A5-18DBDDF5ED3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9F1A8A-06E6-CE90-7DAA-AEE31E77F5B6}"/>
              </a:ext>
            </a:extLst>
          </p:cNvPr>
          <p:cNvSpPr>
            <a:spLocks noGrp="1"/>
          </p:cNvSpPr>
          <p:nvPr>
            <p:ph idx="1"/>
          </p:nvPr>
        </p:nvSpPr>
        <p:spPr>
          <a:xfrm>
            <a:off x="4534678" y="2539096"/>
            <a:ext cx="7004178" cy="3670180"/>
          </a:xfrm>
        </p:spPr>
        <p:txBody>
          <a:bodyPr>
            <a:normAutofit/>
          </a:bodyPr>
          <a:lstStyle/>
          <a:p>
            <a:endParaRPr lang="en-US" dirty="0">
              <a:latin typeface="Georgia Pro" panose="02040502050405020303" pitchFamily="18" charset="0"/>
            </a:endParaRPr>
          </a:p>
          <a:p>
            <a:pPr marL="0" indent="0">
              <a:buNone/>
            </a:pPr>
            <a:r>
              <a:rPr lang="en-US" sz="2400" dirty="0">
                <a:latin typeface="Georgia Pro" panose="02040502050405020303" pitchFamily="18" charset="0"/>
              </a:rPr>
              <a:t>Please be advised that Penn Dental Medicine is neither supporting nor endorsing this presentation, product(s), or services.</a:t>
            </a:r>
          </a:p>
          <a:p>
            <a:pPr marL="0" indent="0">
              <a:buNone/>
            </a:pPr>
            <a:r>
              <a:rPr lang="en-US" sz="2400" dirty="0">
                <a:latin typeface="Georgia Pro" panose="02040502050405020303" pitchFamily="18" charset="0"/>
              </a:rPr>
              <a:t>Students are urged to use an evidence-based approach by utilizing scientific research and position papers and guidelines from the ADA and specialty professional associations.</a:t>
            </a:r>
          </a:p>
          <a:p>
            <a:pPr marL="0" indent="0">
              <a:buNone/>
            </a:pPr>
            <a:endParaRPr lang="en-US" dirty="0">
              <a:latin typeface="Georgia Pro" panose="02040502050405020303" pitchFamily="18" charset="0"/>
            </a:endParaRPr>
          </a:p>
          <a:p>
            <a:pPr marL="0" indent="0">
              <a:buNone/>
            </a:pPr>
            <a:endParaRPr lang="en-US" dirty="0">
              <a:latin typeface="Georgia Pro" panose="02040502050405020303" pitchFamily="18" charset="0"/>
            </a:endParaRPr>
          </a:p>
        </p:txBody>
      </p:sp>
      <p:sp>
        <p:nvSpPr>
          <p:cNvPr id="14" name="Rectangle 13">
            <a:extLst>
              <a:ext uri="{FF2B5EF4-FFF2-40B4-BE49-F238E27FC236}">
                <a16:creationId xmlns:a16="http://schemas.microsoft.com/office/drawing/2014/main" id="{B3CD5402-4DE7-E641-55E2-75E30BEE9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E0E29E9-A6F4-1AA5-978F-93366F7464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6590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66C4C9-9233-E04A-B3A7-82FE2605000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3BEF45-E50F-9DF2-BF40-CB44608BB2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BD8C4-893F-08F8-CBDA-F2744FE9094F}"/>
              </a:ext>
            </a:extLst>
          </p:cNvPr>
          <p:cNvSpPr>
            <a:spLocks noGrp="1"/>
          </p:cNvSpPr>
          <p:nvPr>
            <p:ph type="title"/>
          </p:nvPr>
        </p:nvSpPr>
        <p:spPr>
          <a:xfrm>
            <a:off x="6411685" y="634946"/>
            <a:ext cx="5127171" cy="1450757"/>
          </a:xfrm>
        </p:spPr>
        <p:txBody>
          <a:bodyPr>
            <a:normAutofit/>
          </a:bodyPr>
          <a:lstStyle/>
          <a:p>
            <a:r>
              <a:rPr lang="en-US" dirty="0">
                <a:latin typeface="Georgia Pro" panose="02040502050405020303" pitchFamily="18" charset="0"/>
              </a:rPr>
              <a:t>DISCLOSURE</a:t>
            </a:r>
          </a:p>
        </p:txBody>
      </p:sp>
      <p:pic>
        <p:nvPicPr>
          <p:cNvPr id="5" name="Picture 4">
            <a:extLst>
              <a:ext uri="{FF2B5EF4-FFF2-40B4-BE49-F238E27FC236}">
                <a16:creationId xmlns:a16="http://schemas.microsoft.com/office/drawing/2014/main" id="{4BB79861-9620-2E92-8684-61614DA9DEC1}"/>
              </a:ext>
            </a:extLst>
          </p:cNvPr>
          <p:cNvPicPr>
            <a:picLocks noChangeAspect="1"/>
          </p:cNvPicPr>
          <p:nvPr/>
        </p:nvPicPr>
        <p:blipFill rotWithShape="1">
          <a:blip r:embed="rId2"/>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69B19575-5916-934F-74B4-D864739F2E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E569B7-45D2-118D-F2A7-AD9EACCD2FD0}"/>
              </a:ext>
            </a:extLst>
          </p:cNvPr>
          <p:cNvSpPr>
            <a:spLocks noGrp="1"/>
          </p:cNvSpPr>
          <p:nvPr>
            <p:ph idx="1"/>
          </p:nvPr>
        </p:nvSpPr>
        <p:spPr>
          <a:xfrm>
            <a:off x="4534678" y="2539096"/>
            <a:ext cx="7004178" cy="3670180"/>
          </a:xfrm>
        </p:spPr>
        <p:txBody>
          <a:bodyPr>
            <a:normAutofit/>
          </a:bodyPr>
          <a:lstStyle/>
          <a:p>
            <a:r>
              <a:rPr lang="en-US" sz="2400" dirty="0">
                <a:latin typeface="Georgia Pro" panose="02040502050405020303" pitchFamily="18" charset="0"/>
              </a:rPr>
              <a:t>I do NOT have any relevant financial relationships with any commercial interests.</a:t>
            </a:r>
          </a:p>
          <a:p>
            <a:endParaRPr lang="en-US" sz="2400" dirty="0">
              <a:latin typeface="Georgia Pro" panose="02040502050405020303" pitchFamily="18" charset="0"/>
            </a:endParaRPr>
          </a:p>
          <a:p>
            <a:r>
              <a:rPr lang="en-US" sz="2400" dirty="0">
                <a:latin typeface="Georgia Pro" panose="02040502050405020303" pitchFamily="18" charset="0"/>
              </a:rPr>
              <a:t>My presentation will contain NO reference to an investigational and/or off-label use of a product.</a:t>
            </a:r>
          </a:p>
          <a:p>
            <a:pPr marL="0" indent="0">
              <a:buNone/>
            </a:pPr>
            <a:endParaRPr lang="en-US" dirty="0">
              <a:latin typeface="Georgia Pro" panose="02040502050405020303" pitchFamily="18" charset="0"/>
            </a:endParaRPr>
          </a:p>
          <a:p>
            <a:pPr marL="0" indent="0">
              <a:buNone/>
            </a:pPr>
            <a:endParaRPr lang="en-US" dirty="0">
              <a:latin typeface="Georgia Pro" panose="02040502050405020303" pitchFamily="18" charset="0"/>
            </a:endParaRPr>
          </a:p>
        </p:txBody>
      </p:sp>
      <p:sp>
        <p:nvSpPr>
          <p:cNvPr id="14" name="Rectangle 13">
            <a:extLst>
              <a:ext uri="{FF2B5EF4-FFF2-40B4-BE49-F238E27FC236}">
                <a16:creationId xmlns:a16="http://schemas.microsoft.com/office/drawing/2014/main" id="{7703C274-5CD3-B8DE-36F4-77C0ADDE8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ADE84B4-71A9-DB75-74F9-6BB5C66DB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713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9039E5-D250-AB78-1BE4-66195C9ABF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C42B3B-259D-E0B6-F6CD-9549183DB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E3585-618E-0A7A-ADDF-E37B6974B085}"/>
              </a:ext>
            </a:extLst>
          </p:cNvPr>
          <p:cNvSpPr>
            <a:spLocks noGrp="1"/>
          </p:cNvSpPr>
          <p:nvPr>
            <p:ph type="title"/>
          </p:nvPr>
        </p:nvSpPr>
        <p:spPr>
          <a:xfrm>
            <a:off x="6947982" y="715234"/>
            <a:ext cx="3676212" cy="973392"/>
          </a:xfrm>
        </p:spPr>
        <p:txBody>
          <a:bodyPr>
            <a:normAutofit/>
          </a:bodyPr>
          <a:lstStyle/>
          <a:p>
            <a:r>
              <a:rPr lang="en-US" dirty="0">
                <a:latin typeface="Georgia Pro" panose="02040502050405020303" pitchFamily="18" charset="0"/>
              </a:rPr>
              <a:t>Penn Smiles</a:t>
            </a:r>
          </a:p>
        </p:txBody>
      </p:sp>
      <p:pic>
        <p:nvPicPr>
          <p:cNvPr id="5" name="Picture 4">
            <a:extLst>
              <a:ext uri="{FF2B5EF4-FFF2-40B4-BE49-F238E27FC236}">
                <a16:creationId xmlns:a16="http://schemas.microsoft.com/office/drawing/2014/main" id="{212221E0-CA8F-102B-DE4B-EF5528DE98A5}"/>
              </a:ext>
            </a:extLst>
          </p:cNvPr>
          <p:cNvPicPr>
            <a:picLocks noChangeAspect="1"/>
          </p:cNvPicPr>
          <p:nvPr/>
        </p:nvPicPr>
        <p:blipFill rotWithShape="1">
          <a:blip r:embed="rId3"/>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8E846A8F-402A-AC25-9FA9-14C5FA0640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trailer with a picture of children on it&#10;&#10;Description automatically generated">
            <a:extLst>
              <a:ext uri="{FF2B5EF4-FFF2-40B4-BE49-F238E27FC236}">
                <a16:creationId xmlns:a16="http://schemas.microsoft.com/office/drawing/2014/main" id="{E0C06691-B461-4DD8-C9B3-EB593261C38D}"/>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2143431" y="2881313"/>
            <a:ext cx="7315201" cy="3376612"/>
          </a:xfrm>
        </p:spPr>
      </p:pic>
      <p:sp>
        <p:nvSpPr>
          <p:cNvPr id="14" name="Rectangle 13">
            <a:extLst>
              <a:ext uri="{FF2B5EF4-FFF2-40B4-BE49-F238E27FC236}">
                <a16:creationId xmlns:a16="http://schemas.microsoft.com/office/drawing/2014/main" id="{2A29F879-A8F4-88F6-9BB7-4115A7A09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E044ACB-8A2E-7895-EE74-9515FBD42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676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B2DF5A-EFB6-25AA-1668-EE7BF5DE8BE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C7F072-F8D9-E778-635A-0161A0ED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0F6E9-685D-EC0A-1B34-47FA008B83A9}"/>
              </a:ext>
            </a:extLst>
          </p:cNvPr>
          <p:cNvSpPr>
            <a:spLocks noGrp="1"/>
          </p:cNvSpPr>
          <p:nvPr>
            <p:ph type="title"/>
          </p:nvPr>
        </p:nvSpPr>
        <p:spPr>
          <a:xfrm>
            <a:off x="6411685" y="634946"/>
            <a:ext cx="5127171" cy="2794053"/>
          </a:xfrm>
        </p:spPr>
        <p:txBody>
          <a:bodyPr>
            <a:normAutofit/>
          </a:bodyPr>
          <a:lstStyle/>
          <a:p>
            <a:endParaRPr lang="en-US" dirty="0"/>
          </a:p>
        </p:txBody>
      </p:sp>
      <p:pic>
        <p:nvPicPr>
          <p:cNvPr id="5" name="Picture 4">
            <a:extLst>
              <a:ext uri="{FF2B5EF4-FFF2-40B4-BE49-F238E27FC236}">
                <a16:creationId xmlns:a16="http://schemas.microsoft.com/office/drawing/2014/main" id="{AFF35AA8-974C-6744-DD2A-42DBD8152794}"/>
              </a:ext>
            </a:extLst>
          </p:cNvPr>
          <p:cNvPicPr>
            <a:picLocks noChangeAspect="1"/>
          </p:cNvPicPr>
          <p:nvPr/>
        </p:nvPicPr>
        <p:blipFill rotWithShape="1">
          <a:blip r:embed="rId3"/>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DD36B82A-7F5D-EF69-74C6-805F1EC98B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3DAC02-E5B6-D034-1343-846E36471A26}"/>
              </a:ext>
            </a:extLst>
          </p:cNvPr>
          <p:cNvSpPr>
            <a:spLocks noGrp="1"/>
          </p:cNvSpPr>
          <p:nvPr>
            <p:ph idx="1"/>
          </p:nvPr>
        </p:nvSpPr>
        <p:spPr>
          <a:xfrm>
            <a:off x="1203366" y="4057403"/>
            <a:ext cx="10335490" cy="2200890"/>
          </a:xfrm>
        </p:spPr>
        <p:txBody>
          <a:bodyPr>
            <a:normAutofit/>
          </a:bodyPr>
          <a:lstStyle/>
          <a:p>
            <a:pPr marL="0" indent="0">
              <a:buNone/>
            </a:pPr>
            <a:r>
              <a:rPr lang="en-US" dirty="0">
                <a:latin typeface="Georgia Pro" panose="02040502050405020303" pitchFamily="18" charset="0"/>
              </a:rPr>
              <a:t>Dental Education Mentor</a:t>
            </a:r>
          </a:p>
          <a:p>
            <a:pPr marL="0" indent="0">
              <a:buNone/>
            </a:pPr>
            <a:r>
              <a:rPr lang="en-US" dirty="0" err="1">
                <a:latin typeface="Georgia Pro" panose="02040502050405020303" pitchFamily="18" charset="0"/>
              </a:rPr>
              <a:t>Adaeyo</a:t>
            </a:r>
            <a:r>
              <a:rPr lang="en-US" dirty="0">
                <a:latin typeface="Georgia Pro" panose="02040502050405020303" pitchFamily="18" charset="0"/>
              </a:rPr>
              <a:t> Adenusi</a:t>
            </a:r>
          </a:p>
          <a:p>
            <a:pPr marL="0" indent="0">
              <a:buNone/>
            </a:pPr>
            <a:r>
              <a:rPr lang="en-US" dirty="0">
                <a:latin typeface="Georgia Pro" panose="02040502050405020303" pitchFamily="18" charset="0"/>
              </a:rPr>
              <a:t>Email:  </a:t>
            </a:r>
            <a:r>
              <a:rPr lang="en-US" dirty="0">
                <a:latin typeface="Georgia Pro" panose="02040502050405020303" pitchFamily="18" charset="0"/>
                <a:hlinkClick r:id="rId4"/>
              </a:rPr>
              <a:t>adeayo1@upenn.edu</a:t>
            </a:r>
            <a:endParaRPr lang="en-US" dirty="0">
              <a:latin typeface="Georgia Pro" panose="02040502050405020303" pitchFamily="18" charset="0"/>
            </a:endParaRPr>
          </a:p>
          <a:p>
            <a:pPr marL="0" indent="0">
              <a:buNone/>
            </a:pPr>
            <a:r>
              <a:rPr lang="en-US" dirty="0">
                <a:latin typeface="Georgia Pro" panose="02040502050405020303" pitchFamily="18" charset="0"/>
              </a:rPr>
              <a:t>Phone:  240-687-3574</a:t>
            </a:r>
          </a:p>
        </p:txBody>
      </p:sp>
      <p:sp>
        <p:nvSpPr>
          <p:cNvPr id="14" name="Rectangle 13">
            <a:extLst>
              <a:ext uri="{FF2B5EF4-FFF2-40B4-BE49-F238E27FC236}">
                <a16:creationId xmlns:a16="http://schemas.microsoft.com/office/drawing/2014/main" id="{2675C533-C474-122B-5581-B4796B81B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29474866-D1E3-73F9-AC8F-68011F3574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person in a white coat&#10;&#10;Description automatically generated">
            <a:extLst>
              <a:ext uri="{FF2B5EF4-FFF2-40B4-BE49-F238E27FC236}">
                <a16:creationId xmlns:a16="http://schemas.microsoft.com/office/drawing/2014/main" id="{AC12BE1E-8078-DCA2-817F-B7DBA9FB9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9374" y="211102"/>
            <a:ext cx="4309482" cy="3722914"/>
          </a:xfrm>
          <a:prstGeom prst="rect">
            <a:avLst/>
          </a:prstGeom>
        </p:spPr>
      </p:pic>
    </p:spTree>
    <p:extLst>
      <p:ext uri="{BB962C8B-B14F-4D97-AF65-F5344CB8AC3E}">
        <p14:creationId xmlns:p14="http://schemas.microsoft.com/office/powerpoint/2010/main" val="394521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7AF68-D3C3-E9FA-8AB0-C05E7F926F5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389210-2F39-D838-CB33-AC1B778009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4D495-9030-162E-8DCC-7D48CBC144A4}"/>
              </a:ext>
            </a:extLst>
          </p:cNvPr>
          <p:cNvSpPr>
            <a:spLocks noGrp="1"/>
          </p:cNvSpPr>
          <p:nvPr>
            <p:ph type="title"/>
          </p:nvPr>
        </p:nvSpPr>
        <p:spPr>
          <a:xfrm>
            <a:off x="6411685" y="634947"/>
            <a:ext cx="5127171" cy="470134"/>
          </a:xfrm>
        </p:spPr>
        <p:txBody>
          <a:bodyPr>
            <a:normAutofit fontScale="90000"/>
          </a:bodyPr>
          <a:lstStyle/>
          <a:p>
            <a:endParaRPr lang="en-US" dirty="0"/>
          </a:p>
        </p:txBody>
      </p:sp>
      <p:pic>
        <p:nvPicPr>
          <p:cNvPr id="5" name="Picture 4">
            <a:extLst>
              <a:ext uri="{FF2B5EF4-FFF2-40B4-BE49-F238E27FC236}">
                <a16:creationId xmlns:a16="http://schemas.microsoft.com/office/drawing/2014/main" id="{54F9E9C8-6EB5-7767-CB01-44FA9868341D}"/>
              </a:ext>
            </a:extLst>
          </p:cNvPr>
          <p:cNvPicPr>
            <a:picLocks noChangeAspect="1"/>
          </p:cNvPicPr>
          <p:nvPr/>
        </p:nvPicPr>
        <p:blipFill rotWithShape="1">
          <a:blip r:embed="rId3"/>
          <a:srcRect l="66953" t="37083" r="13125" b="43333"/>
          <a:stretch/>
        </p:blipFill>
        <p:spPr>
          <a:xfrm>
            <a:off x="328689" y="202441"/>
            <a:ext cx="4035861" cy="2270171"/>
          </a:xfrm>
          <a:prstGeom prst="rect">
            <a:avLst/>
          </a:prstGeom>
        </p:spPr>
      </p:pic>
      <p:cxnSp>
        <p:nvCxnSpPr>
          <p:cNvPr id="12" name="Straight Connector 11">
            <a:extLst>
              <a:ext uri="{FF2B5EF4-FFF2-40B4-BE49-F238E27FC236}">
                <a16:creationId xmlns:a16="http://schemas.microsoft.com/office/drawing/2014/main" id="{24FECA84-55D9-1D5F-BF0C-69F09FDAA4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C0C3F9-FAC5-4726-0BDA-53F336211CFF}"/>
              </a:ext>
            </a:extLst>
          </p:cNvPr>
          <p:cNvSpPr>
            <a:spLocks noGrp="1"/>
          </p:cNvSpPr>
          <p:nvPr>
            <p:ph idx="1"/>
          </p:nvPr>
        </p:nvSpPr>
        <p:spPr>
          <a:xfrm>
            <a:off x="1203366" y="4057403"/>
            <a:ext cx="10335490" cy="2200890"/>
          </a:xfrm>
        </p:spPr>
        <p:txBody>
          <a:bodyPr>
            <a:normAutofit/>
          </a:bodyPr>
          <a:lstStyle/>
          <a:p>
            <a:pPr marL="0" indent="0">
              <a:buNone/>
            </a:pPr>
            <a:r>
              <a:rPr lang="en-US" dirty="0">
                <a:latin typeface="Georgia Pro" panose="02040502050405020303" pitchFamily="18" charset="0"/>
              </a:rPr>
              <a:t>Dental Education Mentor</a:t>
            </a:r>
          </a:p>
          <a:p>
            <a:pPr marL="0" indent="0">
              <a:buNone/>
            </a:pPr>
            <a:r>
              <a:rPr lang="en-US" dirty="0">
                <a:latin typeface="Georgia Pro" panose="02040502050405020303" pitchFamily="18" charset="0"/>
              </a:rPr>
              <a:t>Matt Lam</a:t>
            </a:r>
          </a:p>
          <a:p>
            <a:pPr marL="0" indent="0">
              <a:buNone/>
            </a:pPr>
            <a:r>
              <a:rPr lang="en-US" dirty="0">
                <a:latin typeface="Georgia Pro" panose="02040502050405020303" pitchFamily="18" charset="0"/>
              </a:rPr>
              <a:t>Email:  </a:t>
            </a:r>
            <a:r>
              <a:rPr lang="en-US" dirty="0">
                <a:latin typeface="Georgia Pro" panose="02040502050405020303" pitchFamily="18" charset="0"/>
                <a:hlinkClick r:id="rId4"/>
              </a:rPr>
              <a:t>mtlam09@upenn.edu</a:t>
            </a:r>
            <a:endParaRPr lang="en-US" dirty="0">
              <a:latin typeface="Georgia Pro" panose="02040502050405020303" pitchFamily="18" charset="0"/>
            </a:endParaRPr>
          </a:p>
          <a:p>
            <a:pPr marL="0" indent="0">
              <a:buNone/>
            </a:pPr>
            <a:r>
              <a:rPr lang="en-US" dirty="0">
                <a:latin typeface="Georgia Pro" panose="02040502050405020303" pitchFamily="18" charset="0"/>
              </a:rPr>
              <a:t>Phone:  301-272-7230</a:t>
            </a:r>
          </a:p>
        </p:txBody>
      </p:sp>
      <p:sp>
        <p:nvSpPr>
          <p:cNvPr id="14" name="Rectangle 13">
            <a:extLst>
              <a:ext uri="{FF2B5EF4-FFF2-40B4-BE49-F238E27FC236}">
                <a16:creationId xmlns:a16="http://schemas.microsoft.com/office/drawing/2014/main" id="{200CF722-1E13-C19D-644C-16B4D5E2F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B25D8A8-CD50-F160-B0A2-3DA324B4F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person smiling at the camera&#10;&#10;Description automatically generated">
            <a:extLst>
              <a:ext uri="{FF2B5EF4-FFF2-40B4-BE49-F238E27FC236}">
                <a16:creationId xmlns:a16="http://schemas.microsoft.com/office/drawing/2014/main" id="{D20D15CE-3B2A-6571-3372-759B47147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3670" y="306537"/>
            <a:ext cx="2743200" cy="3684382"/>
          </a:xfrm>
          <a:prstGeom prst="rect">
            <a:avLst/>
          </a:prstGeom>
        </p:spPr>
      </p:pic>
    </p:spTree>
    <p:extLst>
      <p:ext uri="{BB962C8B-B14F-4D97-AF65-F5344CB8AC3E}">
        <p14:creationId xmlns:p14="http://schemas.microsoft.com/office/powerpoint/2010/main" val="385206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8153D4-0088-5462-9630-D9075F62C0D3}"/>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940D49E-AC72-B4DC-8B39-BE3D4F775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C5887-DD4D-95E8-8C75-69CC078764F4}"/>
              </a:ext>
            </a:extLst>
          </p:cNvPr>
          <p:cNvSpPr>
            <a:spLocks noGrp="1"/>
          </p:cNvSpPr>
          <p:nvPr>
            <p:ph type="title"/>
          </p:nvPr>
        </p:nvSpPr>
        <p:spPr>
          <a:xfrm>
            <a:off x="285008" y="634946"/>
            <a:ext cx="11906992" cy="5603558"/>
          </a:xfrm>
        </p:spPr>
        <p:txBody>
          <a:bodyPr vert="horz" lIns="91440" tIns="45720" rIns="91440" bIns="45720" rtlCol="0">
            <a:normAutofit/>
          </a:bodyPr>
          <a:lstStyle/>
          <a:p>
            <a:r>
              <a:rPr lang="en-US" sz="4000" dirty="0">
                <a:solidFill>
                  <a:srgbClr val="002060"/>
                </a:solidFill>
                <a:latin typeface="Georgia Pro" panose="02040502050405020303" pitchFamily="18" charset="0"/>
              </a:rPr>
              <a:t>Oral health is ESSENTIAL  for total body health!</a:t>
            </a:r>
            <a:r>
              <a:rPr lang="en-US" dirty="0">
                <a:solidFill>
                  <a:srgbClr val="002060"/>
                </a:solidFill>
                <a:latin typeface="Georgia Pro" panose="02040502050405020303" pitchFamily="18" charset="0"/>
              </a:rPr>
              <a:t/>
            </a:r>
            <a:br>
              <a:rPr lang="en-US" dirty="0">
                <a:solidFill>
                  <a:srgbClr val="002060"/>
                </a:solidFill>
                <a:latin typeface="Georgia Pro" panose="02040502050405020303" pitchFamily="18" charset="0"/>
              </a:rPr>
            </a:br>
            <a:r>
              <a:rPr lang="en-US" dirty="0">
                <a:solidFill>
                  <a:srgbClr val="002060"/>
                </a:solidFill>
                <a:latin typeface="Georgia Pro" panose="02040502050405020303" pitchFamily="18" charset="0"/>
              </a:rPr>
              <a:t>-</a:t>
            </a:r>
            <a:r>
              <a:rPr lang="en-US" sz="3600" dirty="0">
                <a:solidFill>
                  <a:srgbClr val="002060"/>
                </a:solidFill>
                <a:latin typeface="Georgia Pro" panose="02040502050405020303" pitchFamily="18" charset="0"/>
              </a:rPr>
              <a:t>Oral health/systemic health connection</a:t>
            </a:r>
            <a:br>
              <a:rPr lang="en-US" sz="3600" dirty="0">
                <a:solidFill>
                  <a:srgbClr val="002060"/>
                </a:solidFill>
                <a:latin typeface="Georgia Pro" panose="02040502050405020303" pitchFamily="18" charset="0"/>
              </a:rPr>
            </a:br>
            <a:r>
              <a:rPr lang="en-US" sz="3600" dirty="0">
                <a:solidFill>
                  <a:srgbClr val="002060"/>
                </a:solidFill>
                <a:latin typeface="Georgia Pro" panose="02040502050405020303" pitchFamily="18" charset="0"/>
              </a:rPr>
              <a:t>-	bacterial translocation</a:t>
            </a:r>
            <a:br>
              <a:rPr lang="en-US" sz="3600" dirty="0">
                <a:solidFill>
                  <a:srgbClr val="002060"/>
                </a:solidFill>
                <a:latin typeface="Georgia Pro" panose="02040502050405020303" pitchFamily="18" charset="0"/>
              </a:rPr>
            </a:br>
            <a:r>
              <a:rPr lang="en-US" sz="3600" dirty="0">
                <a:solidFill>
                  <a:srgbClr val="002060"/>
                </a:solidFill>
                <a:latin typeface="Georgia Pro" panose="02040502050405020303" pitchFamily="18" charset="0"/>
              </a:rPr>
              <a:t>-	increased inflammatory levels throughout body</a:t>
            </a:r>
            <a:br>
              <a:rPr lang="en-US" sz="3600" dirty="0">
                <a:solidFill>
                  <a:srgbClr val="002060"/>
                </a:solidFill>
                <a:latin typeface="Georgia Pro" panose="02040502050405020303" pitchFamily="18" charset="0"/>
              </a:rPr>
            </a:br>
            <a:r>
              <a:rPr lang="en-US" sz="3600" dirty="0">
                <a:solidFill>
                  <a:srgbClr val="002060"/>
                </a:solidFill>
                <a:latin typeface="Georgia Pro" panose="02040502050405020303" pitchFamily="18" charset="0"/>
              </a:rPr>
              <a:t>-Disparities in access to care based on race, ethnicity and income</a:t>
            </a:r>
            <a:br>
              <a:rPr lang="en-US" sz="3600" dirty="0">
                <a:solidFill>
                  <a:srgbClr val="002060"/>
                </a:solidFill>
                <a:latin typeface="Georgia Pro" panose="02040502050405020303" pitchFamily="18" charset="0"/>
              </a:rPr>
            </a:br>
            <a:endParaRPr lang="en-US" sz="3600" dirty="0">
              <a:solidFill>
                <a:srgbClr val="002060"/>
              </a:solidFill>
              <a:latin typeface="Georgia Pro" panose="02040502050405020303" pitchFamily="18" charset="0"/>
            </a:endParaRPr>
          </a:p>
        </p:txBody>
      </p:sp>
      <p:cxnSp>
        <p:nvCxnSpPr>
          <p:cNvPr id="40" name="Straight Connector 39">
            <a:extLst>
              <a:ext uri="{FF2B5EF4-FFF2-40B4-BE49-F238E27FC236}">
                <a16:creationId xmlns:a16="http://schemas.microsoft.com/office/drawing/2014/main" id="{3DC544BB-1C03-52F7-2310-1AF680051A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5">
            <a:extLst>
              <a:ext uri="{FF2B5EF4-FFF2-40B4-BE49-F238E27FC236}">
                <a16:creationId xmlns:a16="http://schemas.microsoft.com/office/drawing/2014/main" id="{2D288D4B-4CDA-D2E7-F4E9-3FCBED6CCF49}"/>
              </a:ext>
            </a:extLst>
          </p:cNvPr>
          <p:cNvSpPr>
            <a:spLocks noGrp="1"/>
          </p:cNvSpPr>
          <p:nvPr>
            <p:ph idx="1"/>
          </p:nvPr>
        </p:nvSpPr>
        <p:spPr>
          <a:xfrm flipV="1">
            <a:off x="3087329" y="1061884"/>
            <a:ext cx="8603928" cy="1137030"/>
          </a:xfrm>
        </p:spPr>
        <p:txBody>
          <a:bodyPr>
            <a:normAutofit/>
          </a:bodyPr>
          <a:lstStyle/>
          <a:p>
            <a:endParaRPr lang="en-US" sz="3200" b="0" i="0" dirty="0">
              <a:solidFill>
                <a:srgbClr val="000000"/>
              </a:solidFill>
              <a:effectLst/>
              <a:latin typeface="Georgia Pro" panose="02040502050405020303" pitchFamily="18" charset="0"/>
            </a:endParaRPr>
          </a:p>
          <a:p>
            <a:endParaRPr lang="en-US" sz="3200" dirty="0">
              <a:solidFill>
                <a:srgbClr val="000000"/>
              </a:solidFill>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sz="3200" b="0" i="0" dirty="0">
              <a:solidFill>
                <a:srgbClr val="000000"/>
              </a:solidFill>
              <a:effectLst/>
              <a:latin typeface="Georgia Pro" panose="02040502050405020303" pitchFamily="18" charset="0"/>
            </a:endParaRPr>
          </a:p>
          <a:p>
            <a:endParaRPr lang="en-US" dirty="0"/>
          </a:p>
        </p:txBody>
      </p:sp>
      <p:sp>
        <p:nvSpPr>
          <p:cNvPr id="42" name="Rectangle 41">
            <a:extLst>
              <a:ext uri="{FF2B5EF4-FFF2-40B4-BE49-F238E27FC236}">
                <a16:creationId xmlns:a16="http://schemas.microsoft.com/office/drawing/2014/main" id="{9002A32B-0C51-67E2-F601-DA1B37925E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EC1C3D75-936D-7FAA-C290-FB4410659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Toothbrush brushing a sample tooth">
            <a:extLst>
              <a:ext uri="{FF2B5EF4-FFF2-40B4-BE49-F238E27FC236}">
                <a16:creationId xmlns:a16="http://schemas.microsoft.com/office/drawing/2014/main" id="{F6FADDDF-DAA0-37DC-F2AF-86761009D1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2783" y="4476585"/>
            <a:ext cx="2370714" cy="1580476"/>
          </a:xfrm>
          <a:prstGeom prst="rect">
            <a:avLst/>
          </a:prstGeom>
        </p:spPr>
      </p:pic>
    </p:spTree>
    <p:extLst>
      <p:ext uri="{BB962C8B-B14F-4D97-AF65-F5344CB8AC3E}">
        <p14:creationId xmlns:p14="http://schemas.microsoft.com/office/powerpoint/2010/main" val="17272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010F-E9F4-B89C-A25B-C214FBFD7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03E1-39B6-C66E-DEB4-8E7C61856F73}"/>
              </a:ext>
            </a:extLst>
          </p:cNvPr>
          <p:cNvSpPr>
            <a:spLocks noGrp="1"/>
          </p:cNvSpPr>
          <p:nvPr>
            <p:ph type="title"/>
          </p:nvPr>
        </p:nvSpPr>
        <p:spPr>
          <a:xfrm>
            <a:off x="457200" y="594359"/>
            <a:ext cx="3200400" cy="4007138"/>
          </a:xfrm>
        </p:spPr>
        <p:txBody>
          <a:bodyPr>
            <a:noAutofit/>
          </a:bodyPr>
          <a:lstStyle/>
          <a:p>
            <a:r>
              <a:rPr lang="en-US" sz="4400" dirty="0">
                <a:latin typeface="Georgia Pro" panose="02040502050405020303" pitchFamily="18" charset="0"/>
              </a:rPr>
              <a:t>Oral Health General Health Significance</a:t>
            </a:r>
          </a:p>
        </p:txBody>
      </p:sp>
      <p:sp>
        <p:nvSpPr>
          <p:cNvPr id="4" name="Text Placeholder 3">
            <a:extLst>
              <a:ext uri="{FF2B5EF4-FFF2-40B4-BE49-F238E27FC236}">
                <a16:creationId xmlns:a16="http://schemas.microsoft.com/office/drawing/2014/main" id="{657DC2F3-B572-2507-649F-8635C4FA0194}"/>
              </a:ext>
            </a:extLst>
          </p:cNvPr>
          <p:cNvSpPr>
            <a:spLocks noGrp="1"/>
          </p:cNvSpPr>
          <p:nvPr>
            <p:ph type="body" sz="half" idx="2"/>
          </p:nvPr>
        </p:nvSpPr>
        <p:spPr>
          <a:xfrm>
            <a:off x="457200" y="5211096"/>
            <a:ext cx="3200400" cy="1094107"/>
          </a:xfrm>
        </p:spPr>
        <p:txBody>
          <a:bodyPr/>
          <a:lstStyle/>
          <a:p>
            <a:endParaRPr lang="en-US" dirty="0">
              <a:latin typeface="Georgia Pro" panose="02040502050405020303" pitchFamily="18" charset="0"/>
            </a:endParaRPr>
          </a:p>
        </p:txBody>
      </p:sp>
      <p:pic>
        <p:nvPicPr>
          <p:cNvPr id="13" name="Content Placeholder 12">
            <a:extLst>
              <a:ext uri="{FF2B5EF4-FFF2-40B4-BE49-F238E27FC236}">
                <a16:creationId xmlns:a16="http://schemas.microsoft.com/office/drawing/2014/main" id="{E00DED5E-AEF9-9DEF-BE72-71564DC7897B}"/>
              </a:ext>
            </a:extLst>
          </p:cNvPr>
          <p:cNvPicPr>
            <a:picLocks noGrp="1" noChangeAspect="1"/>
          </p:cNvPicPr>
          <p:nvPr>
            <p:ph idx="1"/>
          </p:nvPr>
        </p:nvPicPr>
        <p:blipFill>
          <a:blip r:embed="rId3"/>
          <a:stretch>
            <a:fillRect/>
          </a:stretch>
        </p:blipFill>
        <p:spPr>
          <a:xfrm>
            <a:off x="5476568" y="609699"/>
            <a:ext cx="5651352" cy="5695504"/>
          </a:xfrm>
        </p:spPr>
      </p:pic>
    </p:spTree>
    <p:extLst>
      <p:ext uri="{BB962C8B-B14F-4D97-AF65-F5344CB8AC3E}">
        <p14:creationId xmlns:p14="http://schemas.microsoft.com/office/powerpoint/2010/main" val="17534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6F03-4914-2392-1809-DA8B85981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9CC5D-F067-7F80-056B-1BCE2BD8537C}"/>
              </a:ext>
            </a:extLst>
          </p:cNvPr>
          <p:cNvSpPr>
            <a:spLocks noGrp="1"/>
          </p:cNvSpPr>
          <p:nvPr>
            <p:ph type="title"/>
          </p:nvPr>
        </p:nvSpPr>
        <p:spPr>
          <a:xfrm>
            <a:off x="457200" y="594359"/>
            <a:ext cx="45719" cy="113564"/>
          </a:xfrm>
        </p:spPr>
        <p:txBody>
          <a:bodyPr>
            <a:noAutofit/>
          </a:bodyPr>
          <a:lstStyle/>
          <a:p>
            <a:endParaRPr lang="en-US" sz="4400" dirty="0">
              <a:latin typeface="Georgia Pro" panose="02040502050405020303" pitchFamily="18" charset="0"/>
            </a:endParaRPr>
          </a:p>
        </p:txBody>
      </p:sp>
      <p:sp>
        <p:nvSpPr>
          <p:cNvPr id="3" name="Content Placeholder 2">
            <a:extLst>
              <a:ext uri="{FF2B5EF4-FFF2-40B4-BE49-F238E27FC236}">
                <a16:creationId xmlns:a16="http://schemas.microsoft.com/office/drawing/2014/main" id="{6BF1E06D-4656-27B4-D67F-CBD4AE5F1390}"/>
              </a:ext>
            </a:extLst>
          </p:cNvPr>
          <p:cNvSpPr>
            <a:spLocks noGrp="1"/>
          </p:cNvSpPr>
          <p:nvPr>
            <p:ph idx="1"/>
          </p:nvPr>
        </p:nvSpPr>
        <p:spPr>
          <a:xfrm>
            <a:off x="953729" y="407793"/>
            <a:ext cx="10781071" cy="2718865"/>
          </a:xfrm>
        </p:spPr>
        <p:txBody>
          <a:bodyPr>
            <a:normAutofit/>
          </a:bodyPr>
          <a:lstStyle/>
          <a:p>
            <a:pPr marL="0" indent="0">
              <a:buNone/>
            </a:pPr>
            <a:r>
              <a:rPr lang="en-US" dirty="0">
                <a:latin typeface="Georgia Pro" panose="02040502050405020303" pitchFamily="18" charset="0"/>
              </a:rPr>
              <a:t>RANGE OF PERIODONAL (gum) HEALTH</a:t>
            </a:r>
          </a:p>
          <a:p>
            <a:r>
              <a:rPr lang="en-US" sz="2800" dirty="0">
                <a:latin typeface="Georgia Pro" panose="02040502050405020303" pitchFamily="18" charset="0"/>
              </a:rPr>
              <a:t>Healthy tissue:  pink, firm and tight to tooth</a:t>
            </a:r>
          </a:p>
          <a:p>
            <a:r>
              <a:rPr lang="en-US" sz="2800" dirty="0">
                <a:latin typeface="Georgia Pro" panose="02040502050405020303" pitchFamily="18" charset="0"/>
              </a:rPr>
              <a:t>Gingivitis: red, enlarged tissues that bleed</a:t>
            </a:r>
          </a:p>
          <a:p>
            <a:r>
              <a:rPr lang="en-US" sz="2800" dirty="0">
                <a:latin typeface="Georgia Pro" panose="02040502050405020303" pitchFamily="18" charset="0"/>
              </a:rPr>
              <a:t>Advanced Periodontitis:  loss of tissue and bone support</a:t>
            </a:r>
          </a:p>
          <a:p>
            <a:endParaRPr lang="en-US" dirty="0">
              <a:latin typeface="Georgia Pro" panose="02040502050405020303" pitchFamily="18" charset="0"/>
            </a:endParaRPr>
          </a:p>
          <a:p>
            <a:endParaRPr lang="en-US" dirty="0">
              <a:latin typeface="Georgia Pro" panose="02040502050405020303" pitchFamily="18" charset="0"/>
            </a:endParaRPr>
          </a:p>
          <a:p>
            <a:pPr marL="0" indent="0">
              <a:buNone/>
            </a:pPr>
            <a:endParaRPr lang="en-US" dirty="0">
              <a:latin typeface="Georgia Pro" panose="02040502050405020303" pitchFamily="18" charset="0"/>
            </a:endParaRPr>
          </a:p>
        </p:txBody>
      </p:sp>
      <p:sp>
        <p:nvSpPr>
          <p:cNvPr id="4" name="Text Placeholder 3">
            <a:extLst>
              <a:ext uri="{FF2B5EF4-FFF2-40B4-BE49-F238E27FC236}">
                <a16:creationId xmlns:a16="http://schemas.microsoft.com/office/drawing/2014/main" id="{4627923F-7110-EE23-A9CF-E421CFD98115}"/>
              </a:ext>
            </a:extLst>
          </p:cNvPr>
          <p:cNvSpPr>
            <a:spLocks noGrp="1"/>
          </p:cNvSpPr>
          <p:nvPr>
            <p:ph type="body" sz="half" idx="2"/>
          </p:nvPr>
        </p:nvSpPr>
        <p:spPr>
          <a:xfrm>
            <a:off x="457200" y="5211096"/>
            <a:ext cx="3200400" cy="1094107"/>
          </a:xfrm>
        </p:spPr>
        <p:txBody>
          <a:bodyPr/>
          <a:lstStyle/>
          <a:p>
            <a:endParaRPr lang="en-US" dirty="0">
              <a:latin typeface="Georgia Pro" panose="02040502050405020303" pitchFamily="18" charset="0"/>
            </a:endParaRPr>
          </a:p>
        </p:txBody>
      </p:sp>
      <p:pic>
        <p:nvPicPr>
          <p:cNvPr id="1026" name="Picture 2" descr="Gum Disease">
            <a:extLst>
              <a:ext uri="{FF2B5EF4-FFF2-40B4-BE49-F238E27FC236}">
                <a16:creationId xmlns:a16="http://schemas.microsoft.com/office/drawing/2014/main" id="{369EB7DF-C0F9-0527-E3DC-FF492E024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19869"/>
            <a:ext cx="10987549" cy="390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4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010F-E9F4-B89C-A25B-C214FBFD7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03E1-39B6-C66E-DEB4-8E7C61856F73}"/>
              </a:ext>
            </a:extLst>
          </p:cNvPr>
          <p:cNvSpPr>
            <a:spLocks noGrp="1"/>
          </p:cNvSpPr>
          <p:nvPr>
            <p:ph type="title"/>
          </p:nvPr>
        </p:nvSpPr>
        <p:spPr>
          <a:xfrm>
            <a:off x="457199" y="594359"/>
            <a:ext cx="10456877" cy="1851032"/>
          </a:xfrm>
        </p:spPr>
        <p:txBody>
          <a:bodyPr>
            <a:noAutofit/>
          </a:bodyPr>
          <a:lstStyle/>
          <a:p>
            <a:pPr algn="ctr"/>
            <a:r>
              <a:rPr lang="en-US" sz="4400" dirty="0">
                <a:latin typeface="Georgia Pro" panose="02040502050405020303" pitchFamily="18" charset="0"/>
              </a:rPr>
              <a:t>Progression of Periodontal Disease</a:t>
            </a:r>
          </a:p>
        </p:txBody>
      </p:sp>
      <p:sp>
        <p:nvSpPr>
          <p:cNvPr id="4" name="Text Placeholder 3">
            <a:extLst>
              <a:ext uri="{FF2B5EF4-FFF2-40B4-BE49-F238E27FC236}">
                <a16:creationId xmlns:a16="http://schemas.microsoft.com/office/drawing/2014/main" id="{657DC2F3-B572-2507-649F-8635C4FA0194}"/>
              </a:ext>
            </a:extLst>
          </p:cNvPr>
          <p:cNvSpPr>
            <a:spLocks noGrp="1"/>
          </p:cNvSpPr>
          <p:nvPr>
            <p:ph type="body" sz="half" idx="2"/>
          </p:nvPr>
        </p:nvSpPr>
        <p:spPr>
          <a:xfrm flipV="1">
            <a:off x="1461591" y="4864231"/>
            <a:ext cx="438346" cy="328011"/>
          </a:xfrm>
        </p:spPr>
        <p:txBody>
          <a:bodyPr>
            <a:normAutofit/>
          </a:bodyPr>
          <a:lstStyle/>
          <a:p>
            <a:endParaRPr lang="en-US" dirty="0">
              <a:latin typeface="Georgia Pro" panose="02040502050405020303" pitchFamily="18" charset="0"/>
            </a:endParaRPr>
          </a:p>
        </p:txBody>
      </p:sp>
      <p:pic>
        <p:nvPicPr>
          <p:cNvPr id="1026" name="Picture 2">
            <a:extLst>
              <a:ext uri="{FF2B5EF4-FFF2-40B4-BE49-F238E27FC236}">
                <a16:creationId xmlns:a16="http://schemas.microsoft.com/office/drawing/2014/main" id="{28225F41-FFF7-0966-459C-2FE563C394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950" y="3071376"/>
            <a:ext cx="10235459" cy="294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60414"/>
      </p:ext>
    </p:extLst>
  </p:cSld>
  <p:clrMapOvr>
    <a:masterClrMapping/>
  </p:clrMapOvr>
</p:sld>
</file>

<file path=ppt/theme/theme1.xml><?xml version="1.0" encoding="utf-8"?>
<a:theme xmlns:a="http://schemas.openxmlformats.org/drawingml/2006/main" name="Office Theme">
  <a:themeElements>
    <a:clrScheme name="Custom 3">
      <a:dk1>
        <a:srgbClr val="000000"/>
      </a:dk1>
      <a:lt1>
        <a:sysClr val="window" lastClr="FFFFFF"/>
      </a:lt1>
      <a:dk2>
        <a:srgbClr val="002060"/>
      </a:dk2>
      <a:lt2>
        <a:srgbClr val="CCDDEA"/>
      </a:lt2>
      <a:accent1>
        <a:srgbClr val="002060"/>
      </a:accent1>
      <a:accent2>
        <a:srgbClr val="C00000"/>
      </a:accent2>
      <a:accent3>
        <a:srgbClr val="C00000"/>
      </a:accent3>
      <a:accent4>
        <a:srgbClr val="C00000"/>
      </a:accent4>
      <a:accent5>
        <a:srgbClr val="C00000"/>
      </a:accent5>
      <a:accent6>
        <a:srgbClr val="C00000"/>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2747</TotalTime>
  <Words>2811</Words>
  <Application>Microsoft Office PowerPoint</Application>
  <PresentationFormat>Widescreen</PresentationFormat>
  <Paragraphs>186</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Georgia Pro</vt:lpstr>
      <vt:lpstr>proxima-nova-1</vt:lpstr>
      <vt:lpstr>Times New Roman</vt:lpstr>
      <vt:lpstr>Office Theme</vt:lpstr>
      <vt:lpstr>Bridging the Gaps Oral Health Education  &amp; Dental Mentors Summer 2024</vt:lpstr>
      <vt:lpstr>PowerPoint Presentation</vt:lpstr>
      <vt:lpstr>Penn Smiles</vt:lpstr>
      <vt:lpstr>PowerPoint Presentation</vt:lpstr>
      <vt:lpstr>PowerPoint Presentation</vt:lpstr>
      <vt:lpstr>Oral health is ESSENTIAL  for total body health! -Oral health/systemic health connection - bacterial translocation - increased inflammatory levels throughout body -Disparities in access to care based on race, ethnicity and income </vt:lpstr>
      <vt:lpstr>Oral Health General Health Significance</vt:lpstr>
      <vt:lpstr>PowerPoint Presentation</vt:lpstr>
      <vt:lpstr>Progression of Periodontal Disease</vt:lpstr>
      <vt:lpstr>Dental Decay is the MOST common childhood disease- and it is preventable!  How many experience dental decay? Children 2-5 years:  27% of young children have cavities of baby teeth Children 5-11 years:  49% of baby teeth and 20% of adult teeth Teens 12-17 years:  67% adult teeth Adults:  91% adult teeth </vt:lpstr>
      <vt:lpstr>Progression of Dental Caries (Cavities)</vt:lpstr>
      <vt:lpstr>Dental Educational Presentations on Oral Hygiene, Fluorides, Nutrition  and Frequent Dental &amp; Medical Care </vt:lpstr>
      <vt:lpstr>Tobacco Cessation is KEY in Oral Health Promotion - tobacco use is linked to oral cancer and periodontal disease - disparities in tobacco use and oral health </vt:lpstr>
      <vt:lpstr>  Promote Regular Dental Visits!  -describe experience at sites -provide referral list   </vt:lpstr>
      <vt:lpstr>  BTG Request for Oral Health Educational Materials   </vt:lpstr>
      <vt:lpstr>  Oral Health Resources   </vt:lpstr>
      <vt:lpstr>Communication</vt:lpstr>
      <vt:lpstr>   Kids Smiles  NONPROFIT CHILDREN’S DENTAL CENTERS </vt:lpstr>
      <vt:lpstr> To raise and expand the practice of oral healthcare in under-served communities by providing clinical care, education, and by partnering with community and healthcare organizations to create positive health behaviors among the children and families we serve. </vt:lpstr>
      <vt:lpstr>   Kids Smiles  NONPROFIT CHILDREN’S DENTAL CENTERS </vt:lpstr>
      <vt:lpstr>FAMILY SMILES  For families and family advocates such as Head Start home visitors, WIC home visitors, and case workers. DENTAL EDUCATION  For educators who work with students from pre-school through high school. INCLUSIVE DENTAL HEALTH  For families and children with disabilities and special health care needs. DENTAL HEALTH FOR TEENS  For teens and those working with teens. Utilize the resources in this section to manage dental anxiety, learn about the dental industry, and how to maintain a healthy mouth.  RELATED RESOURCES  Access other trusted oral health resources.  COMMUNITY PARTNER PORTAL  Information and resources designed for current and potential community partners.   </vt:lpstr>
      <vt:lpstr>PowerPoint Presentation</vt:lpstr>
      <vt:lpstr>PowerPoint Presentation</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Gaps Dental Mentors Summer 2024</dc:title>
  <dc:creator>Todd Peterson</dc:creator>
  <cp:lastModifiedBy>Bridget McCormick</cp:lastModifiedBy>
  <cp:revision>1</cp:revision>
  <dcterms:created xsi:type="dcterms:W3CDTF">2024-03-26T19:01:35Z</dcterms:created>
  <dcterms:modified xsi:type="dcterms:W3CDTF">2024-06-10T19:56:25Z</dcterms:modified>
</cp:coreProperties>
</file>