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38404800" cy="43891200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2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9805DE-D166-5F4A-BBE7-D79D4F3C1E03}" v="2" dt="2022-06-30T19:19:53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788" autoAdjust="0"/>
    <p:restoredTop sz="95135" autoAdjust="0"/>
  </p:normalViewPr>
  <p:slideViewPr>
    <p:cSldViewPr snapToGrid="0">
      <p:cViewPr varScale="1">
        <p:scale>
          <a:sx n="14" d="100"/>
          <a:sy n="14" d="100"/>
        </p:scale>
        <p:origin x="2316" y="168"/>
      </p:cViewPr>
      <p:guideLst>
        <p:guide orient="horz" pos="13824"/>
        <p:guide pos="12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9725" y="13635038"/>
            <a:ext cx="32645350" cy="94075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1038" y="24871363"/>
            <a:ext cx="2688272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B42176-5425-A147-B2FA-186BABE4B2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6766B2-DAF6-C347-945C-742F4A4403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78B7C7-5DEC-BE4D-B98B-31BCB9F465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72A7F-B0B4-7B45-9D2F-6375D74C03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806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F6F5DE-0167-EB4F-ABFD-2D00A7BF31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34FFAB-1254-794F-834D-8ED29B65C4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6585A7-01FA-9B46-912D-9760E61FDD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8F5F0-DA15-024E-BCF3-B074E87202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004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4750" y="1757363"/>
            <a:ext cx="8640763" cy="37449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9288" y="1757363"/>
            <a:ext cx="25773062" cy="37449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E67EAE-DEAC-7348-AB22-893A501DB4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795C77-99B1-7C43-A661-FEAEBB93A0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0F29CA-0C8D-5C45-A4EA-627AC49C3D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B9DAD-F03C-AA49-BB96-E53CC2DDDE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55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888B0A-B312-5E42-AB25-34CB0A2FBE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5CBB1A-BD5D-1B45-97EB-33215FA637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8F9E93-68BB-C848-B900-634137167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E31BD-3518-5845-A82D-E60E5A89A1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92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3" y="28203525"/>
            <a:ext cx="32643762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3" y="18602325"/>
            <a:ext cx="32643762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661021-1D98-FA4C-9F5C-36BFE09EC1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5D314F-EDFF-9F4D-9DF9-781CFDEBCD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B0EB06-8606-9945-94C0-8A6689A537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B50B2-0D42-2649-8135-076D778E16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304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9288" y="10240963"/>
            <a:ext cx="17206912" cy="2896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78600" y="10240963"/>
            <a:ext cx="17206913" cy="2896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5DED87-6EA8-4644-8E00-08841CFDAB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84D857-281D-CD41-B062-DEC8AE5D1E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8C496C-AF91-D447-8697-A2D2AAE8CE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F7B73-0D52-B948-A370-FEF9B28825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39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875" y="1757363"/>
            <a:ext cx="345630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875" y="9825038"/>
            <a:ext cx="16968788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875" y="13919200"/>
            <a:ext cx="16968788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8788" y="9825038"/>
            <a:ext cx="169751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8788" y="13919200"/>
            <a:ext cx="169751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A379575-27C9-924B-8E77-C6F4587788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3846068-A8C0-B341-8608-5AC98F9FAC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18A0637-0449-8E45-9D7B-43ED304F64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50DBC-892E-8542-B93A-B5C97579A1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28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ADFFD7B-00A8-634A-BCE0-353495BF3B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FCFBEA1-7187-A34D-988E-751067F86E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C431718-B161-D54F-A9B1-1A147B2A50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9CC60-5292-E144-9F95-3AF5558C12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1183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6F4CCB1-4D5E-BD40-9F06-4FB3DE5010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4097668-72B7-7A44-83E2-D5137D886E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248D031-90D2-C648-BD03-C3481B427C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4AFFA-3DFE-1549-8D09-E296C2CE39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418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875" y="1747838"/>
            <a:ext cx="12634913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4575" y="1747838"/>
            <a:ext cx="2146935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875" y="9185275"/>
            <a:ext cx="12634913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E77F79-B29C-4140-B141-97B198EBA8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E369B1-86D8-D542-AFBE-0CA8316AA6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42C79F-4072-1F43-82FE-0678F6B90D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B38B7-D0EC-504B-8029-3EC0C95BE5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54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925" y="30724475"/>
            <a:ext cx="23042563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925" y="3921125"/>
            <a:ext cx="23042563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925" y="34350325"/>
            <a:ext cx="23042563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B5FC3F-ADED-BB4D-9CDC-0B6660BA9A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0A50CD-DEFD-3444-A7E9-9CD56381EA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7CB516-779F-8C44-A74D-7D791FD011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1630C-406B-4040-87A5-DA5935FE8F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39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B6DF634-88A7-C44A-A707-76F13EEC1B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19288" y="1757363"/>
            <a:ext cx="34566225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58" tIns="235129" rIns="470258" bIns="2351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D28FC54-3852-7B48-8DB1-05FDE943BB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19288" y="10240963"/>
            <a:ext cx="34566225" cy="2896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58" tIns="235129" rIns="470258" bIns="2351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2A156D4-8A37-9E43-AA97-69E80F04E61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19288" y="39968488"/>
            <a:ext cx="89630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0258" tIns="235129" rIns="470258" bIns="23512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F224146-1EB3-0645-81CA-E6C70D64817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120688" y="39968488"/>
            <a:ext cx="121634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0258" tIns="235129" rIns="470258" bIns="235129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CA4BCFC-7236-1347-9851-59EE9D7FD7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522488" y="39968488"/>
            <a:ext cx="89630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0258" tIns="235129" rIns="470258" bIns="23512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7200" smtClean="0"/>
            </a:lvl1pPr>
          </a:lstStyle>
          <a:p>
            <a:pPr>
              <a:defRPr/>
            </a:pPr>
            <a:fld id="{59BE2C43-770E-0948-AA6E-8FBF846EA5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AutoShape 7">
            <a:extLst>
              <a:ext uri="{FF2B5EF4-FFF2-40B4-BE49-F238E27FC236}">
                <a16:creationId xmlns:a16="http://schemas.microsoft.com/office/drawing/2014/main" id="{1ACFEBE0-4212-BF4C-B4C1-9747590E6D0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877300"/>
            <a:ext cx="38404800" cy="35013900"/>
          </a:xfrm>
          <a:prstGeom prst="roundRect">
            <a:avLst>
              <a:gd name="adj" fmla="val 0"/>
            </a:avLst>
          </a:prstGeom>
          <a:solidFill>
            <a:srgbClr val="E5F5FF"/>
          </a:solidFill>
          <a:ln>
            <a:noFill/>
          </a:ln>
        </p:spPr>
        <p:txBody>
          <a:bodyPr wrap="none" anchor="ctr"/>
          <a:lstStyle>
            <a:lvl1pPr eaLnBrk="0" hangingPunct="0">
              <a:defRPr sz="93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3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702175" rtl="0" eaLnBrk="0" fontAlgn="base" hangingPunct="0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702175" rtl="0" eaLnBrk="0" fontAlgn="base" hangingPunct="0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Arial" charset="0"/>
        </a:defRPr>
      </a:lvl2pPr>
      <a:lvl3pPr algn="ctr" defTabSz="4702175" rtl="0" eaLnBrk="0" fontAlgn="base" hangingPunct="0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Arial" charset="0"/>
        </a:defRPr>
      </a:lvl3pPr>
      <a:lvl4pPr algn="ctr" defTabSz="4702175" rtl="0" eaLnBrk="0" fontAlgn="base" hangingPunct="0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Arial" charset="0"/>
        </a:defRPr>
      </a:lvl4pPr>
      <a:lvl5pPr algn="ctr" defTabSz="4702175" rtl="0" eaLnBrk="0" fontAlgn="base" hangingPunct="0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Arial" charset="0"/>
        </a:defRPr>
      </a:lvl5pPr>
      <a:lvl6pPr marL="457200" algn="ctr" defTabSz="4702175" rtl="0" fontAlgn="base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Arial" charset="0"/>
        </a:defRPr>
      </a:lvl6pPr>
      <a:lvl7pPr marL="914400" algn="ctr" defTabSz="4702175" rtl="0" fontAlgn="base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Arial" charset="0"/>
        </a:defRPr>
      </a:lvl7pPr>
      <a:lvl8pPr marL="1371600" algn="ctr" defTabSz="4702175" rtl="0" fontAlgn="base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Arial" charset="0"/>
        </a:defRPr>
      </a:lvl8pPr>
      <a:lvl9pPr marL="1828800" algn="ctr" defTabSz="4702175" rtl="0" fontAlgn="base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Arial" charset="0"/>
        </a:defRPr>
      </a:lvl9pPr>
    </p:titleStyle>
    <p:bodyStyle>
      <a:lvl1pPr marL="1763713" indent="-1763713" algn="l" defTabSz="4702175" rtl="0" eaLnBrk="0" fontAlgn="base" hangingPunct="0">
        <a:spcBef>
          <a:spcPct val="20000"/>
        </a:spcBef>
        <a:spcAft>
          <a:spcPct val="0"/>
        </a:spcAft>
        <a:buChar char="•"/>
        <a:defRPr sz="16500">
          <a:solidFill>
            <a:schemeClr val="tx1"/>
          </a:solidFill>
          <a:latin typeface="+mn-lt"/>
          <a:ea typeface="+mn-ea"/>
          <a:cs typeface="+mn-cs"/>
        </a:defRPr>
      </a:lvl1pPr>
      <a:lvl2pPr marL="3821113" indent="-1470025" algn="l" defTabSz="4702175" rtl="0" eaLnBrk="0" fontAlgn="base" hangingPunct="0">
        <a:spcBef>
          <a:spcPct val="20000"/>
        </a:spcBef>
        <a:spcAft>
          <a:spcPct val="0"/>
        </a:spcAft>
        <a:buChar char="–"/>
        <a:defRPr sz="14400">
          <a:solidFill>
            <a:schemeClr val="tx1"/>
          </a:solidFill>
          <a:latin typeface="+mn-lt"/>
        </a:defRPr>
      </a:lvl2pPr>
      <a:lvl3pPr marL="5878513" indent="-1176338" algn="l" defTabSz="4702175" rtl="0" eaLnBrk="0" fontAlgn="base" hangingPunct="0">
        <a:spcBef>
          <a:spcPct val="20000"/>
        </a:spcBef>
        <a:spcAft>
          <a:spcPct val="0"/>
        </a:spcAft>
        <a:buChar char="•"/>
        <a:defRPr sz="12300">
          <a:solidFill>
            <a:schemeClr val="tx1"/>
          </a:solidFill>
          <a:latin typeface="+mn-lt"/>
        </a:defRPr>
      </a:lvl3pPr>
      <a:lvl4pPr marL="8229600" indent="-1176338" algn="l" defTabSz="4702175" rtl="0" eaLnBrk="0" fontAlgn="base" hangingPunct="0">
        <a:spcBef>
          <a:spcPct val="20000"/>
        </a:spcBef>
        <a:spcAft>
          <a:spcPct val="0"/>
        </a:spcAft>
        <a:buChar char="–"/>
        <a:defRPr sz="10300">
          <a:solidFill>
            <a:schemeClr val="tx1"/>
          </a:solidFill>
          <a:latin typeface="+mn-lt"/>
        </a:defRPr>
      </a:lvl4pPr>
      <a:lvl5pPr marL="10580688" indent="-1174750" algn="l" defTabSz="4702175" rtl="0" eaLnBrk="0" fontAlgn="base" hangingPunct="0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5pPr>
      <a:lvl6pPr marL="11037888" indent="-1174750" algn="l" defTabSz="4702175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6pPr>
      <a:lvl7pPr marL="11495088" indent="-1174750" algn="l" defTabSz="4702175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7pPr>
      <a:lvl8pPr marL="11952288" indent="-1174750" algn="l" defTabSz="4702175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8pPr>
      <a:lvl9pPr marL="12409488" indent="-1174750" algn="l" defTabSz="4702175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08">
            <a:extLst>
              <a:ext uri="{FF2B5EF4-FFF2-40B4-BE49-F238E27FC236}">
                <a16:creationId xmlns:a16="http://schemas.microsoft.com/office/drawing/2014/main" id="{15A385AF-92B8-D24D-B066-55D4F9F51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7021" y="21538848"/>
            <a:ext cx="8707438" cy="1481138"/>
          </a:xfrm>
          <a:prstGeom prst="rect">
            <a:avLst/>
          </a:prstGeom>
          <a:solidFill>
            <a:srgbClr val="008A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300"/>
          </a:p>
        </p:txBody>
      </p:sp>
      <p:sp>
        <p:nvSpPr>
          <p:cNvPr id="13314" name="Rectangle 112">
            <a:extLst>
              <a:ext uri="{FF2B5EF4-FFF2-40B4-BE49-F238E27FC236}">
                <a16:creationId xmlns:a16="http://schemas.microsoft.com/office/drawing/2014/main" id="{2414A44F-E377-AA41-AAE7-2FD3CDF5A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89784" y="22285620"/>
            <a:ext cx="8707437" cy="2863136"/>
          </a:xfrm>
          <a:prstGeom prst="rect">
            <a:avLst/>
          </a:prstGeom>
          <a:solidFill>
            <a:srgbClr val="008A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300"/>
          </a:p>
        </p:txBody>
      </p:sp>
      <p:sp>
        <p:nvSpPr>
          <p:cNvPr id="13315" name="Text Box 113">
            <a:extLst>
              <a:ext uri="{FF2B5EF4-FFF2-40B4-BE49-F238E27FC236}">
                <a16:creationId xmlns:a16="http://schemas.microsoft.com/office/drawing/2014/main" id="{97C31804-619B-EA49-B16E-582B32D53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768" y="22563433"/>
            <a:ext cx="7455887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chemeClr val="bg1"/>
                </a:solidFill>
              </a:rPr>
              <a:t>ACCOMPLISHMENTS/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chemeClr val="bg1"/>
                </a:solidFill>
              </a:rPr>
              <a:t>CHALLENGES/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chemeClr val="bg1"/>
                </a:solidFill>
              </a:rPr>
              <a:t>JOYS</a:t>
            </a:r>
          </a:p>
        </p:txBody>
      </p:sp>
      <p:sp>
        <p:nvSpPr>
          <p:cNvPr id="13316" name="Rectangle 119">
            <a:extLst>
              <a:ext uri="{FF2B5EF4-FFF2-40B4-BE49-F238E27FC236}">
                <a16:creationId xmlns:a16="http://schemas.microsoft.com/office/drawing/2014/main" id="{6FA62C59-604B-3443-BADD-AC79FB3C4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0" y="9107488"/>
            <a:ext cx="8707438" cy="1550987"/>
          </a:xfrm>
          <a:prstGeom prst="rect">
            <a:avLst/>
          </a:prstGeom>
          <a:solidFill>
            <a:srgbClr val="008A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300"/>
          </a:p>
        </p:txBody>
      </p:sp>
      <p:sp>
        <p:nvSpPr>
          <p:cNvPr id="13317" name="Text Box 120">
            <a:extLst>
              <a:ext uri="{FF2B5EF4-FFF2-40B4-BE49-F238E27FC236}">
                <a16:creationId xmlns:a16="http://schemas.microsoft.com/office/drawing/2014/main" id="{420AD72F-E871-6043-B0BC-CB88D7AE7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77324" y="9385300"/>
            <a:ext cx="831529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chemeClr val="bg1"/>
                </a:solidFill>
              </a:rPr>
              <a:t>COMMUNITY PARTNER </a:t>
            </a:r>
          </a:p>
        </p:txBody>
      </p:sp>
      <p:sp>
        <p:nvSpPr>
          <p:cNvPr id="13318" name="Rectangle 121">
            <a:extLst>
              <a:ext uri="{FF2B5EF4-FFF2-40B4-BE49-F238E27FC236}">
                <a16:creationId xmlns:a16="http://schemas.microsoft.com/office/drawing/2014/main" id="{36AAF339-9C92-444A-97A9-358775BCD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1" y="11292295"/>
            <a:ext cx="33066037" cy="2724890"/>
          </a:xfrm>
          <a:prstGeom prst="rect">
            <a:avLst/>
          </a:prstGeom>
          <a:noFill/>
          <a:ln w="76200">
            <a:solidFill>
              <a:srgbClr val="008A5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300"/>
          </a:p>
        </p:txBody>
      </p:sp>
      <p:sp>
        <p:nvSpPr>
          <p:cNvPr id="13319" name="Rectangle 236">
            <a:extLst>
              <a:ext uri="{FF2B5EF4-FFF2-40B4-BE49-F238E27FC236}">
                <a16:creationId xmlns:a16="http://schemas.microsoft.com/office/drawing/2014/main" id="{9B26DC27-9938-914D-B92F-2262C167C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16125" y="32035393"/>
            <a:ext cx="8707438" cy="1481138"/>
          </a:xfrm>
          <a:prstGeom prst="rect">
            <a:avLst/>
          </a:prstGeom>
          <a:solidFill>
            <a:srgbClr val="008A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300"/>
          </a:p>
        </p:txBody>
      </p:sp>
      <p:sp>
        <p:nvSpPr>
          <p:cNvPr id="13320" name="Rectangle 241">
            <a:extLst>
              <a:ext uri="{FF2B5EF4-FFF2-40B4-BE49-F238E27FC236}">
                <a16:creationId xmlns:a16="http://schemas.microsoft.com/office/drawing/2014/main" id="{2C9FE1A5-DF3E-664D-A2F4-7424616E0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0" y="11934825"/>
            <a:ext cx="10194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95300" algn="l"/>
              </a:tabLst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95300" algn="l"/>
              </a:tabLst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95300" algn="l"/>
              </a:tabLst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95300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95300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95300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95300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95300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95300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3321" name="Rectangle 242">
            <a:extLst>
              <a:ext uri="{FF2B5EF4-FFF2-40B4-BE49-F238E27FC236}">
                <a16:creationId xmlns:a16="http://schemas.microsoft.com/office/drawing/2014/main" id="{77E0B065-FB59-8F46-AD04-14EDCCB13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688" y="23264813"/>
            <a:ext cx="10307637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 anchor="ctr">
            <a:spAutoFit/>
          </a:bodyPr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3322" name="Text Box 120">
            <a:extLst>
              <a:ext uri="{FF2B5EF4-FFF2-40B4-BE49-F238E27FC236}">
                <a16:creationId xmlns:a16="http://schemas.microsoft.com/office/drawing/2014/main" id="{46426603-BDCF-3C41-98F7-9B764A952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31" y="21816661"/>
            <a:ext cx="742863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chemeClr val="bg1"/>
                </a:solidFill>
              </a:rPr>
              <a:t>TEAM’S EXPERIENCE</a:t>
            </a:r>
          </a:p>
        </p:txBody>
      </p:sp>
      <p:pic>
        <p:nvPicPr>
          <p:cNvPr id="13323" name="Picture 2">
            <a:extLst>
              <a:ext uri="{FF2B5EF4-FFF2-40B4-BE49-F238E27FC236}">
                <a16:creationId xmlns:a16="http://schemas.microsoft.com/office/drawing/2014/main" id="{4873616F-AF08-0542-9EC5-D0B811FD808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038" y="317500"/>
            <a:ext cx="10396537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8F5AB029-1434-7E4D-8713-772CAF374328}"/>
              </a:ext>
            </a:extLst>
          </p:cNvPr>
          <p:cNvSpPr/>
          <p:nvPr/>
        </p:nvSpPr>
        <p:spPr>
          <a:xfrm>
            <a:off x="14127616" y="0"/>
            <a:ext cx="24374475" cy="87255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800" dirty="0">
              <a:ln w="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325" name="TextBox 33">
            <a:extLst>
              <a:ext uri="{FF2B5EF4-FFF2-40B4-BE49-F238E27FC236}">
                <a16:creationId xmlns:a16="http://schemas.microsoft.com/office/drawing/2014/main" id="{7CD23BC6-8826-C74D-AF58-01A799733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16125" y="3411071"/>
            <a:ext cx="23655337" cy="183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en-US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Student Interns:  </a:t>
            </a:r>
            <a:r>
              <a:rPr lang="en-US" altLang="en-US" sz="36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List alphabetically, include full name followed by university and school/program within university</a:t>
            </a:r>
          </a:p>
          <a:p>
            <a:pPr algn="ctr">
              <a:spcBef>
                <a:spcPts val="300"/>
              </a:spcBef>
            </a:pPr>
            <a:r>
              <a:rPr lang="en-US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Academic Preceptors: </a:t>
            </a:r>
            <a:r>
              <a:rPr lang="en-US" altLang="en-US" sz="36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List alphabetically, include full name, post-nominal initials and academic affiliation</a:t>
            </a:r>
          </a:p>
          <a:p>
            <a:pPr algn="ctr">
              <a:spcBef>
                <a:spcPts val="300"/>
              </a:spcBef>
            </a:pPr>
            <a:r>
              <a:rPr lang="en-US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Community Preceptors: </a:t>
            </a:r>
            <a:r>
              <a:rPr lang="en-US" altLang="en-US" sz="36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List alphabetically, include full name, post-nominal initials and site affiliation  </a:t>
            </a:r>
            <a:endParaRPr lang="en-US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326" name="TextBox 4">
            <a:extLst>
              <a:ext uri="{FF2B5EF4-FFF2-40B4-BE49-F238E27FC236}">
                <a16:creationId xmlns:a16="http://schemas.microsoft.com/office/drawing/2014/main" id="{3256987F-E96F-C446-8089-8454BE9FF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6188" y="1161825"/>
            <a:ext cx="160861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Title: </a:t>
            </a:r>
            <a:r>
              <a:rPr lang="en-US" altLang="en-US" sz="5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Same title as your Project Summary</a:t>
            </a:r>
            <a:endParaRPr lang="en-US" alt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3327" name="Straight Connector 7">
            <a:extLst>
              <a:ext uri="{FF2B5EF4-FFF2-40B4-BE49-F238E27FC236}">
                <a16:creationId xmlns:a16="http://schemas.microsoft.com/office/drawing/2014/main" id="{3BD223CA-BD78-A24A-8F31-0A973BC3C6B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82688" y="8816975"/>
            <a:ext cx="36045775" cy="98425"/>
          </a:xfrm>
          <a:prstGeom prst="line">
            <a:avLst/>
          </a:prstGeom>
          <a:noFill/>
          <a:ln w="76200" algn="ctr">
            <a:solidFill>
              <a:srgbClr val="6503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28" name="Rectangle 8">
            <a:extLst>
              <a:ext uri="{FF2B5EF4-FFF2-40B4-BE49-F238E27FC236}">
                <a16:creationId xmlns:a16="http://schemas.microsoft.com/office/drawing/2014/main" id="{BC975B57-4110-5B45-8DAE-01DBC7C6A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2312" y="11717162"/>
            <a:ext cx="2285841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cs typeface="Arial" panose="020B0604020202020204" pitchFamily="34" charset="0"/>
              </a:rPr>
              <a:t>Community Partner: </a:t>
            </a:r>
          </a:p>
          <a:p>
            <a:pPr eaLnBrk="1" hangingPunct="1"/>
            <a:r>
              <a:rPr lang="en-US" altLang="en-US" sz="4000" dirty="0">
                <a:cs typeface="Arial" panose="020B0604020202020204" pitchFamily="34" charset="0"/>
              </a:rPr>
              <a:t>Provide a brief description of your community partner, include location, who they serve, mission, etc. Add site logo, link to website and photos, if available. </a:t>
            </a:r>
          </a:p>
          <a:p>
            <a:pPr eaLnBrk="1" hangingPunct="1"/>
            <a:endParaRPr lang="en-US" altLang="en-US" sz="4000" dirty="0">
              <a:cs typeface="Arial" panose="020B0604020202020204" pitchFamily="34" charset="0"/>
            </a:endParaRPr>
          </a:p>
        </p:txBody>
      </p:sp>
      <p:sp>
        <p:nvSpPr>
          <p:cNvPr id="13329" name="Rectangle 9">
            <a:extLst>
              <a:ext uri="{FF2B5EF4-FFF2-40B4-BE49-F238E27FC236}">
                <a16:creationId xmlns:a16="http://schemas.microsoft.com/office/drawing/2014/main" id="{67ACAEEB-6EB4-5C4C-A5A3-6500AB30C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3848" y="24366186"/>
            <a:ext cx="11157401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800" dirty="0"/>
              <a:t>Experience:</a:t>
            </a:r>
            <a:br>
              <a:rPr lang="en-US" altLang="en-US" sz="4800" dirty="0"/>
            </a:br>
            <a:r>
              <a:rPr lang="en-US" altLang="en-US" sz="4800" dirty="0"/>
              <a:t>Briefly describe your work, how did you support the work of your community partner this summer?  Describe the topic your work focused on and any resources or activities created and/or if a final product was created for the site, briefly describe. </a:t>
            </a:r>
          </a:p>
        </p:txBody>
      </p:sp>
      <p:sp>
        <p:nvSpPr>
          <p:cNvPr id="13330" name="Rectangle 121">
            <a:extLst>
              <a:ext uri="{FF2B5EF4-FFF2-40B4-BE49-F238E27FC236}">
                <a16:creationId xmlns:a16="http://schemas.microsoft.com/office/drawing/2014/main" id="{3BC5191A-86B9-1745-BC81-0A52439DB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096" y="23824848"/>
            <a:ext cx="12077700" cy="7586663"/>
          </a:xfrm>
          <a:prstGeom prst="rect">
            <a:avLst/>
          </a:prstGeom>
          <a:noFill/>
          <a:ln w="76200">
            <a:solidFill>
              <a:srgbClr val="008A5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3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6A08B1-38C9-9749-B649-97A50DE70114}"/>
              </a:ext>
            </a:extLst>
          </p:cNvPr>
          <p:cNvSpPr/>
          <p:nvPr/>
        </p:nvSpPr>
        <p:spPr>
          <a:xfrm>
            <a:off x="19794084" y="26087682"/>
            <a:ext cx="1609725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800" dirty="0">
                <a:cs typeface="Arial" panose="020B0604020202020204" pitchFamily="34" charset="0"/>
              </a:rPr>
              <a:t>Please use bullet points</a:t>
            </a:r>
          </a:p>
          <a:p>
            <a:pPr eaLnBrk="1" hangingPunct="1">
              <a:defRPr/>
            </a:pPr>
            <a:endParaRPr lang="en-US" sz="4800" dirty="0"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sz="4800" dirty="0">
                <a:cs typeface="Arial" panose="020B0604020202020204" pitchFamily="34" charset="0"/>
              </a:rPr>
              <a:t>Use visuals to demonstrate your work: photos, graphs, charts, etc.</a:t>
            </a:r>
          </a:p>
        </p:txBody>
      </p:sp>
      <p:sp>
        <p:nvSpPr>
          <p:cNvPr id="13332" name="Rectangle 121">
            <a:extLst>
              <a:ext uri="{FF2B5EF4-FFF2-40B4-BE49-F238E27FC236}">
                <a16:creationId xmlns:a16="http://schemas.microsoft.com/office/drawing/2014/main" id="{2FEB24C9-49F2-C946-BF51-D0626BECE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8160" y="34669638"/>
            <a:ext cx="26514425" cy="7662863"/>
          </a:xfrm>
          <a:prstGeom prst="rect">
            <a:avLst/>
          </a:prstGeom>
          <a:noFill/>
          <a:ln w="76200">
            <a:solidFill>
              <a:srgbClr val="008A5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300"/>
          </a:p>
        </p:txBody>
      </p:sp>
      <p:sp>
        <p:nvSpPr>
          <p:cNvPr id="13333" name="Rectangle 11">
            <a:extLst>
              <a:ext uri="{FF2B5EF4-FFF2-40B4-BE49-F238E27FC236}">
                <a16:creationId xmlns:a16="http://schemas.microsoft.com/office/drawing/2014/main" id="{DC993D54-57A2-9F42-BB76-770B64130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9745" y="34880775"/>
            <a:ext cx="23968075" cy="692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287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800" dirty="0"/>
              <a:t>Can be a team reflection or individual </a:t>
            </a:r>
          </a:p>
          <a:p>
            <a:r>
              <a:rPr lang="en-US" altLang="en-US" sz="4800" dirty="0"/>
              <a:t>Topics to consider:</a:t>
            </a:r>
          </a:p>
          <a:p>
            <a:r>
              <a:rPr lang="en-US" altLang="en-US" sz="4800" dirty="0"/>
              <a:t>Provide a brief reflection on the overall BTG summer</a:t>
            </a:r>
          </a:p>
          <a:p>
            <a:r>
              <a:rPr lang="en-US" altLang="en-US" sz="4800" dirty="0"/>
              <a:t>OR</a:t>
            </a:r>
          </a:p>
          <a:p>
            <a:r>
              <a:rPr lang="en-US" altLang="en-US" sz="4800" dirty="0"/>
              <a:t>Highlight a singular impactful experience </a:t>
            </a:r>
          </a:p>
          <a:p>
            <a:r>
              <a:rPr lang="en-US" altLang="en-US" sz="4800" dirty="0"/>
              <a:t>OR</a:t>
            </a:r>
          </a:p>
          <a:p>
            <a:r>
              <a:rPr lang="en-US" altLang="en-US" sz="4800" dirty="0"/>
              <a:t>Reflect on the below prompts from the final paper outline.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/>
              <a:t>What did you learn about the community perspective of cardiovascular health?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/>
              <a:t>What did you learn from your interaction around the storytelling project?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/>
              <a:t>How did the BTG experience affect your perspective on your career?</a:t>
            </a:r>
          </a:p>
        </p:txBody>
      </p:sp>
      <p:sp>
        <p:nvSpPr>
          <p:cNvPr id="13334" name="Text Box 120">
            <a:extLst>
              <a:ext uri="{FF2B5EF4-FFF2-40B4-BE49-F238E27FC236}">
                <a16:creationId xmlns:a16="http://schemas.microsoft.com/office/drawing/2014/main" id="{4FC32BE1-0CAF-344B-B293-E0A9AE3A1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8013" y="32306856"/>
            <a:ext cx="46085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chemeClr val="bg1"/>
                </a:solidFill>
              </a:rPr>
              <a:t>REFLECTION</a:t>
            </a:r>
          </a:p>
        </p:txBody>
      </p:sp>
      <p:sp>
        <p:nvSpPr>
          <p:cNvPr id="13335" name="Rectangle 121">
            <a:extLst>
              <a:ext uri="{FF2B5EF4-FFF2-40B4-BE49-F238E27FC236}">
                <a16:creationId xmlns:a16="http://schemas.microsoft.com/office/drawing/2014/main" id="{AAB8503B-E613-214D-B35E-7920F4C21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21046" y="25784470"/>
            <a:ext cx="16749713" cy="3640364"/>
          </a:xfrm>
          <a:prstGeom prst="rect">
            <a:avLst/>
          </a:prstGeom>
          <a:noFill/>
          <a:ln w="76200">
            <a:solidFill>
              <a:srgbClr val="008A5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3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EB09BD-60A9-704E-9551-BF4A877736C5}"/>
              </a:ext>
            </a:extLst>
          </p:cNvPr>
          <p:cNvSpPr/>
          <p:nvPr/>
        </p:nvSpPr>
        <p:spPr bwMode="auto">
          <a:xfrm>
            <a:off x="4408714" y="4344988"/>
            <a:ext cx="6629400" cy="418465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702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Arial" charset="0"/>
              </a:rPr>
              <a:t/>
            </a:r>
            <a:br>
              <a:rPr lang="en-US" sz="1400" dirty="0">
                <a:latin typeface="Arial" charset="0"/>
              </a:rPr>
            </a:br>
            <a:r>
              <a:rPr lang="en-US" sz="1400" dirty="0">
                <a:latin typeface="Arial" charset="0"/>
              </a:rPr>
              <a:t/>
            </a:r>
            <a:br>
              <a:rPr lang="en-US" sz="1400" dirty="0">
                <a:latin typeface="Arial" charset="0"/>
              </a:rPr>
            </a:br>
            <a:r>
              <a:rPr lang="en-US" sz="1400" dirty="0">
                <a:latin typeface="Arial" charset="0"/>
              </a:rPr>
              <a:t/>
            </a:r>
            <a:br>
              <a:rPr lang="en-US" sz="1400" dirty="0">
                <a:latin typeface="Arial" charset="0"/>
              </a:rPr>
            </a:br>
            <a:r>
              <a:rPr kumimoji="0" lang="en-US" sz="9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University</a:t>
            </a:r>
          </a:p>
          <a:p>
            <a:pPr marL="0" marR="0" indent="0" algn="ctr" defTabSz="4702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Lo</a:t>
            </a:r>
            <a:r>
              <a:rPr lang="en-US" dirty="0">
                <a:latin typeface="Arial" charset="0"/>
              </a:rPr>
              <a:t>go</a:t>
            </a:r>
            <a:endParaRPr kumimoji="0" lang="en-US" sz="9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Rectangle 119">
            <a:extLst>
              <a:ext uri="{FF2B5EF4-FFF2-40B4-BE49-F238E27FC236}">
                <a16:creationId xmlns:a16="http://schemas.microsoft.com/office/drawing/2014/main" id="{87B99637-8408-3846-9624-ADD821083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09496" y="15637557"/>
            <a:ext cx="8707438" cy="1550987"/>
          </a:xfrm>
          <a:prstGeom prst="rect">
            <a:avLst/>
          </a:prstGeom>
          <a:solidFill>
            <a:srgbClr val="008A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300"/>
          </a:p>
        </p:txBody>
      </p:sp>
      <p:sp>
        <p:nvSpPr>
          <p:cNvPr id="28" name="Text Box 120">
            <a:extLst>
              <a:ext uri="{FF2B5EF4-FFF2-40B4-BE49-F238E27FC236}">
                <a16:creationId xmlns:a16="http://schemas.microsoft.com/office/drawing/2014/main" id="{C5393AD9-B0ED-E84D-952E-88A5F0641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0" y="15915369"/>
            <a:ext cx="876393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chemeClr val="bg1"/>
                </a:solidFill>
              </a:rPr>
              <a:t>BACKGROUND/CONTEXT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7BA3F6-85F3-484D-A073-03FAC8767158}"/>
              </a:ext>
            </a:extLst>
          </p:cNvPr>
          <p:cNvSpPr/>
          <p:nvPr/>
        </p:nvSpPr>
        <p:spPr>
          <a:xfrm>
            <a:off x="9549946" y="17748579"/>
            <a:ext cx="192024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dirty="0"/>
              <a:t>Provide a larger context of this work both locally and nationally including data, challenges, and opportunities. </a:t>
            </a:r>
          </a:p>
        </p:txBody>
      </p:sp>
      <p:sp>
        <p:nvSpPr>
          <p:cNvPr id="30" name="Rectangle 121">
            <a:extLst>
              <a:ext uri="{FF2B5EF4-FFF2-40B4-BE49-F238E27FC236}">
                <a16:creationId xmlns:a16="http://schemas.microsoft.com/office/drawing/2014/main" id="{1E3B1BAE-F154-5946-A9CF-4140A8464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1283" y="17380037"/>
            <a:ext cx="21114203" cy="2211478"/>
          </a:xfrm>
          <a:prstGeom prst="rect">
            <a:avLst/>
          </a:prstGeom>
          <a:noFill/>
          <a:ln w="76200">
            <a:solidFill>
              <a:srgbClr val="008A5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3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2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2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7471</TotalTime>
  <Words>266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Slidemakers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 Paszko</dc:creator>
  <cp:lastModifiedBy>Bridget McCormick</cp:lastModifiedBy>
  <cp:revision>47</cp:revision>
  <dcterms:created xsi:type="dcterms:W3CDTF">2008-06-03T21:39:31Z</dcterms:created>
  <dcterms:modified xsi:type="dcterms:W3CDTF">2024-06-10T16:31:25Z</dcterms:modified>
</cp:coreProperties>
</file>