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571"/>
    <a:srgbClr val="682274"/>
    <a:srgbClr val="396BBD"/>
    <a:srgbClr val="D5D9E3"/>
    <a:srgbClr val="3B68C3"/>
    <a:srgbClr val="4E77CA"/>
    <a:srgbClr val="D6DEE2"/>
    <a:srgbClr val="CEDBEA"/>
    <a:srgbClr val="B8C9EA"/>
    <a:srgbClr val="466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94660"/>
  </p:normalViewPr>
  <p:slideViewPr>
    <p:cSldViewPr>
      <p:cViewPr>
        <p:scale>
          <a:sx n="30" d="100"/>
          <a:sy n="30" d="100"/>
        </p:scale>
        <p:origin x="618" y="-2244"/>
      </p:cViewPr>
      <p:guideLst>
        <p:guide orient="horz" pos="1382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2FD1C-15DA-4DC7-9B02-E81EC4454D43}" type="datetimeFigureOut">
              <a:rPr lang="en-US" smtClean="0"/>
              <a:t>7/20/2023</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A200C-7BB7-4BD3-90A7-44C6A6BBA503}" type="slidenum">
              <a:rPr lang="en-US" smtClean="0"/>
              <a:t>‹#›</a:t>
            </a:fld>
            <a:endParaRPr lang="en-US"/>
          </a:p>
        </p:txBody>
      </p:sp>
    </p:spTree>
    <p:extLst>
      <p:ext uri="{BB962C8B-B14F-4D97-AF65-F5344CB8AC3E}">
        <p14:creationId xmlns:p14="http://schemas.microsoft.com/office/powerpoint/2010/main" val="16386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 y="1143000"/>
            <a:ext cx="3600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A200C-7BB7-4BD3-90A7-44C6A6BBA503}" type="slidenum">
              <a:rPr lang="en-US" smtClean="0"/>
              <a:t>1</a:t>
            </a:fld>
            <a:endParaRPr lang="en-US"/>
          </a:p>
        </p:txBody>
      </p:sp>
    </p:spTree>
    <p:extLst>
      <p:ext uri="{BB962C8B-B14F-4D97-AF65-F5344CB8AC3E}">
        <p14:creationId xmlns:p14="http://schemas.microsoft.com/office/powerpoint/2010/main" val="322644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9"/>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3" indent="0" algn="ctr">
              <a:buNone/>
              <a:defRPr>
                <a:solidFill>
                  <a:schemeClr val="tx1">
                    <a:tint val="75000"/>
                  </a:schemeClr>
                </a:solidFill>
              </a:defRPr>
            </a:lvl8pPr>
            <a:lvl9pPr marL="48768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396188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55308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93"/>
            <a:ext cx="115214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757693"/>
            <a:ext cx="337108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6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41650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9"/>
            <a:ext cx="43525440" cy="871728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4044953" y="18602970"/>
            <a:ext cx="43525440" cy="9601197"/>
          </a:xfrm>
        </p:spPr>
        <p:txBody>
          <a:bodyPr anchor="b"/>
          <a:lstStyle>
            <a:lvl1pPr marL="0" indent="0">
              <a:buNone/>
              <a:defRPr sz="2667">
                <a:solidFill>
                  <a:schemeClr val="tx1">
                    <a:tint val="75000"/>
                  </a:schemeClr>
                </a:solidFill>
              </a:defRPr>
            </a:lvl1pPr>
            <a:lvl2pPr marL="609608" indent="0">
              <a:buNone/>
              <a:defRPr sz="2400">
                <a:solidFill>
                  <a:schemeClr val="tx1">
                    <a:tint val="75000"/>
                  </a:schemeClr>
                </a:solidFill>
              </a:defRPr>
            </a:lvl2pPr>
            <a:lvl3pPr marL="1219215" indent="0">
              <a:buNone/>
              <a:defRPr sz="2133">
                <a:solidFill>
                  <a:schemeClr val="tx1">
                    <a:tint val="75000"/>
                  </a:schemeClr>
                </a:solidFill>
              </a:defRPr>
            </a:lvl3pPr>
            <a:lvl4pPr marL="1828823" indent="0">
              <a:buNone/>
              <a:defRPr sz="1867">
                <a:solidFill>
                  <a:schemeClr val="tx1">
                    <a:tint val="75000"/>
                  </a:schemeClr>
                </a:solidFill>
              </a:defRPr>
            </a:lvl4pPr>
            <a:lvl5pPr marL="2438431" indent="0">
              <a:buNone/>
              <a:defRPr sz="1867">
                <a:solidFill>
                  <a:schemeClr val="tx1">
                    <a:tint val="75000"/>
                  </a:schemeClr>
                </a:solidFill>
              </a:defRPr>
            </a:lvl5pPr>
            <a:lvl6pPr marL="3048038" indent="0">
              <a:buNone/>
              <a:defRPr sz="1867">
                <a:solidFill>
                  <a:schemeClr val="tx1">
                    <a:tint val="75000"/>
                  </a:schemeClr>
                </a:solidFill>
              </a:defRPr>
            </a:lvl6pPr>
            <a:lvl7pPr marL="3657646" indent="0">
              <a:buNone/>
              <a:defRPr sz="1867">
                <a:solidFill>
                  <a:schemeClr val="tx1">
                    <a:tint val="75000"/>
                  </a:schemeClr>
                </a:solidFill>
              </a:defRPr>
            </a:lvl7pPr>
            <a:lvl8pPr marL="4267253" indent="0">
              <a:buNone/>
              <a:defRPr sz="1867">
                <a:solidFill>
                  <a:schemeClr val="tx1">
                    <a:tint val="75000"/>
                  </a:schemeClr>
                </a:solidFill>
              </a:defRPr>
            </a:lvl8pPr>
            <a:lvl9pPr marL="4876861"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60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0241291"/>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0241291"/>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82232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5" y="9824725"/>
            <a:ext cx="22625053" cy="4094477"/>
          </a:xfrm>
        </p:spPr>
        <p:txBody>
          <a:bodyPr anchor="b"/>
          <a:lstStyle>
            <a:lvl1pPr marL="0" indent="0">
              <a:buNone/>
              <a:defRPr sz="3200" b="1"/>
            </a:lvl1pPr>
            <a:lvl2pPr marL="609608" indent="0">
              <a:buNone/>
              <a:defRPr sz="2667" b="1"/>
            </a:lvl2pPr>
            <a:lvl3pPr marL="1219215" indent="0">
              <a:buNone/>
              <a:defRPr sz="2400" b="1"/>
            </a:lvl3pPr>
            <a:lvl4pPr marL="1828823" indent="0">
              <a:buNone/>
              <a:defRPr sz="2133" b="1"/>
            </a:lvl4pPr>
            <a:lvl5pPr marL="2438431" indent="0">
              <a:buNone/>
              <a:defRPr sz="2133" b="1"/>
            </a:lvl5pPr>
            <a:lvl6pPr marL="3048038" indent="0">
              <a:buNone/>
              <a:defRPr sz="2133" b="1"/>
            </a:lvl6pPr>
            <a:lvl7pPr marL="3657646" indent="0">
              <a:buNone/>
              <a:defRPr sz="2133" b="1"/>
            </a:lvl7pPr>
            <a:lvl8pPr marL="4267253" indent="0">
              <a:buNone/>
              <a:defRPr sz="2133" b="1"/>
            </a:lvl8pPr>
            <a:lvl9pPr marL="4876861" indent="0">
              <a:buNone/>
              <a:defRPr sz="2133" b="1"/>
            </a:lvl9pPr>
          </a:lstStyle>
          <a:p>
            <a:pPr lvl="0"/>
            <a:r>
              <a:rPr lang="en-US"/>
              <a:t>Click to edit Master text styles</a:t>
            </a:r>
          </a:p>
        </p:txBody>
      </p:sp>
      <p:sp>
        <p:nvSpPr>
          <p:cNvPr id="4" name="Content Placeholder 3"/>
          <p:cNvSpPr>
            <a:spLocks noGrp="1"/>
          </p:cNvSpPr>
          <p:nvPr>
            <p:ph sz="half" idx="2"/>
          </p:nvPr>
        </p:nvSpPr>
        <p:spPr>
          <a:xfrm>
            <a:off x="2560325" y="13919202"/>
            <a:ext cx="22625053"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9824725"/>
            <a:ext cx="22633940" cy="4094477"/>
          </a:xfrm>
        </p:spPr>
        <p:txBody>
          <a:bodyPr anchor="b"/>
          <a:lstStyle>
            <a:lvl1pPr marL="0" indent="0">
              <a:buNone/>
              <a:defRPr sz="3200" b="1"/>
            </a:lvl1pPr>
            <a:lvl2pPr marL="609608" indent="0">
              <a:buNone/>
              <a:defRPr sz="2667" b="1"/>
            </a:lvl2pPr>
            <a:lvl3pPr marL="1219215" indent="0">
              <a:buNone/>
              <a:defRPr sz="2400" b="1"/>
            </a:lvl3pPr>
            <a:lvl4pPr marL="1828823" indent="0">
              <a:buNone/>
              <a:defRPr sz="2133" b="1"/>
            </a:lvl4pPr>
            <a:lvl5pPr marL="2438431" indent="0">
              <a:buNone/>
              <a:defRPr sz="2133" b="1"/>
            </a:lvl5pPr>
            <a:lvl6pPr marL="3048038" indent="0">
              <a:buNone/>
              <a:defRPr sz="2133" b="1"/>
            </a:lvl6pPr>
            <a:lvl7pPr marL="3657646" indent="0">
              <a:buNone/>
              <a:defRPr sz="2133" b="1"/>
            </a:lvl7pPr>
            <a:lvl8pPr marL="4267253" indent="0">
              <a:buNone/>
              <a:defRPr sz="2133" b="1"/>
            </a:lvl8pPr>
            <a:lvl9pPr marL="487686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6012143" y="13919202"/>
            <a:ext cx="22633940"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50915-C2F2-4F47-BD2D-04A2160F3309}"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28564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50915-C2F2-4F47-BD2D-04A2160F3309}"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869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0915-C2F2-4F47-BD2D-04A2160F3309}"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8905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8" y="1747520"/>
            <a:ext cx="16846553" cy="743712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0020280" y="1747531"/>
            <a:ext cx="28625800" cy="3745992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8" y="9184651"/>
            <a:ext cx="16846553" cy="30022803"/>
          </a:xfrm>
        </p:spPr>
        <p:txBody>
          <a:bodyPr/>
          <a:lstStyle>
            <a:lvl1pPr marL="0" indent="0">
              <a:buNone/>
              <a:defRPr sz="1867"/>
            </a:lvl1pPr>
            <a:lvl2pPr marL="609608" indent="0">
              <a:buNone/>
              <a:defRPr sz="1600"/>
            </a:lvl2pPr>
            <a:lvl3pPr marL="1219215" indent="0">
              <a:buNone/>
              <a:defRPr sz="1333"/>
            </a:lvl3pPr>
            <a:lvl4pPr marL="1828823" indent="0">
              <a:buNone/>
              <a:defRPr sz="1200"/>
            </a:lvl4pPr>
            <a:lvl5pPr marL="2438431" indent="0">
              <a:buNone/>
              <a:defRPr sz="1200"/>
            </a:lvl5pPr>
            <a:lvl6pPr marL="3048038" indent="0">
              <a:buNone/>
              <a:defRPr sz="1200"/>
            </a:lvl6pPr>
            <a:lvl7pPr marL="3657646" indent="0">
              <a:buNone/>
              <a:defRPr sz="1200"/>
            </a:lvl7pPr>
            <a:lvl8pPr marL="4267253" indent="0">
              <a:buNone/>
              <a:defRPr sz="1200"/>
            </a:lvl8pPr>
            <a:lvl9pPr marL="487686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99870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2"/>
            <a:ext cx="30723840" cy="3627123"/>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0036813" y="3921760"/>
            <a:ext cx="30723840" cy="26334720"/>
          </a:xfrm>
        </p:spPr>
        <p:txBody>
          <a:bodyPr/>
          <a:lstStyle>
            <a:lvl1pPr marL="0" indent="0">
              <a:buNone/>
              <a:defRPr sz="4267"/>
            </a:lvl1pPr>
            <a:lvl2pPr marL="609608" indent="0">
              <a:buNone/>
              <a:defRPr sz="3733"/>
            </a:lvl2pPr>
            <a:lvl3pPr marL="1219215" indent="0">
              <a:buNone/>
              <a:defRPr sz="3200"/>
            </a:lvl3pPr>
            <a:lvl4pPr marL="1828823" indent="0">
              <a:buNone/>
              <a:defRPr sz="2667"/>
            </a:lvl4pPr>
            <a:lvl5pPr marL="2438431" indent="0">
              <a:buNone/>
              <a:defRPr sz="2667"/>
            </a:lvl5pPr>
            <a:lvl6pPr marL="3048038" indent="0">
              <a:buNone/>
              <a:defRPr sz="2667"/>
            </a:lvl6pPr>
            <a:lvl7pPr marL="3657646" indent="0">
              <a:buNone/>
              <a:defRPr sz="2667"/>
            </a:lvl7pPr>
            <a:lvl8pPr marL="4267253" indent="0">
              <a:buNone/>
              <a:defRPr sz="2667"/>
            </a:lvl8pPr>
            <a:lvl9pPr marL="4876861" indent="0">
              <a:buNone/>
              <a:defRPr sz="2667"/>
            </a:lvl9pPr>
          </a:lstStyle>
          <a:p>
            <a:endParaRPr lang="en-US"/>
          </a:p>
        </p:txBody>
      </p:sp>
      <p:sp>
        <p:nvSpPr>
          <p:cNvPr id="4" name="Text Placeholder 3"/>
          <p:cNvSpPr>
            <a:spLocks noGrp="1"/>
          </p:cNvSpPr>
          <p:nvPr>
            <p:ph type="body" sz="half" idx="2"/>
          </p:nvPr>
        </p:nvSpPr>
        <p:spPr>
          <a:xfrm>
            <a:off x="10036813" y="34350965"/>
            <a:ext cx="30723840" cy="5151117"/>
          </a:xfrm>
        </p:spPr>
        <p:txBody>
          <a:bodyPr/>
          <a:lstStyle>
            <a:lvl1pPr marL="0" indent="0">
              <a:buNone/>
              <a:defRPr sz="1867"/>
            </a:lvl1pPr>
            <a:lvl2pPr marL="609608" indent="0">
              <a:buNone/>
              <a:defRPr sz="1600"/>
            </a:lvl2pPr>
            <a:lvl3pPr marL="1219215" indent="0">
              <a:buNone/>
              <a:defRPr sz="1333"/>
            </a:lvl3pPr>
            <a:lvl4pPr marL="1828823" indent="0">
              <a:buNone/>
              <a:defRPr sz="1200"/>
            </a:lvl4pPr>
            <a:lvl5pPr marL="2438431" indent="0">
              <a:buNone/>
              <a:defRPr sz="1200"/>
            </a:lvl5pPr>
            <a:lvl6pPr marL="3048038" indent="0">
              <a:buNone/>
              <a:defRPr sz="1200"/>
            </a:lvl6pPr>
            <a:lvl7pPr marL="3657646" indent="0">
              <a:buNone/>
              <a:defRPr sz="1200"/>
            </a:lvl7pPr>
            <a:lvl8pPr marL="4267253" indent="0">
              <a:buNone/>
              <a:defRPr sz="1200"/>
            </a:lvl8pPr>
            <a:lvl9pPr marL="487686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1653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9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60320" y="10241291"/>
            <a:ext cx="46085760" cy="2896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0680649"/>
            <a:ext cx="11948160" cy="2336800"/>
          </a:xfrm>
          <a:prstGeom prst="rect">
            <a:avLst/>
          </a:prstGeom>
        </p:spPr>
        <p:txBody>
          <a:bodyPr vert="horz" lIns="91440" tIns="45720" rIns="91440" bIns="45720" rtlCol="0" anchor="ctr"/>
          <a:lstStyle>
            <a:lvl1pPr algn="l">
              <a:defRPr sz="1600">
                <a:solidFill>
                  <a:schemeClr val="tx1">
                    <a:tint val="75000"/>
                  </a:schemeClr>
                </a:solidFill>
              </a:defRPr>
            </a:lvl1pPr>
          </a:lstStyle>
          <a:p>
            <a:fld id="{26550915-C2F2-4F47-BD2D-04A2160F3309}" type="datetimeFigureOut">
              <a:rPr lang="en-US" smtClean="0"/>
              <a:t>7/20/2023</a:t>
            </a:fld>
            <a:endParaRPr lang="en-US"/>
          </a:p>
        </p:txBody>
      </p:sp>
      <p:sp>
        <p:nvSpPr>
          <p:cNvPr id="5" name="Footer Placeholder 4"/>
          <p:cNvSpPr>
            <a:spLocks noGrp="1"/>
          </p:cNvSpPr>
          <p:nvPr>
            <p:ph type="ftr" sz="quarter" idx="3"/>
          </p:nvPr>
        </p:nvSpPr>
        <p:spPr>
          <a:xfrm>
            <a:off x="17495520" y="40680649"/>
            <a:ext cx="16215360" cy="23368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0680649"/>
            <a:ext cx="11948160" cy="2336800"/>
          </a:xfrm>
          <a:prstGeom prst="rect">
            <a:avLst/>
          </a:prstGeom>
        </p:spPr>
        <p:txBody>
          <a:bodyPr vert="horz" lIns="91440" tIns="45720" rIns="91440" bIns="45720" rtlCol="0" anchor="ctr"/>
          <a:lstStyle>
            <a:lvl1pPr algn="r">
              <a:defRPr sz="1600">
                <a:solidFill>
                  <a:schemeClr val="tx1">
                    <a:tint val="75000"/>
                  </a:schemeClr>
                </a:solidFill>
              </a:defRPr>
            </a:lvl1pPr>
          </a:lstStyle>
          <a:p>
            <a:fld id="{D1208059-C6F3-416B-8F67-E805B500E7EE}" type="slidenum">
              <a:rPr lang="en-US" smtClean="0"/>
              <a:t>‹#›</a:t>
            </a:fld>
            <a:endParaRPr lang="en-US"/>
          </a:p>
        </p:txBody>
      </p:sp>
    </p:spTree>
    <p:extLst>
      <p:ext uri="{BB962C8B-B14F-4D97-AF65-F5344CB8AC3E}">
        <p14:creationId xmlns:p14="http://schemas.microsoft.com/office/powerpoint/2010/main" val="303649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15" rtl="0" eaLnBrk="1" latinLnBrk="0" hangingPunct="1">
        <a:spcBef>
          <a:spcPct val="0"/>
        </a:spcBef>
        <a:buNone/>
        <a:defRPr sz="5867" kern="1200">
          <a:solidFill>
            <a:schemeClr val="tx1"/>
          </a:solidFill>
          <a:latin typeface="+mj-lt"/>
          <a:ea typeface="+mj-ea"/>
          <a:cs typeface="+mj-cs"/>
        </a:defRPr>
      </a:lvl1pPr>
    </p:titleStyle>
    <p:bodyStyle>
      <a:lvl1pPr marL="457206" indent="-457206" algn="l" defTabSz="1219215"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612" indent="-381004" algn="l" defTabSz="1219215"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4019" indent="-304804" algn="l" defTabSz="121921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27"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234"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842"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450"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058"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664"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1"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9E3"/>
        </a:solidFill>
        <a:effectLst/>
      </p:bgPr>
    </p:bg>
    <p:spTree>
      <p:nvGrpSpPr>
        <p:cNvPr id="1" name=""/>
        <p:cNvGrpSpPr/>
        <p:nvPr/>
      </p:nvGrpSpPr>
      <p:grpSpPr>
        <a:xfrm>
          <a:off x="0" y="0"/>
          <a:ext cx="0" cy="0"/>
          <a:chOff x="0" y="0"/>
          <a:chExt cx="0" cy="0"/>
        </a:xfrm>
      </p:grpSpPr>
      <p:sp>
        <p:nvSpPr>
          <p:cNvPr id="37" name="Rectangle 36"/>
          <p:cNvSpPr/>
          <p:nvPr/>
        </p:nvSpPr>
        <p:spPr>
          <a:xfrm>
            <a:off x="0" y="0"/>
            <a:ext cx="51206400" cy="9482667"/>
          </a:xfrm>
          <a:prstGeom prst="rect">
            <a:avLst/>
          </a:prstGeom>
          <a:solidFill>
            <a:srgbClr val="3B68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8" name="Picture 3" descr="K:\faculty\Bridging the Gaps\Logos\BTG from Philly Word doc - White Border (Weight 20 PPT).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262" y="2777221"/>
            <a:ext cx="10075139" cy="3928379"/>
          </a:xfrm>
          <a:prstGeom prst="rect">
            <a:avLst/>
          </a:prstGeom>
          <a:ln>
            <a:noFill/>
          </a:ln>
          <a:effectLst>
            <a:softEdge rad="88900"/>
          </a:effectLst>
          <a:extLst>
            <a:ext uri="{909E8E84-426E-40DD-AFC4-6F175D3DCCD1}">
              <a14:hiddenFill xmlns:a14="http://schemas.microsoft.com/office/drawing/2010/main">
                <a:solidFill>
                  <a:srgbClr val="FFFFFF"/>
                </a:solidFill>
              </a14:hiddenFill>
            </a:ext>
          </a:extLst>
        </p:spPr>
      </p:pic>
      <p:pic>
        <p:nvPicPr>
          <p:cNvPr id="39" name="Picture 71" descr="K:\faculty\Bridging the Gaps\Logos\LECOM_Shield(No Background).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3201" y="1509791"/>
            <a:ext cx="5120355" cy="6110209"/>
          </a:xfrm>
          <a:prstGeom prst="rect">
            <a:avLst/>
          </a:prstGeom>
          <a:solidFill>
            <a:srgbClr val="FFFFFF"/>
          </a:solidFill>
          <a:ln w="127000">
            <a:solidFill>
              <a:srgbClr val="FFFFFF"/>
            </a:solidFill>
          </a:ln>
          <a:effectLst>
            <a:softEdge rad="88900"/>
          </a:effectLst>
        </p:spPr>
      </p:pic>
      <p:sp>
        <p:nvSpPr>
          <p:cNvPr id="40" name="Rectangle 134"/>
          <p:cNvSpPr>
            <a:spLocks noChangeArrowheads="1"/>
          </p:cNvSpPr>
          <p:nvPr/>
        </p:nvSpPr>
        <p:spPr bwMode="auto">
          <a:xfrm>
            <a:off x="5245100" y="4775201"/>
            <a:ext cx="40716200" cy="32373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264271" tIns="129817" rIns="264271" bIns="129817">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lnSpc>
                <a:spcPct val="115000"/>
              </a:lnSpc>
              <a:spcBef>
                <a:spcPct val="10000"/>
              </a:spcBef>
              <a:spcAft>
                <a:spcPct val="10000"/>
              </a:spcAft>
            </a:pPr>
            <a:r>
              <a:rPr lang="en-US" altLang="en-US" sz="8000" b="1" dirty="0">
                <a:solidFill>
                  <a:schemeClr val="bg1"/>
                </a:solidFill>
                <a:latin typeface="Arial" panose="020B0604020202020204" pitchFamily="34" charset="0"/>
                <a:cs typeface="Arial" panose="020B0604020202020204" pitchFamily="34" charset="0"/>
              </a:rPr>
              <a:t>Samantha Sitarz, OMSII</a:t>
            </a:r>
          </a:p>
          <a:p>
            <a:pPr algn="ctr">
              <a:spcBef>
                <a:spcPts val="1600"/>
              </a:spcBef>
            </a:pPr>
            <a:r>
              <a:rPr lang="en-US" altLang="en-US" sz="8000" b="1" dirty="0">
                <a:solidFill>
                  <a:srgbClr val="D5D9E3"/>
                </a:solidFill>
                <a:latin typeface="Arial" panose="020B0604020202020204" pitchFamily="34" charset="0"/>
                <a:cs typeface="Arial" panose="020B0604020202020204" pitchFamily="34" charset="0"/>
              </a:rPr>
              <a:t>Millcreek Community Hospital</a:t>
            </a:r>
          </a:p>
        </p:txBody>
      </p:sp>
      <p:sp>
        <p:nvSpPr>
          <p:cNvPr id="41" name="Rectangle 131"/>
          <p:cNvSpPr>
            <a:spLocks noChangeArrowheads="1"/>
          </p:cNvSpPr>
          <p:nvPr/>
        </p:nvSpPr>
        <p:spPr bwMode="auto">
          <a:xfrm rot="10800000" flipV="1">
            <a:off x="7772401" y="2388098"/>
            <a:ext cx="35661600" cy="1538883"/>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r>
              <a:rPr lang="en-US" altLang="en-US" sz="10000" b="1" dirty="0">
                <a:solidFill>
                  <a:srgbClr val="D5D9E3"/>
                </a:solidFill>
                <a:latin typeface="Arial" panose="020B0604020202020204" pitchFamily="34" charset="0"/>
                <a:cs typeface="Arial" panose="020B0604020202020204" pitchFamily="34" charset="0"/>
              </a:rPr>
              <a:t>Superheroes for Our Mental Health</a:t>
            </a:r>
          </a:p>
        </p:txBody>
      </p:sp>
      <p:sp>
        <p:nvSpPr>
          <p:cNvPr id="72" name="TextBox 71"/>
          <p:cNvSpPr txBox="1"/>
          <p:nvPr/>
        </p:nvSpPr>
        <p:spPr>
          <a:xfrm>
            <a:off x="701040" y="10437101"/>
            <a:ext cx="16824960" cy="10905486"/>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Community Site</a:t>
            </a:r>
          </a:p>
          <a:p>
            <a:pPr algn="ctr">
              <a:spcBef>
                <a:spcPts val="1600"/>
              </a:spcBef>
            </a:pP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Academic Preceptor: Christopher Keller, PhD, CPH</a:t>
            </a:r>
          </a:p>
          <a:p>
            <a:pPr algn="ctr"/>
            <a:r>
              <a:rPr lang="en-US" sz="4200" b="1" dirty="0">
                <a:latin typeface="Arial" panose="020B0604020202020204" pitchFamily="34" charset="0"/>
                <a:cs typeface="Arial" panose="020B0604020202020204" pitchFamily="34" charset="0"/>
              </a:rPr>
              <a:t>Community Site Preceptor: Danielle </a:t>
            </a:r>
            <a:r>
              <a:rPr lang="en-US" sz="4200" b="1" dirty="0" err="1">
                <a:latin typeface="Arial" panose="020B0604020202020204" pitchFamily="34" charset="0"/>
                <a:cs typeface="Arial" panose="020B0604020202020204" pitchFamily="34" charset="0"/>
              </a:rPr>
              <a:t>Lesik</a:t>
            </a:r>
            <a:r>
              <a:rPr lang="en-US" sz="4200" b="1" dirty="0">
                <a:latin typeface="Arial" panose="020B0604020202020204" pitchFamily="34" charset="0"/>
                <a:cs typeface="Arial" panose="020B0604020202020204" pitchFamily="34" charset="0"/>
              </a:rPr>
              <a:t>, MA, LPC,  MT-BH</a:t>
            </a:r>
            <a:endParaRPr lang="en-US" sz="4200"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ea typeface="Calibri" panose="020F0502020204030204" pitchFamily="34" charset="0"/>
              </a:rPr>
              <a:t>Millcreek Community Hospital is a small community hospital in Millcreek, PA. Millcreek Community Hospital provides inpatient behavioral health care for children, adults, and the geriatric population. Millcreek opened its doors to inpatient psychiatric care after an increased demand for inpatient psychiatric services over twenty years ago. Patients work with teams of psychiatrists, nurses, therapists, social workers, and behavioral health technicians to manage their illness. Some of this is done through medication stabilization, individual and group therapies, and placement in long-term care facilities. </a:t>
            </a:r>
            <a:endParaRPr lang="en-US" sz="4200" dirty="0">
              <a:latin typeface="Arial" panose="020B0604020202020204" pitchFamily="34" charset="0"/>
              <a:cs typeface="Arial" panose="020B0604020202020204" pitchFamily="34" charset="0"/>
            </a:endParaRPr>
          </a:p>
        </p:txBody>
      </p:sp>
      <p:sp>
        <p:nvSpPr>
          <p:cNvPr id="73" name="TextBox 72"/>
          <p:cNvSpPr txBox="1"/>
          <p:nvPr/>
        </p:nvSpPr>
        <p:spPr>
          <a:xfrm>
            <a:off x="18150009" y="26291068"/>
            <a:ext cx="14906382" cy="16076132"/>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Summary</a:t>
            </a:r>
          </a:p>
          <a:p>
            <a:pPr algn="just">
              <a:spcBef>
                <a:spcPts val="1600"/>
              </a:spcBef>
            </a:pPr>
            <a:r>
              <a:rPr lang="en-US" sz="4200" dirty="0">
                <a:latin typeface="Arial" panose="020B0604020202020204" pitchFamily="34" charset="0"/>
                <a:ea typeface="Calibri" panose="020F0502020204030204" pitchFamily="34" charset="0"/>
              </a:rPr>
              <a:t>The student intern developed group therapy activities based on well-researched mental health coping skills and self-care strategies to fit alongside with a theme of superheroes from the week of July 3</a:t>
            </a:r>
            <a:r>
              <a:rPr lang="en-US" sz="4200" baseline="30000" dirty="0">
                <a:latin typeface="Arial" panose="020B0604020202020204" pitchFamily="34" charset="0"/>
                <a:ea typeface="Calibri" panose="020F0502020204030204" pitchFamily="34" charset="0"/>
              </a:rPr>
              <a:t>rd</a:t>
            </a:r>
            <a:r>
              <a:rPr lang="en-US" sz="4200" dirty="0">
                <a:latin typeface="Arial" panose="020B0604020202020204" pitchFamily="34" charset="0"/>
                <a:ea typeface="Calibri" panose="020F0502020204030204" pitchFamily="34" charset="0"/>
              </a:rPr>
              <a:t>-July 7</a:t>
            </a:r>
            <a:r>
              <a:rPr lang="en-US" sz="4200" baseline="30000" dirty="0">
                <a:latin typeface="Arial" panose="020B0604020202020204" pitchFamily="34" charset="0"/>
                <a:ea typeface="Calibri" panose="020F0502020204030204" pitchFamily="34" charset="0"/>
              </a:rPr>
              <a:t>th</a:t>
            </a:r>
            <a:r>
              <a:rPr lang="en-US" sz="4200" dirty="0">
                <a:latin typeface="Arial" panose="020B0604020202020204" pitchFamily="34" charset="0"/>
                <a:ea typeface="Calibri" panose="020F0502020204030204" pitchFamily="34" charset="0"/>
              </a:rPr>
              <a:t>. On Monday, July 3</a:t>
            </a:r>
            <a:r>
              <a:rPr lang="en-US" sz="4200" baseline="30000" dirty="0">
                <a:latin typeface="Arial" panose="020B0604020202020204" pitchFamily="34" charset="0"/>
                <a:ea typeface="Calibri" panose="020F0502020204030204" pitchFamily="34" charset="0"/>
              </a:rPr>
              <a:t>rd</a:t>
            </a:r>
            <a:r>
              <a:rPr lang="en-US" sz="4200" dirty="0">
                <a:latin typeface="Arial" panose="020B0604020202020204" pitchFamily="34" charset="0"/>
                <a:ea typeface="Calibri" panose="020F0502020204030204" pitchFamily="34" charset="0"/>
              </a:rPr>
              <a:t>, the patients decorated superhero capes </a:t>
            </a:r>
            <a:r>
              <a:rPr lang="en-US" sz="4200">
                <a:latin typeface="Arial" panose="020B0604020202020204" pitchFamily="34" charset="0"/>
                <a:ea typeface="Calibri" panose="020F0502020204030204" pitchFamily="34" charset="0"/>
              </a:rPr>
              <a:t>on which </a:t>
            </a:r>
            <a:r>
              <a:rPr lang="en-US" sz="4200" dirty="0">
                <a:latin typeface="Arial" panose="020B0604020202020204" pitchFamily="34" charset="0"/>
                <a:ea typeface="Calibri" panose="020F0502020204030204" pitchFamily="34" charset="0"/>
              </a:rPr>
              <a:t>they wrote about people or things that they are grateful for. On Tuesday, July 4th, patients completed music therapy by drawing to the superhero soundtracks, and they designed their own superhero masks. Then, on Wednesday, July 5</a:t>
            </a:r>
            <a:r>
              <a:rPr lang="en-US" sz="4200" baseline="30000" dirty="0">
                <a:latin typeface="Arial" panose="020B0604020202020204" pitchFamily="34" charset="0"/>
                <a:ea typeface="Calibri" panose="020F0502020204030204" pitchFamily="34" charset="0"/>
              </a:rPr>
              <a:t>th</a:t>
            </a:r>
            <a:r>
              <a:rPr lang="en-US" sz="4200" dirty="0">
                <a:latin typeface="Arial" panose="020B0604020202020204" pitchFamily="34" charset="0"/>
                <a:ea typeface="Calibri" panose="020F0502020204030204" pitchFamily="34" charset="0"/>
              </a:rPr>
              <a:t>, the group therapists held a superhero costume contest where the patients could design their own superhero and costume. Thursday, July 6</a:t>
            </a:r>
            <a:r>
              <a:rPr lang="en-US" sz="4200" baseline="30000" dirty="0">
                <a:latin typeface="Arial" panose="020B0604020202020204" pitchFamily="34" charset="0"/>
                <a:ea typeface="Calibri" panose="020F0502020204030204" pitchFamily="34" charset="0"/>
              </a:rPr>
              <a:t>th</a:t>
            </a:r>
            <a:r>
              <a:rPr lang="en-US" sz="4200" dirty="0">
                <a:latin typeface="Arial" panose="020B0604020202020204" pitchFamily="34" charset="0"/>
                <a:ea typeface="Calibri" panose="020F0502020204030204" pitchFamily="34" charset="0"/>
              </a:rPr>
              <a:t>, the patients made their own toothpaste and got to see how well they brush their teeth by using plaque disclosing tablets. The student intern created and ran an oral health themed Family Feud game with the patients, and the patients learned to be superheroes for their oral health! On Friday, July 7</a:t>
            </a:r>
            <a:r>
              <a:rPr lang="en-US" sz="4200" baseline="30000" dirty="0">
                <a:latin typeface="Arial" panose="020B0604020202020204" pitchFamily="34" charset="0"/>
                <a:ea typeface="Calibri" panose="020F0502020204030204" pitchFamily="34" charset="0"/>
              </a:rPr>
              <a:t>th</a:t>
            </a:r>
            <a:r>
              <a:rPr lang="en-US" sz="4200" dirty="0">
                <a:latin typeface="Arial" panose="020B0604020202020204" pitchFamily="34" charset="0"/>
                <a:ea typeface="Calibri" panose="020F0502020204030204" pitchFamily="34" charset="0"/>
              </a:rPr>
              <a:t>, the student intern, and group therapist held a fun day for the kids which consisted of a superhero-themed Bingo game and a cookie-shield decorating activity. </a:t>
            </a:r>
            <a:endParaRPr lang="en-US" sz="4200" dirty="0">
              <a:latin typeface="Arial" panose="020B0604020202020204" pitchFamily="34" charset="0"/>
              <a:cs typeface="Arial" panose="020B0604020202020204" pitchFamily="34" charset="0"/>
            </a:endParaRPr>
          </a:p>
        </p:txBody>
      </p:sp>
      <p:sp>
        <p:nvSpPr>
          <p:cNvPr id="74" name="TextBox 73"/>
          <p:cNvSpPr txBox="1"/>
          <p:nvPr/>
        </p:nvSpPr>
        <p:spPr>
          <a:xfrm>
            <a:off x="683164" y="36965097"/>
            <a:ext cx="16824960" cy="6268319"/>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Goals</a:t>
            </a:r>
          </a:p>
          <a:p>
            <a:pPr algn="ctr"/>
            <a:endParaRPr lang="en-US" sz="4800" b="1" dirty="0">
              <a:latin typeface="Arial" panose="020B0604020202020204" pitchFamily="34" charset="0"/>
              <a:cs typeface="Arial" panose="020B0604020202020204" pitchFamily="34" charset="0"/>
            </a:endParaRPr>
          </a:p>
          <a:p>
            <a:pPr marL="762010" indent="-762010" algn="just">
              <a:buFont typeface="Arial" panose="020B0604020202020204" pitchFamily="34" charset="0"/>
              <a:buChar char="•"/>
            </a:pPr>
            <a:r>
              <a:rPr lang="en-US" sz="4200" dirty="0">
                <a:latin typeface="Arial" panose="020B0604020202020204" pitchFamily="34" charset="0"/>
                <a:cs typeface="Arial" panose="020B0604020202020204" pitchFamily="34" charset="0"/>
              </a:rPr>
              <a:t>Encourage patients to learn healthy mental health coping skills </a:t>
            </a:r>
          </a:p>
          <a:p>
            <a:pPr marL="762010" indent="-762010" algn="just">
              <a:buFont typeface="Arial" panose="020B0604020202020204" pitchFamily="34" charset="0"/>
              <a:buChar char="•"/>
            </a:pPr>
            <a:r>
              <a:rPr lang="en-US" sz="4200" dirty="0">
                <a:latin typeface="Arial" panose="020B0604020202020204" pitchFamily="34" charset="0"/>
                <a:cs typeface="Arial" panose="020B0604020202020204" pitchFamily="34" charset="0"/>
              </a:rPr>
              <a:t>Teach patients about  oral hygiene </a:t>
            </a:r>
          </a:p>
          <a:p>
            <a:pPr marL="762010" indent="-762010" algn="just">
              <a:buFont typeface="Arial" panose="020B0604020202020204" pitchFamily="34" charset="0"/>
              <a:buChar char="•"/>
            </a:pPr>
            <a:r>
              <a:rPr lang="en-US" sz="4200" dirty="0">
                <a:latin typeface="Arial" panose="020B0604020202020204" pitchFamily="34" charset="0"/>
                <a:cs typeface="Arial" panose="020B0604020202020204" pitchFamily="34" charset="0"/>
              </a:rPr>
              <a:t>Allow kids to see themselves as a superhero that can overcome their mental health struggles</a:t>
            </a:r>
          </a:p>
        </p:txBody>
      </p:sp>
      <p:sp>
        <p:nvSpPr>
          <p:cNvPr id="75" name="TextBox 74"/>
          <p:cNvSpPr txBox="1"/>
          <p:nvPr/>
        </p:nvSpPr>
        <p:spPr>
          <a:xfrm>
            <a:off x="18150009" y="10437101"/>
            <a:ext cx="14906382" cy="393192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BTG Focus Areas</a:t>
            </a:r>
          </a:p>
          <a:p>
            <a:pPr algn="ctr">
              <a:spcBef>
                <a:spcPts val="1600"/>
              </a:spcBef>
            </a:pPr>
            <a:endParaRPr lang="en-US" sz="4800" b="1"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Mental Health, Oral Health</a:t>
            </a:r>
          </a:p>
        </p:txBody>
      </p:sp>
      <p:sp>
        <p:nvSpPr>
          <p:cNvPr id="77" name="TextBox 76"/>
          <p:cNvSpPr txBox="1"/>
          <p:nvPr/>
        </p:nvSpPr>
        <p:spPr>
          <a:xfrm>
            <a:off x="33684411" y="10437101"/>
            <a:ext cx="16824960" cy="14024288"/>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Personal Statement</a:t>
            </a:r>
          </a:p>
          <a:p>
            <a:pPr algn="ctr"/>
            <a:endParaRPr lang="en-US" sz="4800" b="1"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ea typeface="Calibri" panose="020F0502020204030204" pitchFamily="34" charset="0"/>
              </a:rPr>
              <a:t>“My internship at Millcreek Community Hospital Behavioral Health has helped me to understand the importance of patients having access to care for their mental health. I did not have much exposure to this field of medicine previously, but it impacts patients seen in every specialty. The way in which we deal with life experiences has a huge impact on our mental health, and it is especially important for children who still have so much development to do. A child’s early life experiences are going to remain with them their entire lives, and without access to mental health care, children may not ever be able to heal and effectively manage their mental health conditions.  In the future, I want to be a physician that is not afraid to discuss mental health issues with patients, regardless of the specialty I end up in. Having access to care for one’s mental health drastically improves a patient’s quality of life but also the relationship with other parts of their overall health.” </a:t>
            </a:r>
          </a:p>
          <a:p>
            <a:pPr algn="just"/>
            <a:r>
              <a:rPr lang="en-US" sz="4200" b="1" dirty="0">
                <a:latin typeface="Arial" panose="020B0604020202020204" pitchFamily="34" charset="0"/>
                <a:ea typeface="Calibri" panose="020F0502020204030204" pitchFamily="34" charset="0"/>
              </a:rPr>
              <a:t>– Samantha Sitarz</a:t>
            </a:r>
            <a:endParaRPr lang="en-US" sz="4200" dirty="0">
              <a:latin typeface="Arial" panose="020B0604020202020204" pitchFamily="34" charset="0"/>
              <a:cs typeface="Arial" panose="020B0604020202020204" pitchFamily="34" charset="0"/>
            </a:endParaRPr>
          </a:p>
        </p:txBody>
      </p:sp>
      <p:sp>
        <p:nvSpPr>
          <p:cNvPr id="78" name="TextBox 77"/>
          <p:cNvSpPr txBox="1"/>
          <p:nvPr/>
        </p:nvSpPr>
        <p:spPr>
          <a:xfrm>
            <a:off x="33680400" y="37611428"/>
            <a:ext cx="16824960" cy="5621988"/>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Acknowledgements</a:t>
            </a:r>
          </a:p>
          <a:p>
            <a:pPr algn="ctr"/>
            <a:endParaRPr lang="en-US" sz="4800" b="1"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cs typeface="Arial" panose="020B0604020202020204" pitchFamily="34" charset="0"/>
              </a:rPr>
              <a:t>Thank you Danie, Alex, and all the Unit 5 Behavioral Health Staff who helped with Superhero week and made it such a fun week for the kids! Thank you, Danie, for accommodating me this past summer and for being such a wonderful preceptor to work under!</a:t>
            </a:r>
          </a:p>
        </p:txBody>
      </p:sp>
      <p:sp>
        <p:nvSpPr>
          <p:cNvPr id="81" name="Rectangle 80"/>
          <p:cNvSpPr/>
          <p:nvPr/>
        </p:nvSpPr>
        <p:spPr>
          <a:xfrm>
            <a:off x="-25400" y="9384370"/>
            <a:ext cx="51206400" cy="677333"/>
          </a:xfrm>
          <a:prstGeom prst="rect">
            <a:avLst/>
          </a:prstGeom>
          <a:solidFill>
            <a:srgbClr val="59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D3FEF491-49CF-7239-596F-084D7922067C}"/>
              </a:ext>
            </a:extLst>
          </p:cNvPr>
          <p:cNvGrpSpPr/>
          <p:nvPr/>
        </p:nvGrpSpPr>
        <p:grpSpPr>
          <a:xfrm>
            <a:off x="33680400" y="24954068"/>
            <a:ext cx="16824960" cy="12172704"/>
            <a:chOff x="33844029" y="24954068"/>
            <a:chExt cx="16824960" cy="12172704"/>
          </a:xfrm>
        </p:grpSpPr>
        <p:sp>
          <p:nvSpPr>
            <p:cNvPr id="76" name="TextBox 75"/>
            <p:cNvSpPr txBox="1"/>
            <p:nvPr/>
          </p:nvSpPr>
          <p:spPr>
            <a:xfrm>
              <a:off x="33844029" y="24990179"/>
              <a:ext cx="7452360" cy="12136592"/>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Site Activities</a:t>
              </a:r>
            </a:p>
            <a:p>
              <a:pPr algn="just">
                <a:spcBef>
                  <a:spcPts val="1600"/>
                </a:spcBef>
              </a:pPr>
              <a:r>
                <a:rPr lang="en-US" sz="4200" dirty="0">
                  <a:latin typeface="Arial" panose="020B0604020202020204" pitchFamily="34" charset="0"/>
                  <a:cs typeface="Arial" panose="020B0604020202020204" pitchFamily="34" charset="0"/>
                </a:rPr>
                <a:t>Other than Superhero week, some activities I had the opportunity to partake in included:</a:t>
              </a:r>
            </a:p>
            <a:p>
              <a:pPr marL="685826" indent="-685826">
                <a:spcBef>
                  <a:spcPts val="1600"/>
                </a:spcBef>
                <a:buFont typeface="Arial" panose="020B0604020202020204" pitchFamily="34" charset="0"/>
                <a:buChar char="•"/>
              </a:pPr>
              <a:r>
                <a:rPr lang="en-US" sz="4200" dirty="0">
                  <a:latin typeface="Arial" panose="020B0604020202020204" pitchFamily="34" charset="0"/>
                  <a:cs typeface="Arial" panose="020B0604020202020204" pitchFamily="34" charset="0"/>
                </a:rPr>
                <a:t>therapeutic coloring and worksheets </a:t>
              </a:r>
            </a:p>
            <a:p>
              <a:pPr marL="685826" indent="-685826">
                <a:spcBef>
                  <a:spcPts val="1600"/>
                </a:spcBef>
                <a:buFont typeface="Arial" panose="020B0604020202020204" pitchFamily="34" charset="0"/>
                <a:buChar char="•"/>
              </a:pPr>
              <a:r>
                <a:rPr lang="en-US" sz="4200" dirty="0">
                  <a:latin typeface="Arial" panose="020B0604020202020204" pitchFamily="34" charset="0"/>
                  <a:cs typeface="Arial" panose="020B0604020202020204" pitchFamily="34" charset="0"/>
                </a:rPr>
                <a:t>obstacle courses</a:t>
              </a:r>
            </a:p>
            <a:p>
              <a:pPr marL="685826" indent="-685826">
                <a:spcBef>
                  <a:spcPts val="1600"/>
                </a:spcBef>
                <a:buFont typeface="Arial" panose="020B0604020202020204" pitchFamily="34" charset="0"/>
                <a:buChar char="•"/>
              </a:pPr>
              <a:r>
                <a:rPr lang="en-US" sz="4200" dirty="0">
                  <a:latin typeface="Arial" panose="020B0604020202020204" pitchFamily="34" charset="0"/>
                  <a:cs typeface="Arial" panose="020B0604020202020204" pitchFamily="34" charset="0"/>
                </a:rPr>
                <a:t>painting nails</a:t>
              </a:r>
            </a:p>
            <a:p>
              <a:pPr marL="685826" indent="-685826">
                <a:spcBef>
                  <a:spcPts val="1600"/>
                </a:spcBef>
                <a:buFont typeface="Arial" panose="020B0604020202020204" pitchFamily="34" charset="0"/>
                <a:buChar char="•"/>
              </a:pPr>
              <a:r>
                <a:rPr lang="en-US" sz="4200" dirty="0">
                  <a:latin typeface="Arial" panose="020B0604020202020204" pitchFamily="34" charset="0"/>
                  <a:cs typeface="Arial" panose="020B0604020202020204" pitchFamily="34" charset="0"/>
                </a:rPr>
                <a:t>group music therapy </a:t>
              </a:r>
            </a:p>
            <a:p>
              <a:pPr marL="685826" indent="-685826">
                <a:spcBef>
                  <a:spcPts val="1600"/>
                </a:spcBef>
                <a:buFont typeface="Arial" panose="020B0604020202020204" pitchFamily="34" charset="0"/>
                <a:buChar char="•"/>
              </a:pPr>
              <a:r>
                <a:rPr lang="en-US" sz="4200" dirty="0">
                  <a:latin typeface="Arial" panose="020B0604020202020204" pitchFamily="34" charset="0"/>
                  <a:cs typeface="Arial" panose="020B0604020202020204" pitchFamily="34" charset="0"/>
                </a:rPr>
                <a:t>a second Family Feud game!</a:t>
              </a:r>
            </a:p>
            <a:p>
              <a:pPr marL="685826" indent="-685826">
                <a:spcBef>
                  <a:spcPts val="1600"/>
                </a:spcBef>
                <a:buFont typeface="Arial" panose="020B0604020202020204" pitchFamily="34" charset="0"/>
                <a:buChar char="•"/>
              </a:pPr>
              <a:r>
                <a:rPr lang="en-US" sz="4200" dirty="0">
                  <a:latin typeface="Arial" panose="020B0604020202020204" pitchFamily="34" charset="0"/>
                  <a:cs typeface="Arial" panose="020B0604020202020204" pitchFamily="34" charset="0"/>
                </a:rPr>
                <a:t>playing Uno and other card games </a:t>
              </a:r>
            </a:p>
          </p:txBody>
        </p:sp>
        <p:pic>
          <p:nvPicPr>
            <p:cNvPr id="3" name="Picture 2" descr="A group of women smiling for a photo&#10;&#10;Description automatically generated">
              <a:extLst>
                <a:ext uri="{FF2B5EF4-FFF2-40B4-BE49-F238E27FC236}">
                  <a16:creationId xmlns:a16="http://schemas.microsoft.com/office/drawing/2014/main" id="{476573F5-918F-E036-D330-0F4B46736728}"/>
                </a:ext>
              </a:extLst>
            </p:cNvPr>
            <p:cNvPicPr>
              <a:picLocks noChangeAspect="1"/>
            </p:cNvPicPr>
            <p:nvPr/>
          </p:nvPicPr>
          <p:blipFill rotWithShape="1">
            <a:blip r:embed="rId5">
              <a:extLst>
                <a:ext uri="{28A0092B-C50C-407E-A947-70E740481C1C}">
                  <a14:useLocalDpi xmlns:a14="http://schemas.microsoft.com/office/drawing/2010/main" val="0"/>
                </a:ext>
              </a:extLst>
            </a:blip>
            <a:srcRect b="1102"/>
            <a:stretch/>
          </p:blipFill>
          <p:spPr>
            <a:xfrm>
              <a:off x="41616428" y="24954068"/>
              <a:ext cx="9052561" cy="12172704"/>
            </a:xfrm>
            <a:prstGeom prst="rect">
              <a:avLst/>
            </a:prstGeom>
          </p:spPr>
        </p:pic>
      </p:grpSp>
      <p:grpSp>
        <p:nvGrpSpPr>
          <p:cNvPr id="2" name="Group 1">
            <a:extLst>
              <a:ext uri="{FF2B5EF4-FFF2-40B4-BE49-F238E27FC236}">
                <a16:creationId xmlns:a16="http://schemas.microsoft.com/office/drawing/2014/main" id="{E990DB5F-027E-3658-DACA-0690FDB106BB}"/>
              </a:ext>
            </a:extLst>
          </p:cNvPr>
          <p:cNvGrpSpPr/>
          <p:nvPr/>
        </p:nvGrpSpPr>
        <p:grpSpPr>
          <a:xfrm>
            <a:off x="701040" y="21738037"/>
            <a:ext cx="16807084" cy="14831611"/>
            <a:chOff x="244726" y="29056159"/>
            <a:chExt cx="16807084" cy="14831611"/>
          </a:xfrm>
        </p:grpSpPr>
        <p:pic>
          <p:nvPicPr>
            <p:cNvPr id="5" name="Picture 4" descr="A group of toothbrushes and other items on a table&#10;&#10;Description automatically generated">
              <a:extLst>
                <a:ext uri="{FF2B5EF4-FFF2-40B4-BE49-F238E27FC236}">
                  <a16:creationId xmlns:a16="http://schemas.microsoft.com/office/drawing/2014/main" id="{C58F60C8-4930-3938-6CB4-45D44B28E9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4622" y="29056159"/>
              <a:ext cx="8847188" cy="14831610"/>
            </a:xfrm>
            <a:prstGeom prst="rect">
              <a:avLst/>
            </a:prstGeom>
          </p:spPr>
        </p:pic>
        <p:pic>
          <p:nvPicPr>
            <p:cNvPr id="13" name="Picture 12" descr="A person holding a pinata&#10;&#10;Description automatically generated">
              <a:extLst>
                <a:ext uri="{FF2B5EF4-FFF2-40B4-BE49-F238E27FC236}">
                  <a16:creationId xmlns:a16="http://schemas.microsoft.com/office/drawing/2014/main" id="{461095A8-500F-74E4-506D-471CB34AC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726" y="29056160"/>
              <a:ext cx="7597109" cy="14831610"/>
            </a:xfrm>
            <a:prstGeom prst="rect">
              <a:avLst/>
            </a:prstGeom>
          </p:spPr>
        </p:pic>
      </p:grpSp>
      <p:pic>
        <p:nvPicPr>
          <p:cNvPr id="15" name="Picture 14" descr="A group of colorful paper objects&#10;&#10;Description automatically generated">
            <a:extLst>
              <a:ext uri="{FF2B5EF4-FFF2-40B4-BE49-F238E27FC236}">
                <a16:creationId xmlns:a16="http://schemas.microsoft.com/office/drawing/2014/main" id="{A6274D04-AAFC-1207-9173-420982EF85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0692185" y="12880533"/>
            <a:ext cx="9822030" cy="14899022"/>
          </a:xfrm>
          <a:prstGeom prst="rect">
            <a:avLst/>
          </a:prstGeom>
        </p:spPr>
      </p:pic>
    </p:spTree>
    <p:extLst>
      <p:ext uri="{BB962C8B-B14F-4D97-AF65-F5344CB8AC3E}">
        <p14:creationId xmlns:p14="http://schemas.microsoft.com/office/powerpoint/2010/main" val="1264191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651</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Labranche</dc:creator>
  <cp:lastModifiedBy>Leah Labranche</cp:lastModifiedBy>
  <cp:revision>40</cp:revision>
  <dcterms:created xsi:type="dcterms:W3CDTF">2017-03-31T18:58:16Z</dcterms:created>
  <dcterms:modified xsi:type="dcterms:W3CDTF">2023-07-20T16:48:03Z</dcterms:modified>
</cp:coreProperties>
</file>