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51206400" cy="43891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7CA"/>
    <a:srgbClr val="D6DEE2"/>
    <a:srgbClr val="592571"/>
    <a:srgbClr val="682274"/>
    <a:srgbClr val="396BBD"/>
    <a:srgbClr val="D5D9E3"/>
    <a:srgbClr val="3B68C3"/>
    <a:srgbClr val="CEDBEA"/>
    <a:srgbClr val="B8C9EA"/>
    <a:srgbClr val="466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A9C4B-06BF-42E8-9643-A3CCD062F667}" v="6" dt="2023-07-13T07:47:20.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79" autoAdjust="0"/>
    <p:restoredTop sz="94660"/>
  </p:normalViewPr>
  <p:slideViewPr>
    <p:cSldViewPr>
      <p:cViewPr>
        <p:scale>
          <a:sx n="20" d="100"/>
          <a:sy n="20" d="100"/>
        </p:scale>
        <p:origin x="2130" y="24"/>
      </p:cViewPr>
      <p:guideLst>
        <p:guide orient="horz" pos="13824"/>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73258-A9C0-4CC5-B79B-334DAFE9F26D}" type="datetimeFigureOut">
              <a:rPr lang="en-US" smtClean="0"/>
              <a:t>7/14/2023</a:t>
            </a:fld>
            <a:endParaRPr lang="en-US"/>
          </a:p>
        </p:txBody>
      </p:sp>
      <p:sp>
        <p:nvSpPr>
          <p:cNvPr id="4" name="Slide Image Placeholder 3"/>
          <p:cNvSpPr>
            <a:spLocks noGrp="1" noRot="1" noChangeAspect="1"/>
          </p:cNvSpPr>
          <p:nvPr>
            <p:ph type="sldImg" idx="2"/>
          </p:nvPr>
        </p:nvSpPr>
        <p:spPr>
          <a:xfrm>
            <a:off x="1628775" y="1143000"/>
            <a:ext cx="3600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7A10E-5058-42E6-A3C9-9CD01A80DF6B}" type="slidenum">
              <a:rPr lang="en-US" smtClean="0"/>
              <a:t>‹#›</a:t>
            </a:fld>
            <a:endParaRPr lang="en-US"/>
          </a:p>
        </p:txBody>
      </p:sp>
    </p:spTree>
    <p:extLst>
      <p:ext uri="{BB962C8B-B14F-4D97-AF65-F5344CB8AC3E}">
        <p14:creationId xmlns:p14="http://schemas.microsoft.com/office/powerpoint/2010/main" val="336999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8775" y="1143000"/>
            <a:ext cx="3600450" cy="3086100"/>
          </a:xfrm>
        </p:spPr>
      </p:sp>
      <p:sp>
        <p:nvSpPr>
          <p:cNvPr id="3" name="Notes Placeholder 2"/>
          <p:cNvSpPr>
            <a:spLocks noGrp="1"/>
          </p:cNvSpPr>
          <p:nvPr>
            <p:ph type="body" idx="1"/>
          </p:nvPr>
        </p:nvSpPr>
        <p:spPr/>
        <p:txBody>
          <a:bodyPr/>
          <a:lstStyle/>
          <a:p>
            <a:pPr algn="just"/>
            <a:r>
              <a:rPr lang="en-US" sz="1200" dirty="0">
                <a:latin typeface="Arial" panose="020B0604020202020204" pitchFamily="34" charset="0"/>
                <a:cs typeface="Arial" panose="020B0604020202020204" pitchFamily="34" charset="0"/>
              </a:rPr>
              <a:t>Community: We did an event where we had canvases and art supplies for consumers and attendants to create a piece to answer the question “What does VFI mean to you?”  We had markers, paints, gemstones, buttons, feathers, pencils, and pastels so people had many options in how they wanted to express themselves. </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Health: We had an event where we helped consumers and attendants cook a well-balanced meal. The menu was </a:t>
            </a:r>
            <a:r>
              <a:rPr lang="en-US" sz="1200" dirty="0">
                <a:effectLst/>
                <a:latin typeface="Arial" panose="020B0604020202020204" pitchFamily="34" charset="0"/>
                <a:ea typeface="Times New Roman" panose="02020603050405020304" pitchFamily="18" charset="0"/>
              </a:rPr>
              <a:t>Mediterranean Chicken, Roasted Broccoli and Carrots, Strawberry Walnut Salad and Oatmeal Chocolate Chip Cookies. </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I also created a dental brochure for information on oral health and hygiene to hand out to consumers. </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Social collaboration: We did a planting activity where we had dirt, sunflower seeds, and mini terracotta pots. The consumers and attendants painted the pots and planted sunflower seeds to celebrate the summertime!</a:t>
            </a:r>
          </a:p>
          <a:p>
            <a:endParaRPr lang="en-US" dirty="0"/>
          </a:p>
        </p:txBody>
      </p:sp>
      <p:sp>
        <p:nvSpPr>
          <p:cNvPr id="4" name="Slide Number Placeholder 3"/>
          <p:cNvSpPr>
            <a:spLocks noGrp="1"/>
          </p:cNvSpPr>
          <p:nvPr>
            <p:ph type="sldNum" sz="quarter" idx="5"/>
          </p:nvPr>
        </p:nvSpPr>
        <p:spPr/>
        <p:txBody>
          <a:bodyPr/>
          <a:lstStyle/>
          <a:p>
            <a:fld id="{1307A10E-5058-42E6-A3C9-9CD01A80DF6B}" type="slidenum">
              <a:rPr lang="en-US" smtClean="0"/>
              <a:t>1</a:t>
            </a:fld>
            <a:endParaRPr lang="en-US"/>
          </a:p>
        </p:txBody>
      </p:sp>
    </p:spTree>
    <p:extLst>
      <p:ext uri="{BB962C8B-B14F-4D97-AF65-F5344CB8AC3E}">
        <p14:creationId xmlns:p14="http://schemas.microsoft.com/office/powerpoint/2010/main" val="168917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29"/>
            <a:ext cx="43525440" cy="9408160"/>
          </a:xfrm>
        </p:spPr>
        <p:txBody>
          <a:bodyPr/>
          <a:lstStyle/>
          <a:p>
            <a:r>
              <a:rPr lang="en-US"/>
              <a:t>Click to edit Master title style</a:t>
            </a:r>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609608" indent="0" algn="ctr">
              <a:buNone/>
              <a:defRPr>
                <a:solidFill>
                  <a:schemeClr val="tx1">
                    <a:tint val="75000"/>
                  </a:schemeClr>
                </a:solidFill>
              </a:defRPr>
            </a:lvl2pPr>
            <a:lvl3pPr marL="1219215" indent="0" algn="ctr">
              <a:buNone/>
              <a:defRPr>
                <a:solidFill>
                  <a:schemeClr val="tx1">
                    <a:tint val="75000"/>
                  </a:schemeClr>
                </a:solidFill>
              </a:defRPr>
            </a:lvl3pPr>
            <a:lvl4pPr marL="1828823" indent="0" algn="ctr">
              <a:buNone/>
              <a:defRPr>
                <a:solidFill>
                  <a:schemeClr val="tx1">
                    <a:tint val="75000"/>
                  </a:schemeClr>
                </a:solidFill>
              </a:defRPr>
            </a:lvl4pPr>
            <a:lvl5pPr marL="2438431" indent="0" algn="ctr">
              <a:buNone/>
              <a:defRPr>
                <a:solidFill>
                  <a:schemeClr val="tx1">
                    <a:tint val="75000"/>
                  </a:schemeClr>
                </a:solidFill>
              </a:defRPr>
            </a:lvl5pPr>
            <a:lvl6pPr marL="3048038" indent="0" algn="ctr">
              <a:buNone/>
              <a:defRPr>
                <a:solidFill>
                  <a:schemeClr val="tx1">
                    <a:tint val="75000"/>
                  </a:schemeClr>
                </a:solidFill>
              </a:defRPr>
            </a:lvl6pPr>
            <a:lvl7pPr marL="3657646" indent="0" algn="ctr">
              <a:buNone/>
              <a:defRPr>
                <a:solidFill>
                  <a:schemeClr val="tx1">
                    <a:tint val="75000"/>
                  </a:schemeClr>
                </a:solidFill>
              </a:defRPr>
            </a:lvl7pPr>
            <a:lvl8pPr marL="4267253" indent="0" algn="ctr">
              <a:buNone/>
              <a:defRPr>
                <a:solidFill>
                  <a:schemeClr val="tx1">
                    <a:tint val="75000"/>
                  </a:schemeClr>
                </a:solidFill>
              </a:defRPr>
            </a:lvl8pPr>
            <a:lvl9pPr marL="48768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550915-C2F2-4F47-BD2D-04A2160F3309}"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396188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55308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757693"/>
            <a:ext cx="1152144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757693"/>
            <a:ext cx="3371088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762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416501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8204169"/>
            <a:ext cx="43525440" cy="871728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4044953" y="18602971"/>
            <a:ext cx="43525440" cy="9601197"/>
          </a:xfrm>
        </p:spPr>
        <p:txBody>
          <a:bodyPr anchor="b"/>
          <a:lstStyle>
            <a:lvl1pPr marL="0" indent="0">
              <a:buNone/>
              <a:defRPr sz="2667">
                <a:solidFill>
                  <a:schemeClr val="tx1">
                    <a:tint val="75000"/>
                  </a:schemeClr>
                </a:solidFill>
              </a:defRPr>
            </a:lvl1pPr>
            <a:lvl2pPr marL="609608" indent="0">
              <a:buNone/>
              <a:defRPr sz="2400">
                <a:solidFill>
                  <a:schemeClr val="tx1">
                    <a:tint val="75000"/>
                  </a:schemeClr>
                </a:solidFill>
              </a:defRPr>
            </a:lvl2pPr>
            <a:lvl3pPr marL="1219215" indent="0">
              <a:buNone/>
              <a:defRPr sz="2133">
                <a:solidFill>
                  <a:schemeClr val="tx1">
                    <a:tint val="75000"/>
                  </a:schemeClr>
                </a:solidFill>
              </a:defRPr>
            </a:lvl3pPr>
            <a:lvl4pPr marL="1828823" indent="0">
              <a:buNone/>
              <a:defRPr sz="1867">
                <a:solidFill>
                  <a:schemeClr val="tx1">
                    <a:tint val="75000"/>
                  </a:schemeClr>
                </a:solidFill>
              </a:defRPr>
            </a:lvl4pPr>
            <a:lvl5pPr marL="2438431" indent="0">
              <a:buNone/>
              <a:defRPr sz="1867">
                <a:solidFill>
                  <a:schemeClr val="tx1">
                    <a:tint val="75000"/>
                  </a:schemeClr>
                </a:solidFill>
              </a:defRPr>
            </a:lvl5pPr>
            <a:lvl6pPr marL="3048038" indent="0">
              <a:buNone/>
              <a:defRPr sz="1867">
                <a:solidFill>
                  <a:schemeClr val="tx1">
                    <a:tint val="75000"/>
                  </a:schemeClr>
                </a:solidFill>
              </a:defRPr>
            </a:lvl6pPr>
            <a:lvl7pPr marL="3657646" indent="0">
              <a:buNone/>
              <a:defRPr sz="1867">
                <a:solidFill>
                  <a:schemeClr val="tx1">
                    <a:tint val="75000"/>
                  </a:schemeClr>
                </a:solidFill>
              </a:defRPr>
            </a:lvl7pPr>
            <a:lvl8pPr marL="4267253" indent="0">
              <a:buNone/>
              <a:defRPr sz="1867">
                <a:solidFill>
                  <a:schemeClr val="tx1">
                    <a:tint val="75000"/>
                  </a:schemeClr>
                </a:solidFill>
              </a:defRPr>
            </a:lvl8pPr>
            <a:lvl9pPr marL="4876861"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50915-C2F2-4F47-BD2D-04A2160F3309}"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8601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10241292"/>
            <a:ext cx="22616160" cy="289661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10241292"/>
            <a:ext cx="22616160" cy="289661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50915-C2F2-4F47-BD2D-04A2160F3309}"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82232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6" y="9824726"/>
            <a:ext cx="22625053" cy="4094477"/>
          </a:xfrm>
        </p:spPr>
        <p:txBody>
          <a:bodyPr anchor="b"/>
          <a:lstStyle>
            <a:lvl1pPr marL="0" indent="0">
              <a:buNone/>
              <a:defRPr sz="3200" b="1"/>
            </a:lvl1pPr>
            <a:lvl2pPr marL="609608" indent="0">
              <a:buNone/>
              <a:defRPr sz="2667" b="1"/>
            </a:lvl2pPr>
            <a:lvl3pPr marL="1219215" indent="0">
              <a:buNone/>
              <a:defRPr sz="2400" b="1"/>
            </a:lvl3pPr>
            <a:lvl4pPr marL="1828823" indent="0">
              <a:buNone/>
              <a:defRPr sz="2133" b="1"/>
            </a:lvl4pPr>
            <a:lvl5pPr marL="2438431" indent="0">
              <a:buNone/>
              <a:defRPr sz="2133" b="1"/>
            </a:lvl5pPr>
            <a:lvl6pPr marL="3048038" indent="0">
              <a:buNone/>
              <a:defRPr sz="2133" b="1"/>
            </a:lvl6pPr>
            <a:lvl7pPr marL="3657646" indent="0">
              <a:buNone/>
              <a:defRPr sz="2133" b="1"/>
            </a:lvl7pPr>
            <a:lvl8pPr marL="4267253" indent="0">
              <a:buNone/>
              <a:defRPr sz="2133" b="1"/>
            </a:lvl8pPr>
            <a:lvl9pPr marL="4876861" indent="0">
              <a:buNone/>
              <a:defRPr sz="2133" b="1"/>
            </a:lvl9pPr>
          </a:lstStyle>
          <a:p>
            <a:pPr lvl="0"/>
            <a:r>
              <a:rPr lang="en-US"/>
              <a:t>Click to edit Master text styles</a:t>
            </a:r>
          </a:p>
        </p:txBody>
      </p:sp>
      <p:sp>
        <p:nvSpPr>
          <p:cNvPr id="4" name="Content Placeholder 3"/>
          <p:cNvSpPr>
            <a:spLocks noGrp="1"/>
          </p:cNvSpPr>
          <p:nvPr>
            <p:ph sz="half" idx="2"/>
          </p:nvPr>
        </p:nvSpPr>
        <p:spPr>
          <a:xfrm>
            <a:off x="2560326" y="13919203"/>
            <a:ext cx="22625053" cy="2528824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9824726"/>
            <a:ext cx="22633940" cy="4094477"/>
          </a:xfrm>
        </p:spPr>
        <p:txBody>
          <a:bodyPr anchor="b"/>
          <a:lstStyle>
            <a:lvl1pPr marL="0" indent="0">
              <a:buNone/>
              <a:defRPr sz="3200" b="1"/>
            </a:lvl1pPr>
            <a:lvl2pPr marL="609608" indent="0">
              <a:buNone/>
              <a:defRPr sz="2667" b="1"/>
            </a:lvl2pPr>
            <a:lvl3pPr marL="1219215" indent="0">
              <a:buNone/>
              <a:defRPr sz="2400" b="1"/>
            </a:lvl3pPr>
            <a:lvl4pPr marL="1828823" indent="0">
              <a:buNone/>
              <a:defRPr sz="2133" b="1"/>
            </a:lvl4pPr>
            <a:lvl5pPr marL="2438431" indent="0">
              <a:buNone/>
              <a:defRPr sz="2133" b="1"/>
            </a:lvl5pPr>
            <a:lvl6pPr marL="3048038" indent="0">
              <a:buNone/>
              <a:defRPr sz="2133" b="1"/>
            </a:lvl6pPr>
            <a:lvl7pPr marL="3657646" indent="0">
              <a:buNone/>
              <a:defRPr sz="2133" b="1"/>
            </a:lvl7pPr>
            <a:lvl8pPr marL="4267253" indent="0">
              <a:buNone/>
              <a:defRPr sz="2133" b="1"/>
            </a:lvl8pPr>
            <a:lvl9pPr marL="4876861"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6012143" y="13919203"/>
            <a:ext cx="22633940" cy="2528824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50915-C2F2-4F47-BD2D-04A2160F3309}" type="datetimeFigureOut">
              <a:rPr lang="en-US" smtClean="0"/>
              <a:t>7/14/2023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28564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50915-C2F2-4F47-BD2D-04A2160F3309}" type="datetimeFigureOut">
              <a:rPr lang="en-US" smtClean="0"/>
              <a:t>7/14/2023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8869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50915-C2F2-4F47-BD2D-04A2160F3309}" type="datetimeFigureOut">
              <a:rPr lang="en-US" smtClean="0"/>
              <a:t>7/14/2023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89053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0" y="1747520"/>
            <a:ext cx="16846553" cy="743712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0020280" y="1747532"/>
            <a:ext cx="28625800" cy="3745992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30" y="9184652"/>
            <a:ext cx="16846553" cy="30022803"/>
          </a:xfrm>
        </p:spPr>
        <p:txBody>
          <a:bodyPr/>
          <a:lstStyle>
            <a:lvl1pPr marL="0" indent="0">
              <a:buNone/>
              <a:defRPr sz="1867"/>
            </a:lvl1pPr>
            <a:lvl2pPr marL="609608" indent="0">
              <a:buNone/>
              <a:defRPr sz="1600"/>
            </a:lvl2pPr>
            <a:lvl3pPr marL="1219215" indent="0">
              <a:buNone/>
              <a:defRPr sz="1333"/>
            </a:lvl3pPr>
            <a:lvl4pPr marL="1828823" indent="0">
              <a:buNone/>
              <a:defRPr sz="1200"/>
            </a:lvl4pPr>
            <a:lvl5pPr marL="2438431" indent="0">
              <a:buNone/>
              <a:defRPr sz="1200"/>
            </a:lvl5pPr>
            <a:lvl6pPr marL="3048038" indent="0">
              <a:buNone/>
              <a:defRPr sz="1200"/>
            </a:lvl6pPr>
            <a:lvl7pPr marL="3657646" indent="0">
              <a:buNone/>
              <a:defRPr sz="1200"/>
            </a:lvl7pPr>
            <a:lvl8pPr marL="4267253" indent="0">
              <a:buNone/>
              <a:defRPr sz="1200"/>
            </a:lvl8pPr>
            <a:lvl9pPr marL="487686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199870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30723843"/>
            <a:ext cx="30723840" cy="3627123"/>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0036813" y="3921760"/>
            <a:ext cx="30723840" cy="26334720"/>
          </a:xfrm>
        </p:spPr>
        <p:txBody>
          <a:bodyPr/>
          <a:lstStyle>
            <a:lvl1pPr marL="0" indent="0">
              <a:buNone/>
              <a:defRPr sz="4267"/>
            </a:lvl1pPr>
            <a:lvl2pPr marL="609608" indent="0">
              <a:buNone/>
              <a:defRPr sz="3733"/>
            </a:lvl2pPr>
            <a:lvl3pPr marL="1219215" indent="0">
              <a:buNone/>
              <a:defRPr sz="3200"/>
            </a:lvl3pPr>
            <a:lvl4pPr marL="1828823" indent="0">
              <a:buNone/>
              <a:defRPr sz="2667"/>
            </a:lvl4pPr>
            <a:lvl5pPr marL="2438431" indent="0">
              <a:buNone/>
              <a:defRPr sz="2667"/>
            </a:lvl5pPr>
            <a:lvl6pPr marL="3048038" indent="0">
              <a:buNone/>
              <a:defRPr sz="2667"/>
            </a:lvl6pPr>
            <a:lvl7pPr marL="3657646" indent="0">
              <a:buNone/>
              <a:defRPr sz="2667"/>
            </a:lvl7pPr>
            <a:lvl8pPr marL="4267253" indent="0">
              <a:buNone/>
              <a:defRPr sz="2667"/>
            </a:lvl8pPr>
            <a:lvl9pPr marL="4876861" indent="0">
              <a:buNone/>
              <a:defRPr sz="2667"/>
            </a:lvl9pPr>
          </a:lstStyle>
          <a:p>
            <a:endParaRPr lang="en-US"/>
          </a:p>
        </p:txBody>
      </p:sp>
      <p:sp>
        <p:nvSpPr>
          <p:cNvPr id="4" name="Text Placeholder 3"/>
          <p:cNvSpPr>
            <a:spLocks noGrp="1"/>
          </p:cNvSpPr>
          <p:nvPr>
            <p:ph type="body" sz="half" idx="2"/>
          </p:nvPr>
        </p:nvSpPr>
        <p:spPr>
          <a:xfrm>
            <a:off x="10036813" y="34350966"/>
            <a:ext cx="30723840" cy="5151117"/>
          </a:xfrm>
        </p:spPr>
        <p:txBody>
          <a:bodyPr/>
          <a:lstStyle>
            <a:lvl1pPr marL="0" indent="0">
              <a:buNone/>
              <a:defRPr sz="1867"/>
            </a:lvl1pPr>
            <a:lvl2pPr marL="609608" indent="0">
              <a:buNone/>
              <a:defRPr sz="1600"/>
            </a:lvl2pPr>
            <a:lvl3pPr marL="1219215" indent="0">
              <a:buNone/>
              <a:defRPr sz="1333"/>
            </a:lvl3pPr>
            <a:lvl4pPr marL="1828823" indent="0">
              <a:buNone/>
              <a:defRPr sz="1200"/>
            </a:lvl4pPr>
            <a:lvl5pPr marL="2438431" indent="0">
              <a:buNone/>
              <a:defRPr sz="1200"/>
            </a:lvl5pPr>
            <a:lvl6pPr marL="3048038" indent="0">
              <a:buNone/>
              <a:defRPr sz="1200"/>
            </a:lvl6pPr>
            <a:lvl7pPr marL="3657646" indent="0">
              <a:buNone/>
              <a:defRPr sz="1200"/>
            </a:lvl7pPr>
            <a:lvl8pPr marL="4267253" indent="0">
              <a:buNone/>
              <a:defRPr sz="1200"/>
            </a:lvl8pPr>
            <a:lvl9pPr marL="487686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a:p>
        </p:txBody>
      </p:sp>
    </p:spTree>
    <p:extLst>
      <p:ext uri="{BB962C8B-B14F-4D97-AF65-F5344CB8AC3E}">
        <p14:creationId xmlns:p14="http://schemas.microsoft.com/office/powerpoint/2010/main" val="271653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C9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757683"/>
            <a:ext cx="46085760" cy="7315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60320" y="10241292"/>
            <a:ext cx="46085760" cy="28966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40680649"/>
            <a:ext cx="11948160" cy="2336800"/>
          </a:xfrm>
          <a:prstGeom prst="rect">
            <a:avLst/>
          </a:prstGeom>
        </p:spPr>
        <p:txBody>
          <a:bodyPr vert="horz" lIns="91440" tIns="45720" rIns="91440" bIns="45720" rtlCol="0" anchor="ctr"/>
          <a:lstStyle>
            <a:lvl1pPr algn="l">
              <a:defRPr sz="1600">
                <a:solidFill>
                  <a:schemeClr val="tx1">
                    <a:tint val="75000"/>
                  </a:schemeClr>
                </a:solidFill>
              </a:defRPr>
            </a:lvl1pPr>
          </a:lstStyle>
          <a:p>
            <a:fld id="{26550915-C2F2-4F47-BD2D-04A2160F3309}" type="datetimeFigureOut">
              <a:rPr lang="en-US" smtClean="0"/>
              <a:t>7/14/2023</a:t>
            </a:fld>
            <a:endParaRPr lang="en-US"/>
          </a:p>
        </p:txBody>
      </p:sp>
      <p:sp>
        <p:nvSpPr>
          <p:cNvPr id="5" name="Footer Placeholder 4"/>
          <p:cNvSpPr>
            <a:spLocks noGrp="1"/>
          </p:cNvSpPr>
          <p:nvPr>
            <p:ph type="ftr" sz="quarter" idx="3"/>
          </p:nvPr>
        </p:nvSpPr>
        <p:spPr>
          <a:xfrm>
            <a:off x="17495520" y="40680649"/>
            <a:ext cx="16215360" cy="23368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40680649"/>
            <a:ext cx="11948160" cy="2336800"/>
          </a:xfrm>
          <a:prstGeom prst="rect">
            <a:avLst/>
          </a:prstGeom>
        </p:spPr>
        <p:txBody>
          <a:bodyPr vert="horz" lIns="91440" tIns="45720" rIns="91440" bIns="45720" rtlCol="0" anchor="ctr"/>
          <a:lstStyle>
            <a:lvl1pPr algn="r">
              <a:defRPr sz="1600">
                <a:solidFill>
                  <a:schemeClr val="tx1">
                    <a:tint val="75000"/>
                  </a:schemeClr>
                </a:solidFill>
              </a:defRPr>
            </a:lvl1pPr>
          </a:lstStyle>
          <a:p>
            <a:fld id="{D1208059-C6F3-416B-8F67-E805B500E7EE}" type="slidenum">
              <a:rPr lang="en-US" smtClean="0"/>
              <a:t>‹#›</a:t>
            </a:fld>
            <a:endParaRPr lang="en-US"/>
          </a:p>
        </p:txBody>
      </p:sp>
    </p:spTree>
    <p:extLst>
      <p:ext uri="{BB962C8B-B14F-4D97-AF65-F5344CB8AC3E}">
        <p14:creationId xmlns:p14="http://schemas.microsoft.com/office/powerpoint/2010/main" val="303649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215" rtl="0" eaLnBrk="1" latinLnBrk="0" hangingPunct="1">
        <a:spcBef>
          <a:spcPct val="0"/>
        </a:spcBef>
        <a:buNone/>
        <a:defRPr sz="5867" kern="1200">
          <a:solidFill>
            <a:schemeClr val="tx1"/>
          </a:solidFill>
          <a:latin typeface="+mj-lt"/>
          <a:ea typeface="+mj-ea"/>
          <a:cs typeface="+mj-cs"/>
        </a:defRPr>
      </a:lvl1pPr>
    </p:titleStyle>
    <p:bodyStyle>
      <a:lvl1pPr marL="457206" indent="-457206" algn="l" defTabSz="1219215"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612" indent="-381004" algn="l" defTabSz="1219215"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4019" indent="-304804" algn="l" defTabSz="121921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27"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234"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842"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450"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2058"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664" indent="-304804" algn="l" defTabSz="121921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1"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9E3"/>
        </a:solidFill>
        <a:effectLst/>
      </p:bgPr>
    </p:bg>
    <p:spTree>
      <p:nvGrpSpPr>
        <p:cNvPr id="1" name=""/>
        <p:cNvGrpSpPr/>
        <p:nvPr/>
      </p:nvGrpSpPr>
      <p:grpSpPr>
        <a:xfrm>
          <a:off x="0" y="0"/>
          <a:ext cx="0" cy="0"/>
          <a:chOff x="0" y="0"/>
          <a:chExt cx="0" cy="0"/>
        </a:xfrm>
      </p:grpSpPr>
      <p:sp>
        <p:nvSpPr>
          <p:cNvPr id="37" name="Rectangle 36"/>
          <p:cNvSpPr/>
          <p:nvPr/>
        </p:nvSpPr>
        <p:spPr>
          <a:xfrm>
            <a:off x="0" y="-115766"/>
            <a:ext cx="51206400" cy="9482667"/>
          </a:xfrm>
          <a:prstGeom prst="rect">
            <a:avLst/>
          </a:prstGeom>
          <a:solidFill>
            <a:srgbClr val="3B68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8" name="Picture 3" descr="K:\faculty\Bridging the Gaps\Logos\BTG from Philly Word doc - White Border (Weight 20 PPT).p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75" y="3352491"/>
            <a:ext cx="8302835" cy="3237343"/>
          </a:xfrm>
          <a:prstGeom prst="rect">
            <a:avLst/>
          </a:prstGeom>
          <a:ln>
            <a:noFill/>
          </a:ln>
          <a:effectLst>
            <a:softEdge rad="88900"/>
          </a:effectLst>
          <a:extLst>
            <a:ext uri="{909E8E84-426E-40DD-AFC4-6F175D3DCCD1}">
              <a14:hiddenFill xmlns:a14="http://schemas.microsoft.com/office/drawing/2010/main">
                <a:solidFill>
                  <a:srgbClr val="FFFFFF"/>
                </a:solidFill>
              </a14:hiddenFill>
            </a:ext>
          </a:extLst>
        </p:spPr>
      </p:pic>
      <p:pic>
        <p:nvPicPr>
          <p:cNvPr id="39" name="Picture 71" descr="K:\faculty\Bridging the Gaps\Logos\LECOM_Shield(No Background).png"/>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98414" y="1394025"/>
            <a:ext cx="5120355" cy="6110209"/>
          </a:xfrm>
          <a:prstGeom prst="rect">
            <a:avLst/>
          </a:prstGeom>
          <a:solidFill>
            <a:srgbClr val="FFFFFF"/>
          </a:solidFill>
          <a:ln w="127000">
            <a:solidFill>
              <a:srgbClr val="FFFFFF"/>
            </a:solidFill>
          </a:ln>
          <a:effectLst>
            <a:softEdge rad="88900"/>
          </a:effectLst>
        </p:spPr>
      </p:pic>
      <p:sp>
        <p:nvSpPr>
          <p:cNvPr id="40" name="Rectangle 134"/>
          <p:cNvSpPr>
            <a:spLocks noChangeArrowheads="1"/>
          </p:cNvSpPr>
          <p:nvPr/>
        </p:nvSpPr>
        <p:spPr bwMode="auto">
          <a:xfrm>
            <a:off x="5302099" y="5475672"/>
            <a:ext cx="40716200" cy="32373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264271" tIns="129817" rIns="264271" bIns="129817">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lnSpc>
                <a:spcPct val="115000"/>
              </a:lnSpc>
              <a:spcBef>
                <a:spcPct val="10000"/>
              </a:spcBef>
              <a:spcAft>
                <a:spcPct val="10000"/>
              </a:spcAft>
            </a:pPr>
            <a:r>
              <a:rPr lang="en-US" altLang="en-US" sz="8000" b="1" dirty="0">
                <a:solidFill>
                  <a:schemeClr val="bg1"/>
                </a:solidFill>
                <a:latin typeface="Arial" panose="020B0604020202020204" pitchFamily="34" charset="0"/>
                <a:cs typeface="Arial" panose="020B0604020202020204" pitchFamily="34" charset="0"/>
              </a:rPr>
              <a:t>Swetha Vemuri, OMSII</a:t>
            </a:r>
          </a:p>
          <a:p>
            <a:pPr algn="ctr">
              <a:spcBef>
                <a:spcPts val="1600"/>
              </a:spcBef>
            </a:pPr>
            <a:r>
              <a:rPr lang="en-US" altLang="en-US" sz="8000" b="1" dirty="0">
                <a:solidFill>
                  <a:srgbClr val="D5D9E3"/>
                </a:solidFill>
                <a:latin typeface="Arial" panose="020B0604020202020204" pitchFamily="34" charset="0"/>
                <a:cs typeface="Arial" panose="020B0604020202020204" pitchFamily="34" charset="0"/>
              </a:rPr>
              <a:t>Voices for Independence</a:t>
            </a:r>
          </a:p>
        </p:txBody>
      </p:sp>
      <p:sp>
        <p:nvSpPr>
          <p:cNvPr id="41" name="Rectangle 131"/>
          <p:cNvSpPr>
            <a:spLocks noChangeArrowheads="1"/>
          </p:cNvSpPr>
          <p:nvPr/>
        </p:nvSpPr>
        <p:spPr bwMode="auto">
          <a:xfrm rot="10800000" flipV="1">
            <a:off x="10545424" y="1686894"/>
            <a:ext cx="30115552" cy="3077766"/>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r>
              <a:rPr lang="en-US" altLang="en-US" sz="10000" b="1" dirty="0">
                <a:solidFill>
                  <a:srgbClr val="D6DEE2"/>
                </a:solidFill>
                <a:latin typeface="Arial" panose="020B0604020202020204" pitchFamily="34" charset="0"/>
                <a:cs typeface="Arial" panose="020B0604020202020204" pitchFamily="34" charset="0"/>
              </a:rPr>
              <a:t>Listen to the Voices: Advocating for Independent Living in People with Disabilities</a:t>
            </a:r>
          </a:p>
        </p:txBody>
      </p:sp>
      <p:sp>
        <p:nvSpPr>
          <p:cNvPr id="72" name="TextBox 71"/>
          <p:cNvSpPr txBox="1"/>
          <p:nvPr/>
        </p:nvSpPr>
        <p:spPr>
          <a:xfrm>
            <a:off x="1223792" y="11222203"/>
            <a:ext cx="15103475" cy="11038856"/>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Community Site</a:t>
            </a:r>
          </a:p>
          <a:p>
            <a:pPr algn="ctr"/>
            <a:endParaRPr lang="en-US" sz="48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Academic Preceptor: Randy Kulesza, PhD</a:t>
            </a:r>
          </a:p>
          <a:p>
            <a:pPr algn="ctr"/>
            <a:r>
              <a:rPr lang="en-US" sz="4000" b="1" dirty="0">
                <a:latin typeface="Arial" panose="020B0604020202020204" pitchFamily="34" charset="0"/>
                <a:cs typeface="Arial" panose="020B0604020202020204" pitchFamily="34" charset="0"/>
              </a:rPr>
              <a:t>Community Site Preceptor: Michele Maughn, RN, Director of Nursing</a:t>
            </a:r>
          </a:p>
          <a:p>
            <a:pPr algn="ctr"/>
            <a:endParaRPr lang="en-US" sz="4000"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ea typeface="Times New Roman" panose="02020603050405020304" pitchFamily="18" charset="0"/>
              </a:rPr>
              <a:t>Voices for Independence is a non-profit organization that helps tailor and connect resources for people with any spectrum of disability to live as independently as possible. This organization serves people with disabilities throughout 27 counties in Western Pennsylvania and helps improve their independence, dignity, and control, and quality of life. They also advocate for the disability community by supporting their ability to have the same opportunities to pursue their own destinies and freedoms. </a:t>
            </a:r>
            <a:endParaRPr lang="en-US" sz="4000" dirty="0">
              <a:latin typeface="Times New Roman" panose="02020603050405020304" pitchFamily="18" charset="0"/>
              <a:ea typeface="Times New Roman" panose="02020603050405020304" pitchFamily="18" charset="0"/>
            </a:endParaRPr>
          </a:p>
        </p:txBody>
      </p:sp>
      <p:sp>
        <p:nvSpPr>
          <p:cNvPr id="73" name="TextBox 72"/>
          <p:cNvSpPr txBox="1"/>
          <p:nvPr/>
        </p:nvSpPr>
        <p:spPr>
          <a:xfrm>
            <a:off x="1223790" y="32559450"/>
            <a:ext cx="15103475" cy="980775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Project Summary</a:t>
            </a:r>
          </a:p>
          <a:p>
            <a:pPr algn="ctr"/>
            <a:endParaRPr lang="en-US" sz="4800" b="1"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The Student Intern hosted three events: a cooking class focused on a more well-balanced meal, a summer planting event using sunflowers, and a painting event centered on “what does VFI mean to you?”.</a:t>
            </a:r>
          </a:p>
          <a:p>
            <a:pPr algn="just"/>
            <a:endParaRPr lang="en-US" sz="4000"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The Student Intern also created a brochure focusing on the importance of dental/oral hygiene and health. This was made to help educate consumers on these topics and allowed them to take the information home to reference later and incorporate better flossing and brushing techniques into their lives. </a:t>
            </a:r>
          </a:p>
        </p:txBody>
      </p:sp>
      <p:sp>
        <p:nvSpPr>
          <p:cNvPr id="74" name="TextBox 73"/>
          <p:cNvSpPr txBox="1"/>
          <p:nvPr/>
        </p:nvSpPr>
        <p:spPr>
          <a:xfrm>
            <a:off x="1223791" y="24072695"/>
            <a:ext cx="15103475" cy="667512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Project Goals</a:t>
            </a:r>
          </a:p>
          <a:p>
            <a:pPr algn="ctr"/>
            <a:endParaRPr lang="en-US" sz="4800" b="1" dirty="0">
              <a:latin typeface="Arial" panose="020B0604020202020204" pitchFamily="34" charset="0"/>
              <a:cs typeface="Arial" panose="020B0604020202020204" pitchFamily="34" charset="0"/>
            </a:endParaRPr>
          </a:p>
          <a:p>
            <a:pPr marL="762010" indent="-762010" algn="just">
              <a:buFont typeface="Arial" panose="020B0604020202020204" pitchFamily="34" charset="0"/>
              <a:buChar char="•"/>
            </a:pPr>
            <a:r>
              <a:rPr lang="en-US" sz="4000" dirty="0">
                <a:latin typeface="Arial" panose="020B0604020202020204" pitchFamily="34" charset="0"/>
                <a:cs typeface="Arial" panose="020B0604020202020204" pitchFamily="34" charset="0"/>
              </a:rPr>
              <a:t>The goal was to interact with and learn from members of the disability community through various activities held at Voices for Independence focusing on three themes:</a:t>
            </a:r>
          </a:p>
          <a:p>
            <a:pPr marL="1219227" lvl="1" indent="-762010" algn="just">
              <a:buFont typeface="Arial" panose="020B0604020202020204" pitchFamily="34" charset="0"/>
              <a:buChar char="•"/>
            </a:pPr>
            <a:r>
              <a:rPr lang="en-US" sz="4000" dirty="0">
                <a:latin typeface="Arial" panose="020B0604020202020204" pitchFamily="34" charset="0"/>
                <a:cs typeface="Arial" panose="020B0604020202020204" pitchFamily="34" charset="0"/>
              </a:rPr>
              <a:t>Community</a:t>
            </a:r>
          </a:p>
          <a:p>
            <a:pPr marL="1219227" lvl="1" indent="-762010" algn="just">
              <a:buFont typeface="Arial" panose="020B0604020202020204" pitchFamily="34" charset="0"/>
              <a:buChar char="•"/>
            </a:pPr>
            <a:r>
              <a:rPr lang="en-US" sz="4000" dirty="0">
                <a:latin typeface="Arial" panose="020B0604020202020204" pitchFamily="34" charset="0"/>
                <a:cs typeface="Arial" panose="020B0604020202020204" pitchFamily="34" charset="0"/>
              </a:rPr>
              <a:t>Health and Nutrition</a:t>
            </a:r>
          </a:p>
          <a:p>
            <a:pPr marL="1219227" lvl="1" indent="-762010" algn="just">
              <a:buFont typeface="Arial" panose="020B0604020202020204" pitchFamily="34" charset="0"/>
              <a:buChar char="•"/>
            </a:pPr>
            <a:r>
              <a:rPr lang="en-US" sz="4000" dirty="0">
                <a:latin typeface="Arial" panose="020B0604020202020204" pitchFamily="34" charset="0"/>
                <a:cs typeface="Arial" panose="020B0604020202020204" pitchFamily="34" charset="0"/>
              </a:rPr>
              <a:t>Social collaboration</a:t>
            </a:r>
          </a:p>
          <a:p>
            <a:pPr marL="1219227" lvl="1" indent="-762010" algn="just">
              <a:buFont typeface="Arial" panose="020B0604020202020204" pitchFamily="34" charset="0"/>
              <a:buChar char="•"/>
            </a:pPr>
            <a:endParaRPr lang="en-US" sz="4800" dirty="0">
              <a:latin typeface="Arial" panose="020B0604020202020204" pitchFamily="34" charset="0"/>
              <a:cs typeface="Arial" panose="020B0604020202020204" pitchFamily="34" charset="0"/>
            </a:endParaRPr>
          </a:p>
        </p:txBody>
      </p:sp>
      <p:sp>
        <p:nvSpPr>
          <p:cNvPr id="75" name="TextBox 74"/>
          <p:cNvSpPr txBox="1"/>
          <p:nvPr/>
        </p:nvSpPr>
        <p:spPr>
          <a:xfrm>
            <a:off x="17830800" y="10298530"/>
            <a:ext cx="15544800" cy="5498878"/>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BTG Focus Areas</a:t>
            </a:r>
          </a:p>
          <a:p>
            <a:pPr algn="ctr"/>
            <a:endParaRPr lang="en-US" sz="4800" b="1" dirty="0">
              <a:latin typeface="Arial" panose="020B0604020202020204" pitchFamily="34" charset="0"/>
              <a:cs typeface="Arial" panose="020B0604020202020204" pitchFamily="34" charset="0"/>
            </a:endParaRPr>
          </a:p>
          <a:p>
            <a:pPr marL="762010" indent="-762010" algn="just">
              <a:buFont typeface="Arial" panose="020B0604020202020204" pitchFamily="34" charset="0"/>
              <a:buChar char="•"/>
            </a:pPr>
            <a:r>
              <a:rPr lang="en-US" sz="4000" dirty="0">
                <a:latin typeface="Arial" panose="020B0604020202020204" pitchFamily="34" charset="0"/>
                <a:cs typeface="Arial" panose="020B0604020202020204" pitchFamily="34" charset="0"/>
              </a:rPr>
              <a:t>Dental/Oral Hygiene </a:t>
            </a:r>
          </a:p>
          <a:p>
            <a:pPr marL="762010" indent="-762010" algn="just">
              <a:buFont typeface="Arial" panose="020B0604020202020204" pitchFamily="34" charset="0"/>
              <a:buChar char="•"/>
            </a:pPr>
            <a:r>
              <a:rPr lang="en-US" sz="4000" dirty="0">
                <a:latin typeface="Arial" panose="020B0604020202020204" pitchFamily="34" charset="0"/>
                <a:cs typeface="Arial" panose="020B0604020202020204" pitchFamily="34" charset="0"/>
              </a:rPr>
              <a:t>Disabilities and Secondary Conditions</a:t>
            </a:r>
          </a:p>
          <a:p>
            <a:pPr marL="762010" indent="-762010" algn="just">
              <a:buFont typeface="Arial" panose="020B0604020202020204" pitchFamily="34" charset="0"/>
              <a:buChar char="•"/>
            </a:pPr>
            <a:r>
              <a:rPr lang="en-US" sz="4000" dirty="0">
                <a:latin typeface="Arial" panose="020B0604020202020204" pitchFamily="34" charset="0"/>
                <a:cs typeface="Arial" panose="020B0604020202020204" pitchFamily="34" charset="0"/>
              </a:rPr>
              <a:t>Nutrition and Weight Status</a:t>
            </a:r>
          </a:p>
          <a:p>
            <a:pPr marL="762010" indent="-762010" algn="just">
              <a:buFont typeface="Arial" panose="020B0604020202020204" pitchFamily="34" charset="0"/>
              <a:buChar char="•"/>
            </a:pPr>
            <a:r>
              <a:rPr lang="en-US" sz="4000" dirty="0">
                <a:latin typeface="Arial" panose="020B0604020202020204" pitchFamily="34" charset="0"/>
                <a:cs typeface="Arial" panose="020B0604020202020204" pitchFamily="34" charset="0"/>
              </a:rPr>
              <a:t>Mental Health </a:t>
            </a:r>
          </a:p>
        </p:txBody>
      </p:sp>
      <p:sp>
        <p:nvSpPr>
          <p:cNvPr id="77" name="TextBox 76"/>
          <p:cNvSpPr txBox="1"/>
          <p:nvPr/>
        </p:nvSpPr>
        <p:spPr>
          <a:xfrm>
            <a:off x="34781292" y="23633386"/>
            <a:ext cx="15103475" cy="980775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Personal Statement</a:t>
            </a:r>
          </a:p>
          <a:p>
            <a:pPr algn="ctr"/>
            <a:endParaRPr lang="en-US" sz="4800" b="1" dirty="0">
              <a:solidFill>
                <a:srgbClr val="00B050"/>
              </a:solidFill>
              <a:latin typeface="Arial" panose="020B0604020202020204" pitchFamily="34" charset="0"/>
              <a:cs typeface="Arial" panose="020B0604020202020204" pitchFamily="34" charset="0"/>
            </a:endParaRPr>
          </a:p>
          <a:p>
            <a:pPr algn="just"/>
            <a:r>
              <a:rPr lang="en-US" sz="4000" dirty="0">
                <a:latin typeface="Arial" panose="020B0604020202020204" pitchFamily="34" charset="0"/>
                <a:ea typeface="Times New Roman" panose="02020603050405020304" pitchFamily="18" charset="0"/>
              </a:rPr>
              <a:t>In working with the disability community, I gained experience in not only working with the spectrum of patients that I will come across in the disability population, but I also have developed a deep sense of respect for these patients. I have developed the tools and skills to be more comfortable communicating with these patients and feel an even stronger desire to advocate for their ability to live more independent lives. I strongly believe that with the right guidance, support, and adjustments, these patients can find a balance in living in their own homes while also adapting with their disabilities. </a:t>
            </a:r>
            <a:endParaRPr lang="en-US" sz="4000" dirty="0">
              <a:latin typeface="Times New Roman" panose="02020603050405020304" pitchFamily="18" charset="0"/>
              <a:ea typeface="Times New Roman" panose="02020603050405020304" pitchFamily="18" charset="0"/>
            </a:endParaRPr>
          </a:p>
        </p:txBody>
      </p:sp>
      <p:sp>
        <p:nvSpPr>
          <p:cNvPr id="78" name="TextBox 77"/>
          <p:cNvSpPr txBox="1"/>
          <p:nvPr/>
        </p:nvSpPr>
        <p:spPr>
          <a:xfrm>
            <a:off x="34807525" y="35021663"/>
            <a:ext cx="15103475" cy="7345537"/>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Acknowledgements</a:t>
            </a:r>
          </a:p>
          <a:p>
            <a:pPr algn="ctr"/>
            <a:endParaRPr lang="en-US" sz="4800" b="1"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Thanks to Dr. Randy Kulesza, Michele Maughn, Dr. Leah Labranche and Dr. Noelle Thielman for helping me with this project I would like to thank the Voices for Independence staff for their support and enthusiasm with this project with special thanks to Tiffany Frey, Brian Petersen, Rachel Thorpe, Heather Llera, this project would not have been possible without them!</a:t>
            </a:r>
          </a:p>
        </p:txBody>
      </p:sp>
      <p:sp>
        <p:nvSpPr>
          <p:cNvPr id="81" name="Rectangle 80"/>
          <p:cNvSpPr/>
          <p:nvPr/>
        </p:nvSpPr>
        <p:spPr>
          <a:xfrm>
            <a:off x="0" y="9228667"/>
            <a:ext cx="51206400" cy="677333"/>
          </a:xfrm>
          <a:prstGeom prst="rect">
            <a:avLst/>
          </a:prstGeom>
          <a:solidFill>
            <a:srgbClr val="592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 name="Group 6">
            <a:extLst>
              <a:ext uri="{FF2B5EF4-FFF2-40B4-BE49-F238E27FC236}">
                <a16:creationId xmlns:a16="http://schemas.microsoft.com/office/drawing/2014/main" id="{34111E92-A0C6-1C56-E911-8B95AFB0931B}"/>
              </a:ext>
            </a:extLst>
          </p:cNvPr>
          <p:cNvGrpSpPr/>
          <p:nvPr/>
        </p:nvGrpSpPr>
        <p:grpSpPr>
          <a:xfrm>
            <a:off x="17830800" y="16094841"/>
            <a:ext cx="15544800" cy="31911159"/>
            <a:chOff x="17830800" y="15988226"/>
            <a:chExt cx="15544800" cy="31911159"/>
          </a:xfrm>
        </p:grpSpPr>
        <p:sp>
          <p:nvSpPr>
            <p:cNvPr id="76" name="TextBox 75"/>
            <p:cNvSpPr txBox="1"/>
            <p:nvPr/>
          </p:nvSpPr>
          <p:spPr>
            <a:xfrm>
              <a:off x="17830800" y="15988226"/>
              <a:ext cx="15544800" cy="27432000"/>
            </a:xfrm>
            <a:prstGeom prst="rect">
              <a:avLst/>
            </a:prstGeom>
            <a:solidFill>
              <a:schemeClr val="bg1"/>
            </a:solidFill>
            <a:ln>
              <a:solidFill>
                <a:srgbClr val="4E77CA"/>
              </a:solidFill>
            </a:ln>
          </p:spPr>
          <p:txBody>
            <a:bodyPr wrap="square" lIns="731520" tIns="487680" rIns="731520" bIns="731520" rtlCol="0">
              <a:noAutofit/>
            </a:bodyPr>
            <a:lstStyle/>
            <a:p>
              <a:pPr algn="ctr">
                <a:spcBef>
                  <a:spcPts val="1600"/>
                </a:spcBef>
              </a:pPr>
              <a:r>
                <a:rPr lang="en-US" sz="6933" b="1" dirty="0">
                  <a:latin typeface="Arial" panose="020B0604020202020204" pitchFamily="34" charset="0"/>
                  <a:cs typeface="Arial" panose="020B0604020202020204" pitchFamily="34" charset="0"/>
                </a:rPr>
                <a:t>Site Activities</a:t>
              </a:r>
            </a:p>
            <a:p>
              <a:pPr algn="ctr"/>
              <a:endParaRPr lang="en-US" sz="4000" b="1"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Community: “What does VFI mean to you?” painting event. We had markers, paints, gemstones, buttons, feathers, pencils, and pastels so people had many options in how they wanted to express themselves. </a:t>
              </a: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Health: A dental brochure was created to educate consumers on oral/dental hygiene like flossing and brushing </a:t>
              </a:r>
            </a:p>
            <a:p>
              <a:pPr algn="just"/>
              <a:endParaRPr lang="en-US" sz="4000" dirty="0">
                <a:latin typeface="Arial" panose="020B0604020202020204" pitchFamily="34" charset="0"/>
                <a:cs typeface="Arial" panose="020B0604020202020204" pitchFamily="34" charset="0"/>
              </a:endParaRPr>
            </a:p>
            <a:p>
              <a:pPr algn="just"/>
              <a:r>
                <a:rPr lang="en-US" sz="4000" dirty="0">
                  <a:latin typeface="Arial" panose="020B0604020202020204" pitchFamily="34" charset="0"/>
                  <a:cs typeface="Arial" panose="020B0604020202020204" pitchFamily="34" charset="0"/>
                </a:rPr>
                <a:t>The cooking event menu was </a:t>
              </a:r>
              <a:r>
                <a:rPr lang="en-US" sz="4000" dirty="0">
                  <a:latin typeface="Arial" panose="020B0604020202020204" pitchFamily="34" charset="0"/>
                  <a:ea typeface="Times New Roman" panose="02020603050405020304" pitchFamily="18" charset="0"/>
                </a:rPr>
                <a:t>Mediterranean Chicken, Roasted Broccoli and Carrots, Strawberry Walnut Salad and Oatmeal Chocolate Chip Cookies. </a:t>
              </a:r>
              <a:endParaRPr lang="en-US" sz="40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a:p>
              <a:pPr algn="just"/>
              <a:endParaRPr lang="en-US" sz="48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C8150F8D-4EE0-B47E-0703-1F4FB829E3BE}"/>
                </a:ext>
              </a:extLst>
            </p:cNvPr>
            <p:cNvGrpSpPr/>
            <p:nvPr/>
          </p:nvGrpSpPr>
          <p:grpSpPr>
            <a:xfrm>
              <a:off x="18516600" y="37719000"/>
              <a:ext cx="14173200" cy="10180385"/>
              <a:chOff x="18592800" y="37921522"/>
              <a:chExt cx="14173200" cy="10180385"/>
            </a:xfrm>
          </p:grpSpPr>
          <p:pic>
            <p:nvPicPr>
              <p:cNvPr id="12" name="Picture 11">
                <a:extLst>
                  <a:ext uri="{FF2B5EF4-FFF2-40B4-BE49-F238E27FC236}">
                    <a16:creationId xmlns:a16="http://schemas.microsoft.com/office/drawing/2014/main" id="{D07505AE-AB59-F14B-E54C-848B56CFCA25}"/>
                  </a:ext>
                </a:extLst>
              </p:cNvPr>
              <p:cNvPicPr>
                <a:picLocks noChangeAspect="1"/>
              </p:cNvPicPr>
              <p:nvPr/>
            </p:nvPicPr>
            <p:blipFill>
              <a:blip r:embed="rId5"/>
              <a:stretch>
                <a:fillRect/>
              </a:stretch>
            </p:blipFill>
            <p:spPr>
              <a:xfrm rot="16200000">
                <a:off x="19191121" y="37323202"/>
                <a:ext cx="5146848" cy="6343489"/>
              </a:xfrm>
              <a:prstGeom prst="rect">
                <a:avLst/>
              </a:prstGeom>
            </p:spPr>
          </p:pic>
          <p:pic>
            <p:nvPicPr>
              <p:cNvPr id="14" name="Picture 13">
                <a:extLst>
                  <a:ext uri="{FF2B5EF4-FFF2-40B4-BE49-F238E27FC236}">
                    <a16:creationId xmlns:a16="http://schemas.microsoft.com/office/drawing/2014/main" id="{F666ACEF-69FC-EFDC-47DB-4388F5866E4A}"/>
                  </a:ext>
                </a:extLst>
              </p:cNvPr>
              <p:cNvPicPr>
                <a:picLocks noChangeAspect="1"/>
              </p:cNvPicPr>
              <p:nvPr/>
            </p:nvPicPr>
            <p:blipFill rotWithShape="1">
              <a:blip r:embed="rId6"/>
              <a:srcRect t="1101"/>
              <a:stretch/>
            </p:blipFill>
            <p:spPr>
              <a:xfrm>
                <a:off x="25188424" y="37921522"/>
                <a:ext cx="7577576" cy="10180385"/>
              </a:xfrm>
              <a:prstGeom prst="rect">
                <a:avLst/>
              </a:prstGeom>
            </p:spPr>
          </p:pic>
        </p:grpSp>
        <p:grpSp>
          <p:nvGrpSpPr>
            <p:cNvPr id="3" name="Group 2">
              <a:extLst>
                <a:ext uri="{FF2B5EF4-FFF2-40B4-BE49-F238E27FC236}">
                  <a16:creationId xmlns:a16="http://schemas.microsoft.com/office/drawing/2014/main" id="{5CDD6A0F-90EE-B9EE-DEC5-B1EC98411F9F}"/>
                </a:ext>
              </a:extLst>
            </p:cNvPr>
            <p:cNvGrpSpPr/>
            <p:nvPr/>
          </p:nvGrpSpPr>
          <p:grpSpPr>
            <a:xfrm>
              <a:off x="19150100" y="20720698"/>
              <a:ext cx="12922340" cy="12578702"/>
              <a:chOff x="18776861" y="20737826"/>
              <a:chExt cx="12922340" cy="12578702"/>
            </a:xfrm>
          </p:grpSpPr>
          <p:pic>
            <p:nvPicPr>
              <p:cNvPr id="4" name="Picture 3">
                <a:extLst>
                  <a:ext uri="{FF2B5EF4-FFF2-40B4-BE49-F238E27FC236}">
                    <a16:creationId xmlns:a16="http://schemas.microsoft.com/office/drawing/2014/main" id="{6C75B9DD-E873-309D-1802-F67721B32074}"/>
                  </a:ext>
                </a:extLst>
              </p:cNvPr>
              <p:cNvPicPr>
                <a:picLocks noChangeAspect="1"/>
              </p:cNvPicPr>
              <p:nvPr/>
            </p:nvPicPr>
            <p:blipFill>
              <a:blip r:embed="rId7"/>
              <a:stretch>
                <a:fillRect/>
              </a:stretch>
            </p:blipFill>
            <p:spPr>
              <a:xfrm>
                <a:off x="18776861" y="20737826"/>
                <a:ext cx="6072087" cy="6532094"/>
              </a:xfrm>
              <a:prstGeom prst="rect">
                <a:avLst/>
              </a:prstGeom>
            </p:spPr>
          </p:pic>
          <p:pic>
            <p:nvPicPr>
              <p:cNvPr id="6" name="Picture 5">
                <a:extLst>
                  <a:ext uri="{FF2B5EF4-FFF2-40B4-BE49-F238E27FC236}">
                    <a16:creationId xmlns:a16="http://schemas.microsoft.com/office/drawing/2014/main" id="{956866BD-9353-BB99-537F-791EECBFB381}"/>
                  </a:ext>
                </a:extLst>
              </p:cNvPr>
              <p:cNvPicPr>
                <a:picLocks noChangeAspect="1"/>
              </p:cNvPicPr>
              <p:nvPr/>
            </p:nvPicPr>
            <p:blipFill>
              <a:blip r:embed="rId8"/>
              <a:stretch>
                <a:fillRect/>
              </a:stretch>
            </p:blipFill>
            <p:spPr>
              <a:xfrm>
                <a:off x="25061914" y="20737826"/>
                <a:ext cx="6637285" cy="7456174"/>
              </a:xfrm>
              <a:prstGeom prst="rect">
                <a:avLst/>
              </a:prstGeom>
            </p:spPr>
          </p:pic>
          <p:pic>
            <p:nvPicPr>
              <p:cNvPr id="8" name="Picture 7">
                <a:extLst>
                  <a:ext uri="{FF2B5EF4-FFF2-40B4-BE49-F238E27FC236}">
                    <a16:creationId xmlns:a16="http://schemas.microsoft.com/office/drawing/2014/main" id="{B1171E96-3B88-FA01-40D5-768FB6B268CD}"/>
                  </a:ext>
                </a:extLst>
              </p:cNvPr>
              <p:cNvPicPr>
                <a:picLocks noChangeAspect="1"/>
              </p:cNvPicPr>
              <p:nvPr/>
            </p:nvPicPr>
            <p:blipFill>
              <a:blip r:embed="rId9"/>
              <a:stretch>
                <a:fillRect/>
              </a:stretch>
            </p:blipFill>
            <p:spPr>
              <a:xfrm>
                <a:off x="18792644" y="27460738"/>
                <a:ext cx="6046223" cy="5855790"/>
              </a:xfrm>
              <a:prstGeom prst="rect">
                <a:avLst/>
              </a:prstGeom>
            </p:spPr>
          </p:pic>
          <p:pic>
            <p:nvPicPr>
              <p:cNvPr id="18" name="Picture 17">
                <a:extLst>
                  <a:ext uri="{FF2B5EF4-FFF2-40B4-BE49-F238E27FC236}">
                    <a16:creationId xmlns:a16="http://schemas.microsoft.com/office/drawing/2014/main" id="{7C2F93AB-6A0F-192A-179A-9AAD6E95E2A6}"/>
                  </a:ext>
                </a:extLst>
              </p:cNvPr>
              <p:cNvPicPr>
                <a:picLocks noChangeAspect="1"/>
              </p:cNvPicPr>
              <p:nvPr/>
            </p:nvPicPr>
            <p:blipFill>
              <a:blip r:embed="rId10"/>
              <a:stretch>
                <a:fillRect/>
              </a:stretch>
            </p:blipFill>
            <p:spPr>
              <a:xfrm rot="16200000">
                <a:off x="25929869" y="27547197"/>
                <a:ext cx="4901379" cy="6637284"/>
              </a:xfrm>
              <a:prstGeom prst="rect">
                <a:avLst/>
              </a:prstGeom>
            </p:spPr>
          </p:pic>
        </p:grpSp>
      </p:grpSp>
      <p:grpSp>
        <p:nvGrpSpPr>
          <p:cNvPr id="9" name="Group 8">
            <a:extLst>
              <a:ext uri="{FF2B5EF4-FFF2-40B4-BE49-F238E27FC236}">
                <a16:creationId xmlns:a16="http://schemas.microsoft.com/office/drawing/2014/main" id="{8E126443-1112-ED4B-9627-23AC570AEE22}"/>
              </a:ext>
            </a:extLst>
          </p:cNvPr>
          <p:cNvGrpSpPr/>
          <p:nvPr/>
        </p:nvGrpSpPr>
        <p:grpSpPr>
          <a:xfrm>
            <a:off x="34807525" y="11222203"/>
            <a:ext cx="15103475" cy="10830657"/>
            <a:chOff x="34643266" y="11806773"/>
            <a:chExt cx="15103475" cy="10830657"/>
          </a:xfrm>
        </p:grpSpPr>
        <p:sp>
          <p:nvSpPr>
            <p:cNvPr id="2" name="TextBox 1">
              <a:extLst>
                <a:ext uri="{FF2B5EF4-FFF2-40B4-BE49-F238E27FC236}">
                  <a16:creationId xmlns:a16="http://schemas.microsoft.com/office/drawing/2014/main" id="{E8D5CBF9-A7A1-E7AA-639B-085546677B9C}"/>
                </a:ext>
              </a:extLst>
            </p:cNvPr>
            <p:cNvSpPr txBox="1"/>
            <p:nvPr/>
          </p:nvSpPr>
          <p:spPr>
            <a:xfrm>
              <a:off x="34643266" y="11806773"/>
              <a:ext cx="15103475" cy="10830657"/>
            </a:xfrm>
            <a:prstGeom prst="rect">
              <a:avLst/>
            </a:prstGeom>
            <a:solidFill>
              <a:schemeClr val="bg1"/>
            </a:solidFill>
            <a:ln>
              <a:solidFill>
                <a:srgbClr val="4E77CA"/>
              </a:solidFill>
            </a:ln>
          </p:spPr>
          <p:txBody>
            <a:bodyPr wrap="square" lIns="731520" tIns="484632" rIns="731520" bIns="731520" rtlCol="0" anchor="b">
              <a:spAutoFit/>
            </a:bodyPr>
            <a:lstStyle/>
            <a:p>
              <a:pPr algn="just">
                <a:defRPr/>
              </a:pPr>
              <a:r>
                <a:rPr lang="en-US" sz="4000" dirty="0">
                  <a:solidFill>
                    <a:prstClr val="black"/>
                  </a:solidFill>
                  <a:latin typeface="Arial" panose="020B0604020202020204" pitchFamily="34" charset="0"/>
                  <a:cs typeface="Arial" panose="020B0604020202020204" pitchFamily="34" charset="0"/>
                </a:rPr>
                <a:t>Social collaboration: During the planting event, the terracotta pots were painted first and then we had a variety of sunflowers to choose from. </a:t>
              </a:r>
            </a:p>
            <a:p>
              <a:pPr algn="just">
                <a:defRPr/>
              </a:pPr>
              <a:endParaRPr lang="en-US" sz="4000" dirty="0">
                <a:solidFill>
                  <a:prstClr val="black"/>
                </a:solidFill>
                <a:latin typeface="Arial" panose="020B0604020202020204" pitchFamily="34" charset="0"/>
                <a:cs typeface="Arial" panose="020B0604020202020204" pitchFamily="34" charset="0"/>
              </a:endParaRPr>
            </a:p>
            <a:p>
              <a:pPr algn="just">
                <a:defRPr/>
              </a:pPr>
              <a:endParaRPr lang="en-US" sz="4000" dirty="0">
                <a:solidFill>
                  <a:prstClr val="black"/>
                </a:solidFill>
                <a:latin typeface="Arial" panose="020B0604020202020204" pitchFamily="34" charset="0"/>
                <a:cs typeface="Arial" panose="020B0604020202020204" pitchFamily="34" charset="0"/>
              </a:endParaRPr>
            </a:p>
            <a:p>
              <a:pPr algn="just">
                <a:defRPr/>
              </a:pPr>
              <a:endParaRPr lang="en-US" sz="4000" dirty="0">
                <a:solidFill>
                  <a:prstClr val="black"/>
                </a:solidFill>
                <a:latin typeface="Arial" panose="020B0604020202020204" pitchFamily="34" charset="0"/>
                <a:cs typeface="Arial" panose="020B0604020202020204" pitchFamily="34" charset="0"/>
              </a:endParaRPr>
            </a:p>
            <a:p>
              <a:pPr algn="just">
                <a:defRPr/>
              </a:pPr>
              <a:endParaRPr lang="en-US" sz="4000" dirty="0">
                <a:solidFill>
                  <a:prstClr val="black"/>
                </a:solidFill>
                <a:latin typeface="Arial" panose="020B0604020202020204" pitchFamily="34" charset="0"/>
                <a:cs typeface="Arial" panose="020B0604020202020204" pitchFamily="34" charset="0"/>
              </a:endParaRPr>
            </a:p>
            <a:p>
              <a:pPr algn="just">
                <a:defRPr/>
              </a:pPr>
              <a:endParaRPr lang="en-US" sz="4000" dirty="0">
                <a:solidFill>
                  <a:prstClr val="black"/>
                </a:solidFill>
                <a:latin typeface="Arial" panose="020B0604020202020204" pitchFamily="34" charset="0"/>
                <a:cs typeface="Arial" panose="020B0604020202020204" pitchFamily="34" charset="0"/>
              </a:endParaRPr>
            </a:p>
            <a:p>
              <a:pPr algn="just">
                <a:defRPr/>
              </a:pPr>
              <a:endParaRPr lang="en-US" sz="4000" dirty="0">
                <a:solidFill>
                  <a:prstClr val="black"/>
                </a:solidFill>
                <a:latin typeface="Arial" panose="020B0604020202020204" pitchFamily="34" charset="0"/>
                <a:cs typeface="Arial" panose="020B0604020202020204" pitchFamily="34" charset="0"/>
              </a:endParaRPr>
            </a:p>
            <a:p>
              <a:pPr algn="just">
                <a:defRPr/>
              </a:pPr>
              <a:endParaRPr lang="en-US" sz="4000" dirty="0">
                <a:solidFill>
                  <a:prstClr val="black"/>
                </a:solidFill>
                <a:latin typeface="Arial" panose="020B0604020202020204" pitchFamily="34" charset="0"/>
                <a:cs typeface="Arial" panose="020B0604020202020204" pitchFamily="34" charset="0"/>
              </a:endParaRPr>
            </a:p>
            <a:p>
              <a:pPr algn="just">
                <a:defRPr/>
              </a:pPr>
              <a:endParaRPr lang="en-US" sz="4000" dirty="0">
                <a:solidFill>
                  <a:prstClr val="black"/>
                </a:solidFill>
                <a:latin typeface="Arial" panose="020B0604020202020204" pitchFamily="34" charset="0"/>
                <a:cs typeface="Arial" panose="020B0604020202020204" pitchFamily="34" charset="0"/>
              </a:endParaRPr>
            </a:p>
            <a:p>
              <a:pPr algn="just">
                <a:defRPr/>
              </a:pPr>
              <a:endParaRPr lang="en-US" sz="4000" dirty="0">
                <a:solidFill>
                  <a:prstClr val="black"/>
                </a:solidFill>
                <a:latin typeface="Arial" panose="020B0604020202020204" pitchFamily="34" charset="0"/>
                <a:cs typeface="Arial" panose="020B0604020202020204" pitchFamily="34" charset="0"/>
              </a:endParaRPr>
            </a:p>
            <a:p>
              <a:pPr algn="just">
                <a:defRPr/>
              </a:pPr>
              <a:endParaRPr lang="en-US" sz="4800" dirty="0">
                <a:solidFill>
                  <a:prstClr val="black"/>
                </a:solidFill>
                <a:latin typeface="Arial" panose="020B0604020202020204" pitchFamily="34" charset="0"/>
                <a:cs typeface="Arial" panose="020B0604020202020204" pitchFamily="34" charset="0"/>
              </a:endParaRPr>
            </a:p>
            <a:p>
              <a:pPr algn="just">
                <a:defRPr/>
              </a:pPr>
              <a:endParaRPr lang="en-US" sz="4800" dirty="0">
                <a:solidFill>
                  <a:prstClr val="black"/>
                </a:solidFill>
                <a:latin typeface="Arial" panose="020B0604020202020204" pitchFamily="34" charset="0"/>
                <a:cs typeface="Arial" panose="020B0604020202020204" pitchFamily="34" charset="0"/>
              </a:endParaRPr>
            </a:p>
            <a:p>
              <a:pPr algn="just">
                <a:defRPr/>
              </a:pPr>
              <a:endParaRPr lang="en-US" sz="4800" dirty="0">
                <a:solidFill>
                  <a:prstClr val="black"/>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4B93DF04-D24C-B917-0AED-D5865EE5FC45}"/>
                </a:ext>
              </a:extLst>
            </p:cNvPr>
            <p:cNvPicPr>
              <a:picLocks noChangeAspect="1"/>
            </p:cNvPicPr>
            <p:nvPr/>
          </p:nvPicPr>
          <p:blipFill>
            <a:blip r:embed="rId11"/>
            <a:stretch>
              <a:fillRect/>
            </a:stretch>
          </p:blipFill>
          <p:spPr>
            <a:xfrm>
              <a:off x="39535099" y="14871404"/>
              <a:ext cx="9918701" cy="3252098"/>
            </a:xfrm>
            <a:prstGeom prst="rect">
              <a:avLst/>
            </a:prstGeom>
          </p:spPr>
        </p:pic>
        <p:pic>
          <p:nvPicPr>
            <p:cNvPr id="26" name="Picture 25">
              <a:extLst>
                <a:ext uri="{FF2B5EF4-FFF2-40B4-BE49-F238E27FC236}">
                  <a16:creationId xmlns:a16="http://schemas.microsoft.com/office/drawing/2014/main" id="{C1D5E2C3-BE74-63B1-986E-3A56C312A77F}"/>
                </a:ext>
              </a:extLst>
            </p:cNvPr>
            <p:cNvPicPr>
              <a:picLocks noChangeAspect="1"/>
            </p:cNvPicPr>
            <p:nvPr/>
          </p:nvPicPr>
          <p:blipFill>
            <a:blip r:embed="rId12"/>
            <a:stretch>
              <a:fillRect/>
            </a:stretch>
          </p:blipFill>
          <p:spPr>
            <a:xfrm>
              <a:off x="39535099" y="18783444"/>
              <a:ext cx="9838173" cy="3001124"/>
            </a:xfrm>
            <a:prstGeom prst="rect">
              <a:avLst/>
            </a:prstGeom>
          </p:spPr>
        </p:pic>
        <p:pic>
          <p:nvPicPr>
            <p:cNvPr id="30" name="Picture 29">
              <a:extLst>
                <a:ext uri="{FF2B5EF4-FFF2-40B4-BE49-F238E27FC236}">
                  <a16:creationId xmlns:a16="http://schemas.microsoft.com/office/drawing/2014/main" id="{32CE9F9C-15C3-3A51-56A0-4616F23F75FB}"/>
                </a:ext>
              </a:extLst>
            </p:cNvPr>
            <p:cNvPicPr>
              <a:picLocks noChangeAspect="1"/>
            </p:cNvPicPr>
            <p:nvPr/>
          </p:nvPicPr>
          <p:blipFill>
            <a:blip r:embed="rId13"/>
            <a:stretch>
              <a:fillRect/>
            </a:stretch>
          </p:blipFill>
          <p:spPr>
            <a:xfrm>
              <a:off x="35001824" y="15434959"/>
              <a:ext cx="4198592" cy="5734798"/>
            </a:xfrm>
            <a:prstGeom prst="rect">
              <a:avLst/>
            </a:prstGeom>
          </p:spPr>
        </p:pic>
      </p:grpSp>
    </p:spTree>
    <p:extLst>
      <p:ext uri="{BB962C8B-B14F-4D97-AF65-F5344CB8AC3E}">
        <p14:creationId xmlns:p14="http://schemas.microsoft.com/office/powerpoint/2010/main" val="1264191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F0A6C0EB074F489EC90776CA151DD7" ma:contentTypeVersion="10" ma:contentTypeDescription="Create a new document." ma:contentTypeScope="" ma:versionID="3a7372aa391fff62b5c4894ca9f3463d">
  <xsd:schema xmlns:xsd="http://www.w3.org/2001/XMLSchema" xmlns:xs="http://www.w3.org/2001/XMLSchema" xmlns:p="http://schemas.microsoft.com/office/2006/metadata/properties" xmlns:ns3="b7a98ba4-4665-438d-99fe-53b26974168e" xmlns:ns4="45ae9d9d-d304-4941-8d54-0af8c78167ff" targetNamespace="http://schemas.microsoft.com/office/2006/metadata/properties" ma:root="true" ma:fieldsID="fb48253a1ad5e3c0a951f103e6309ba3" ns3:_="" ns4:_="">
    <xsd:import namespace="b7a98ba4-4665-438d-99fe-53b26974168e"/>
    <xsd:import namespace="45ae9d9d-d304-4941-8d54-0af8c78167f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98ba4-4665-438d-99fe-53b2697416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ae9d9d-d304-4941-8d54-0af8c78167f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7a98ba4-4665-438d-99fe-53b26974168e" xsi:nil="true"/>
  </documentManagement>
</p:properties>
</file>

<file path=customXml/itemProps1.xml><?xml version="1.0" encoding="utf-8"?>
<ds:datastoreItem xmlns:ds="http://schemas.openxmlformats.org/officeDocument/2006/customXml" ds:itemID="{A6C57A29-E7E8-4446-AB33-115435E47C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98ba4-4665-438d-99fe-53b26974168e"/>
    <ds:schemaRef ds:uri="45ae9d9d-d304-4941-8d54-0af8c7816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5D7D70-284D-4DB1-B3E8-C5C8227B7A7B}">
  <ds:schemaRefs>
    <ds:schemaRef ds:uri="http://schemas.microsoft.com/sharepoint/v3/contenttype/forms"/>
  </ds:schemaRefs>
</ds:datastoreItem>
</file>

<file path=customXml/itemProps3.xml><?xml version="1.0" encoding="utf-8"?>
<ds:datastoreItem xmlns:ds="http://schemas.openxmlformats.org/officeDocument/2006/customXml" ds:itemID="{DBE0C893-C3D9-44FD-9F09-5582951D0841}">
  <ds:schemaRefs>
    <ds:schemaRef ds:uri="http://purl.org/dc/terms/"/>
    <ds:schemaRef ds:uri="http://schemas.microsoft.com/office/infopath/2007/PartnerControls"/>
    <ds:schemaRef ds:uri="http://purl.org/dc/elements/1.1/"/>
    <ds:schemaRef ds:uri="http://schemas.microsoft.com/office/2006/documentManagement/types"/>
    <ds:schemaRef ds:uri="http://www.w3.org/XML/1998/namespace"/>
    <ds:schemaRef ds:uri="http://purl.org/dc/dcmitype/"/>
    <ds:schemaRef ds:uri="http://schemas.openxmlformats.org/package/2006/metadata/core-properties"/>
    <ds:schemaRef ds:uri="45ae9d9d-d304-4941-8d54-0af8c78167ff"/>
    <ds:schemaRef ds:uri="b7a98ba4-4665-438d-99fe-53b26974168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19146</TotalTime>
  <Words>710</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Labranche</dc:creator>
  <cp:lastModifiedBy>Leah Labranche</cp:lastModifiedBy>
  <cp:revision>11</cp:revision>
  <dcterms:created xsi:type="dcterms:W3CDTF">2017-03-31T18:58:16Z</dcterms:created>
  <dcterms:modified xsi:type="dcterms:W3CDTF">2023-07-14T15:16:15Z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0x01010058F0A6C0EB074F489EC90776CA151DD7</vt:lpwstr>
  </property>
</Properties>
</file>