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9.jpg" ContentType="image/jpeg"/>
  <Override PartName="/ppt/media/image30.jpg" ContentType="image/jpg"/>
  <Override PartName="/ppt/media/image33.jpg" ContentType="image/jpeg"/>
  <Override PartName="/ppt/media/image38.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6"/>
  </p:notesMasterIdLst>
  <p:sldIdLst>
    <p:sldId id="290" r:id="rId2"/>
    <p:sldId id="258" r:id="rId3"/>
    <p:sldId id="288" r:id="rId4"/>
    <p:sldId id="268" r:id="rId5"/>
    <p:sldId id="285" r:id="rId6"/>
    <p:sldId id="284" r:id="rId7"/>
    <p:sldId id="265" r:id="rId8"/>
    <p:sldId id="257" r:id="rId9"/>
    <p:sldId id="266" r:id="rId10"/>
    <p:sldId id="280" r:id="rId11"/>
    <p:sldId id="260" r:id="rId12"/>
    <p:sldId id="293" r:id="rId13"/>
    <p:sldId id="278" r:id="rId14"/>
    <p:sldId id="273" r:id="rId15"/>
    <p:sldId id="261" r:id="rId16"/>
    <p:sldId id="281" r:id="rId17"/>
    <p:sldId id="277" r:id="rId18"/>
    <p:sldId id="289" r:id="rId19"/>
    <p:sldId id="267" r:id="rId20"/>
    <p:sldId id="270" r:id="rId21"/>
    <p:sldId id="292" r:id="rId22"/>
    <p:sldId id="291" r:id="rId23"/>
    <p:sldId id="262" r:id="rId24"/>
    <p:sldId id="276" r:id="rId25"/>
    <p:sldId id="282" r:id="rId26"/>
    <p:sldId id="275" r:id="rId27"/>
    <p:sldId id="287" r:id="rId28"/>
    <p:sldId id="263" r:id="rId29"/>
    <p:sldId id="271" r:id="rId30"/>
    <p:sldId id="283" r:id="rId31"/>
    <p:sldId id="274" r:id="rId32"/>
    <p:sldId id="286" r:id="rId33"/>
    <p:sldId id="272" r:id="rId34"/>
    <p:sldId id="26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2" autoAdjust="0"/>
    <p:restoredTop sz="94660"/>
  </p:normalViewPr>
  <p:slideViewPr>
    <p:cSldViewPr snapToGrid="0">
      <p:cViewPr varScale="1">
        <p:scale>
          <a:sx n="91" d="100"/>
          <a:sy n="91"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769-0577-4443-8DA3-A9E71A9D3835}"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134BD-682C-4177-97FE-405BEADDC124}" type="slidenum">
              <a:rPr lang="en-US" smtClean="0"/>
              <a:t>‹#›</a:t>
            </a:fld>
            <a:endParaRPr lang="en-US"/>
          </a:p>
        </p:txBody>
      </p:sp>
    </p:spTree>
    <p:extLst>
      <p:ext uri="{BB962C8B-B14F-4D97-AF65-F5344CB8AC3E}">
        <p14:creationId xmlns:p14="http://schemas.microsoft.com/office/powerpoint/2010/main" val="387287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392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18ddfc928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d18ddfc928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d18ddfc928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1447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723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31</a:t>
            </a:fld>
            <a:endParaRPr lang="en-US" dirty="0"/>
          </a:p>
        </p:txBody>
      </p:sp>
    </p:spTree>
    <p:extLst>
      <p:ext uri="{BB962C8B-B14F-4D97-AF65-F5344CB8AC3E}">
        <p14:creationId xmlns:p14="http://schemas.microsoft.com/office/powerpoint/2010/main" val="39014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CABA82-925D-48CF-9767-7AF07CDC3B17}"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3117298322"/>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ABA82-925D-48CF-9767-7AF07CDC3B17}"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4179444908"/>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ABA82-925D-48CF-9767-7AF07CDC3B17}"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1835897382"/>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1451579" y="925967"/>
            <a:ext cx="9603275" cy="6813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1451579" y="2015732"/>
            <a:ext cx="7478213" cy="3737368"/>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1000"/>
              </a:spcBef>
              <a:spcAft>
                <a:spcPts val="0"/>
              </a:spcAft>
              <a:buSzPts val="1800"/>
              <a:buNone/>
              <a:defRPr sz="1800">
                <a:solidFill>
                  <a:srgbClr val="636466"/>
                </a:solidFill>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2" name="Google Shape;22;p35"/>
          <p:cNvSpPr txBox="1">
            <a:spLocks noGrp="1"/>
          </p:cNvSpPr>
          <p:nvPr>
            <p:ph type="ftr" idx="11"/>
          </p:nvPr>
        </p:nvSpPr>
        <p:spPr>
          <a:xfrm>
            <a:off x="1436211" y="6151693"/>
            <a:ext cx="5938836" cy="32524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5707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8942581" y="6151692"/>
            <a:ext cx="811019" cy="32524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6B2C"/>
                </a:solidFill>
                <a:latin typeface="Roboto Black"/>
                <a:ea typeface="Roboto Black"/>
                <a:cs typeface="Roboto Black"/>
                <a:sym typeface="Roboto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6B2C"/>
                </a:solidFill>
                <a:latin typeface="Roboto Black"/>
                <a:ea typeface="Roboto Black"/>
                <a:cs typeface="Roboto Black"/>
                <a:sym typeface="Roboto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6B2C"/>
                </a:solidFill>
                <a:latin typeface="Roboto Black"/>
                <a:ea typeface="Roboto Black"/>
                <a:cs typeface="Roboto Black"/>
                <a:sym typeface="Roboto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6B2C"/>
                </a:solidFill>
                <a:latin typeface="Roboto Black"/>
                <a:ea typeface="Roboto Black"/>
                <a:cs typeface="Roboto Black"/>
                <a:sym typeface="Roboto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6B2C"/>
                </a:solidFill>
                <a:latin typeface="Roboto Black"/>
                <a:ea typeface="Roboto Black"/>
                <a:cs typeface="Roboto Black"/>
                <a:sym typeface="Roboto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6B2C"/>
                </a:solidFill>
                <a:latin typeface="Roboto Black"/>
                <a:ea typeface="Roboto Black"/>
                <a:cs typeface="Roboto Black"/>
                <a:sym typeface="Roboto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6B2C"/>
                </a:solidFill>
                <a:latin typeface="Roboto Black"/>
                <a:ea typeface="Roboto Black"/>
                <a:cs typeface="Roboto Black"/>
                <a:sym typeface="Roboto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6B2C"/>
                </a:solidFill>
                <a:latin typeface="Roboto Black"/>
                <a:ea typeface="Roboto Black"/>
                <a:cs typeface="Roboto Black"/>
                <a:sym typeface="Roboto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6B2C"/>
                </a:solidFill>
                <a:latin typeface="Roboto Black"/>
                <a:ea typeface="Roboto Black"/>
                <a:cs typeface="Roboto Black"/>
                <a:sym typeface="Roboto Black"/>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5"/>
          <p:cNvSpPr txBox="1">
            <a:spLocks noGrp="1"/>
          </p:cNvSpPr>
          <p:nvPr>
            <p:ph type="body" idx="2"/>
          </p:nvPr>
        </p:nvSpPr>
        <p:spPr>
          <a:xfrm>
            <a:off x="8929792" y="2019300"/>
            <a:ext cx="823808" cy="3733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1000"/>
              </a:spcBef>
              <a:spcAft>
                <a:spcPts val="0"/>
              </a:spcAft>
              <a:buSzPts val="1800"/>
              <a:buNone/>
              <a:defRPr sz="1800">
                <a:solidFill>
                  <a:srgbClr val="3A3838"/>
                </a:solidFill>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315051909"/>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5/31/2023</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175684597"/>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ABA82-925D-48CF-9767-7AF07CDC3B17}"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2637628417"/>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CABA82-925D-48CF-9767-7AF07CDC3B17}"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3748247607"/>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CABA82-925D-48CF-9767-7AF07CDC3B17}"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2158784821"/>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CABA82-925D-48CF-9767-7AF07CDC3B17}"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2840354301"/>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CABA82-925D-48CF-9767-7AF07CDC3B17}"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3408462595"/>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ABA82-925D-48CF-9767-7AF07CDC3B17}"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764202393"/>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ABA82-925D-48CF-9767-7AF07CDC3B17}"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1960554287"/>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ABA82-925D-48CF-9767-7AF07CDC3B17}"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9A42D-9C91-4881-9CA7-CA83B08A4A68}" type="slidenum">
              <a:rPr lang="en-US" smtClean="0"/>
              <a:t>‹#›</a:t>
            </a:fld>
            <a:endParaRPr lang="en-US"/>
          </a:p>
        </p:txBody>
      </p:sp>
    </p:spTree>
    <p:extLst>
      <p:ext uri="{BB962C8B-B14F-4D97-AF65-F5344CB8AC3E}">
        <p14:creationId xmlns:p14="http://schemas.microsoft.com/office/powerpoint/2010/main" val="4170319199"/>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ABA82-925D-48CF-9767-7AF07CDC3B17}"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9A42D-9C91-4881-9CA7-CA83B08A4A68}" type="slidenum">
              <a:rPr lang="en-US" smtClean="0"/>
              <a:t>‹#›</a:t>
            </a:fld>
            <a:endParaRPr lang="en-US"/>
          </a:p>
        </p:txBody>
      </p:sp>
    </p:spTree>
    <p:extLst>
      <p:ext uri="{BB962C8B-B14F-4D97-AF65-F5344CB8AC3E}">
        <p14:creationId xmlns:p14="http://schemas.microsoft.com/office/powerpoint/2010/main" val="119754152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epaulusa.org/" TargetMode="External"/><Relationship Id="rId2" Type="http://schemas.openxmlformats.org/officeDocument/2006/relationships/hyperlink" Target="mailto:Brendan.sculley@depaulusa.or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www.einstein.edu/id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iana@getfreshdaily.or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www.getfreshdaily.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mailto:mfinley@lshphilly.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mailto:dking@mhphop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friesen@nscphila.org" TargetMode="External"/><Relationship Id="rId2" Type="http://schemas.openxmlformats.org/officeDocument/2006/relationships/hyperlink" Target="mailto:ckubica@nscphila.org"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www.nscphila.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www.nomoresecretsmbs.org/" TargetMode="External"/><Relationship Id="rId5" Type="http://schemas.openxmlformats.org/officeDocument/2006/relationships/hyperlink" Target="mailto:lynettemedley@nomoresecretsmbs.org" TargetMode="Externa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phila.gov/services/mental-physical-health/city-health-cente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keuch@fight.org"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fight.org/programs/y-hep-adolescent-and-young-adult-health-cent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epservices.org/" TargetMode="External"/><Relationship Id="rId2" Type="http://schemas.openxmlformats.org/officeDocument/2006/relationships/hyperlink" Target="mailto:heather.Kuzowsky@pepservices.org"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mailto:mariana.arguelles@puentesdesalud.org" TargetMode="External"/><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hyperlink" Target="http://www.puentesdesalud.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hea.upenn.edu/" TargetMode="External"/><Relationship Id="rId2" Type="http://schemas.openxmlformats.org/officeDocument/2006/relationships/hyperlink" Target="mailto:ana.bonillamartinez@pennmedicine.upenn.edu" TargetMode="Externa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hyperlink" Target="http://www.cap4kids.org/philadelphia" TargetMode="External"/><Relationship Id="rId2" Type="http://schemas.openxmlformats.org/officeDocument/2006/relationships/hyperlink" Target="mailto:drt23@Drexel.edu"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mailto:eas468@drexel.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faho.org/" TargetMode="External"/><Relationship Id="rId2" Type="http://schemas.openxmlformats.org/officeDocument/2006/relationships/hyperlink" Target="mailto:dianne@afaho.or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studentsrunphill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hyperlink" Target="mailto:smoy@temple.ed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hyperlink" Target="http://www.lenfestcenter.temple.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tocfwh.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uuhoutreach.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mailto:jenna.gosnay@jeffeson.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howard@beyondlitercy.org" TargetMode="External"/><Relationship Id="rId2" Type="http://schemas.openxmlformats.org/officeDocument/2006/relationships/hyperlink" Target="mailto:llasterjackson@beyondliteracy.or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beyondliteracy.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nikkib@broadstreetministry.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carie.org/" TargetMode="External"/><Relationship Id="rId2" Type="http://schemas.openxmlformats.org/officeDocument/2006/relationships/hyperlink" Target="mailto:walsh@carie.or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centerinthepark.org/" TargetMode="External"/><Relationship Id="rId2" Type="http://schemas.openxmlformats.org/officeDocument/2006/relationships/hyperlink" Target="mailto:csmalls@centerinthepark.or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cciu.org/migranted" TargetMode="External"/><Relationship Id="rId2" Type="http://schemas.openxmlformats.org/officeDocument/2006/relationships/hyperlink" Target="mailto:karisab@cciu.or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va.gov/philadelphia-health-care/work-with-us/volunteer-or-donate/" TargetMode="External"/><Relationship Id="rId2" Type="http://schemas.openxmlformats.org/officeDocument/2006/relationships/hyperlink" Target="mailto:Vhaphivisn4voluntary@va.gov"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9522" y="478814"/>
            <a:ext cx="5772956" cy="1924319"/>
          </a:xfrm>
        </p:spPr>
      </p:pic>
      <p:sp>
        <p:nvSpPr>
          <p:cNvPr id="5" name="TextBox 4"/>
          <p:cNvSpPr txBox="1"/>
          <p:nvPr/>
        </p:nvSpPr>
        <p:spPr>
          <a:xfrm>
            <a:off x="3234466" y="2947595"/>
            <a:ext cx="5723068" cy="2862322"/>
          </a:xfrm>
          <a:prstGeom prst="rect">
            <a:avLst/>
          </a:prstGeom>
          <a:noFill/>
        </p:spPr>
        <p:txBody>
          <a:bodyPr wrap="square" rtlCol="0">
            <a:spAutoFit/>
          </a:bodyPr>
          <a:lstStyle/>
          <a:p>
            <a:pPr algn="ctr"/>
            <a:r>
              <a:rPr lang="en-US" sz="6000" b="1" dirty="0" smtClean="0"/>
              <a:t>BTG Community Partner Slides 2023</a:t>
            </a:r>
            <a:endParaRPr lang="en-US" sz="6000" b="1" dirty="0"/>
          </a:p>
        </p:txBody>
      </p:sp>
    </p:spTree>
    <p:extLst>
      <p:ext uri="{BB962C8B-B14F-4D97-AF65-F5344CB8AC3E}">
        <p14:creationId xmlns:p14="http://schemas.microsoft.com/office/powerpoint/2010/main" val="3744753207"/>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639520"/>
            <a:ext cx="3429000" cy="1719072"/>
          </a:xfrm>
        </p:spPr>
        <p:txBody>
          <a:bodyPr anchor="b">
            <a:normAutofit/>
          </a:bodyPr>
          <a:lstStyle/>
          <a:p>
            <a:r>
              <a:rPr lang="en-US" sz="5000" b="1" dirty="0" err="1"/>
              <a:t>Depaul</a:t>
            </a:r>
            <a:r>
              <a:rPr lang="en-US" sz="5000" b="1" dirty="0"/>
              <a:t> USA</a:t>
            </a:r>
          </a:p>
        </p:txBody>
      </p:sp>
      <p:sp>
        <p:nvSpPr>
          <p:cNvPr id="3" name="Content Placeholder 2"/>
          <p:cNvSpPr>
            <a:spLocks noGrp="1"/>
          </p:cNvSpPr>
          <p:nvPr>
            <p:ph idx="1"/>
          </p:nvPr>
        </p:nvSpPr>
        <p:spPr>
          <a:xfrm>
            <a:off x="630936" y="2807208"/>
            <a:ext cx="3429000" cy="3410712"/>
          </a:xfrm>
        </p:spPr>
        <p:txBody>
          <a:bodyPr anchor="t">
            <a:normAutofit fontScale="92500" lnSpcReduction="10000"/>
          </a:bodyPr>
          <a:lstStyle/>
          <a:p>
            <a:pPr marL="0" indent="0">
              <a:buNone/>
            </a:pPr>
            <a:endParaRPr lang="en-US" sz="1000" dirty="0"/>
          </a:p>
          <a:p>
            <a:pPr marL="0" indent="0">
              <a:buNone/>
            </a:pPr>
            <a:r>
              <a:rPr lang="en-US" sz="1800" dirty="0"/>
              <a:t>Mission: We aim to end homelessness and change the lives of those affected by it</a:t>
            </a:r>
          </a:p>
          <a:p>
            <a:pPr marL="0" indent="0">
              <a:buNone/>
            </a:pPr>
            <a:endParaRPr lang="en-US" sz="1800" dirty="0"/>
          </a:p>
          <a:p>
            <a:pPr marL="0" indent="0">
              <a:buNone/>
            </a:pPr>
            <a:r>
              <a:rPr lang="en-US" sz="1800" dirty="0"/>
              <a:t>Contact Information: </a:t>
            </a:r>
            <a:r>
              <a:rPr lang="en-US" sz="1800" dirty="0">
                <a:hlinkClick r:id="rId2"/>
              </a:rPr>
              <a:t>Brendan.sculley@depaulusa.org</a:t>
            </a:r>
            <a:endParaRPr lang="en-US" sz="1800" dirty="0"/>
          </a:p>
          <a:p>
            <a:pPr marL="0" indent="0">
              <a:buNone/>
            </a:pPr>
            <a:endParaRPr lang="en-US" sz="1800" dirty="0"/>
          </a:p>
          <a:p>
            <a:pPr marL="0" indent="0">
              <a:buNone/>
            </a:pPr>
            <a:r>
              <a:rPr lang="en-US" sz="1800" dirty="0"/>
              <a:t>Website: </a:t>
            </a:r>
            <a:r>
              <a:rPr lang="en-US" sz="1800" dirty="0">
                <a:hlinkClick r:id="rId3"/>
              </a:rPr>
              <a:t>https://depaulusa.</a:t>
            </a:r>
            <a:r>
              <a:rPr lang="en-US" sz="1800">
                <a:hlinkClick r:id="rId3"/>
              </a:rPr>
              <a:t>org/</a:t>
            </a:r>
            <a:endParaRPr lang="en-US" sz="1800"/>
          </a:p>
          <a:p>
            <a:pPr marL="0" indent="0">
              <a:buNone/>
            </a:pPr>
            <a:endParaRPr lang="en-US" sz="1800" dirty="0"/>
          </a:p>
          <a:p>
            <a:pPr marL="0" indent="0">
              <a:buNone/>
            </a:pPr>
            <a:r>
              <a:rPr lang="en-US" sz="1800" dirty="0"/>
              <a:t>Population(s) served: Men, Women, Young Adults</a:t>
            </a:r>
          </a:p>
          <a:p>
            <a:pPr marL="0" indent="0">
              <a:buNone/>
            </a:pPr>
            <a:endParaRPr lang="en-US" sz="1000" dirty="0"/>
          </a:p>
          <a:p>
            <a:pPr marL="0" indent="0">
              <a:buNone/>
            </a:pPr>
            <a:endParaRPr lang="en-US" sz="1000" dirty="0"/>
          </a:p>
          <a:p>
            <a:pPr marL="0" indent="0">
              <a:buNone/>
            </a:pPr>
            <a:endParaRPr lang="en-US" sz="1000" i="1" dirty="0"/>
          </a:p>
          <a:p>
            <a:pPr marL="0" indent="0">
              <a:buNone/>
            </a:pPr>
            <a:endParaRPr lang="en-US" sz="1000" i="1" dirty="0"/>
          </a:p>
        </p:txBody>
      </p:sp>
      <p:pic>
        <p:nvPicPr>
          <p:cNvPr id="5" name="Picture 4" descr="A cardboard sign with black text&#10;&#10;Description automatically generated with low confidence">
            <a:extLst>
              <a:ext uri="{FF2B5EF4-FFF2-40B4-BE49-F238E27FC236}">
                <a16:creationId xmlns:a16="http://schemas.microsoft.com/office/drawing/2014/main" id="{F6042625-3B64-FF86-DC9E-1D35B088E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296" y="1797996"/>
            <a:ext cx="6903720" cy="3262007"/>
          </a:xfrm>
          <a:prstGeom prst="rect">
            <a:avLst/>
          </a:prstGeom>
        </p:spPr>
      </p:pic>
    </p:spTree>
    <p:extLst>
      <p:ext uri="{BB962C8B-B14F-4D97-AF65-F5344CB8AC3E}">
        <p14:creationId xmlns:p14="http://schemas.microsoft.com/office/powerpoint/2010/main" val="1440814469"/>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18ddfc928_0_61"/>
          <p:cNvSpPr txBox="1"/>
          <p:nvPr/>
        </p:nvSpPr>
        <p:spPr>
          <a:xfrm>
            <a:off x="9291793" y="2765818"/>
            <a:ext cx="2629434" cy="98152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600" b="0" i="0" u="none" strike="noStrike" cap="none" dirty="0">
                <a:solidFill>
                  <a:schemeClr val="tx1"/>
                </a:solidFill>
                <a:latin typeface="+mj-lt"/>
                <a:ea typeface="Twentieth Century"/>
                <a:cs typeface="Twentieth Century"/>
                <a:sym typeface="Twentieth Century"/>
              </a:rPr>
              <a:t>–</a:t>
            </a:r>
            <a:endParaRPr sz="1600" b="0" i="0" u="none" strike="noStrike" cap="none" dirty="0">
              <a:solidFill>
                <a:schemeClr val="tx1"/>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dirty="0">
              <a:solidFill>
                <a:schemeClr val="tx1"/>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100"/>
              <a:buFont typeface="Arial"/>
              <a:buNone/>
            </a:pPr>
            <a:r>
              <a:rPr lang="en-US" sz="1600" b="0" i="0" u="none" strike="noStrike" cap="none" dirty="0">
                <a:solidFill>
                  <a:schemeClr val="tx1"/>
                </a:solidFill>
                <a:latin typeface="+mj-lt"/>
                <a:ea typeface="Twentieth Century"/>
                <a:cs typeface="Twentieth Century"/>
                <a:sym typeface="Twentieth Century"/>
              </a:rPr>
              <a:t>DO GOOD, FEED WELL, AND KEEP GOING</a:t>
            </a:r>
            <a:endParaRPr sz="2000" b="0" i="1" u="none" strike="noStrike" cap="none" dirty="0">
              <a:solidFill>
                <a:schemeClr val="tx1"/>
              </a:solidFill>
              <a:latin typeface="+mj-lt"/>
              <a:ea typeface="Twentieth Century"/>
              <a:cs typeface="Twentieth Century"/>
              <a:sym typeface="Twentieth Century"/>
            </a:endParaRPr>
          </a:p>
        </p:txBody>
      </p:sp>
      <p:pic>
        <p:nvPicPr>
          <p:cNvPr id="171" name="Google Shape;171;gd18ddfc928_0_61"/>
          <p:cNvPicPr preferRelativeResize="0"/>
          <p:nvPr/>
        </p:nvPicPr>
        <p:blipFill>
          <a:blip r:embed="rId3"/>
          <a:srcRect/>
          <a:stretch/>
        </p:blipFill>
        <p:spPr>
          <a:xfrm>
            <a:off x="9021020" y="-57570"/>
            <a:ext cx="3170980" cy="3093539"/>
          </a:xfrm>
          <a:prstGeom prst="rect">
            <a:avLst/>
          </a:prstGeom>
          <a:noFill/>
          <a:ln>
            <a:noFill/>
          </a:ln>
        </p:spPr>
      </p:pic>
      <p:grpSp>
        <p:nvGrpSpPr>
          <p:cNvPr id="2" name="Group 1">
            <a:extLst>
              <a:ext uri="{FF2B5EF4-FFF2-40B4-BE49-F238E27FC236}">
                <a16:creationId xmlns:a16="http://schemas.microsoft.com/office/drawing/2014/main" id="{801E094A-A04E-4098-81F2-577563A52D99}"/>
              </a:ext>
            </a:extLst>
          </p:cNvPr>
          <p:cNvGrpSpPr/>
          <p:nvPr/>
        </p:nvGrpSpPr>
        <p:grpSpPr>
          <a:xfrm>
            <a:off x="68874" y="6041235"/>
            <a:ext cx="2826773" cy="783889"/>
            <a:chOff x="1056069" y="5861575"/>
            <a:chExt cx="1927458" cy="783889"/>
          </a:xfrm>
        </p:grpSpPr>
        <p:pic>
          <p:nvPicPr>
            <p:cNvPr id="5" name="Google Shape;429;p34">
              <a:extLst>
                <a:ext uri="{FF2B5EF4-FFF2-40B4-BE49-F238E27FC236}">
                  <a16:creationId xmlns:a16="http://schemas.microsoft.com/office/drawing/2014/main" id="{980DD138-5E7B-4ECC-99CC-E0BF953AF318}"/>
                </a:ext>
              </a:extLst>
            </p:cNvPr>
            <p:cNvPicPr preferRelativeResize="0"/>
            <p:nvPr/>
          </p:nvPicPr>
          <p:blipFill>
            <a:blip r:embed="rId4">
              <a:alphaModFix/>
            </a:blip>
            <a:stretch>
              <a:fillRect/>
            </a:stretch>
          </p:blipFill>
          <p:spPr>
            <a:xfrm>
              <a:off x="1056069" y="6130095"/>
              <a:ext cx="251461" cy="251788"/>
            </a:xfrm>
            <a:prstGeom prst="rect">
              <a:avLst/>
            </a:prstGeom>
            <a:noFill/>
            <a:ln>
              <a:noFill/>
            </a:ln>
          </p:spPr>
        </p:pic>
        <p:sp>
          <p:nvSpPr>
            <p:cNvPr id="9" name="Google Shape;113;g108b161eb73_0_60">
              <a:extLst>
                <a:ext uri="{FF2B5EF4-FFF2-40B4-BE49-F238E27FC236}">
                  <a16:creationId xmlns:a16="http://schemas.microsoft.com/office/drawing/2014/main" id="{865F83C4-5855-4786-8CE3-58E00FEE39BF}"/>
                </a:ext>
              </a:extLst>
            </p:cNvPr>
            <p:cNvSpPr txBox="1"/>
            <p:nvPr/>
          </p:nvSpPr>
          <p:spPr>
            <a:xfrm>
              <a:off x="1305477" y="5861575"/>
              <a:ext cx="1678050" cy="783889"/>
            </a:xfrm>
            <a:prstGeom prst="rect">
              <a:avLst/>
            </a:prstGeom>
            <a:noFill/>
            <a:ln>
              <a:noFill/>
            </a:ln>
          </p:spPr>
          <p:txBody>
            <a:bodyPr spcFirstLastPara="1" wrap="square" lIns="0" tIns="45700" rIns="0" bIns="45700" anchor="ctr" anchorCtr="0">
              <a:noAutofit/>
            </a:bodyPr>
            <a:lstStyle/>
            <a:p>
              <a:pPr marL="114300">
                <a:buClrTx/>
                <a:buSzPts val="1800"/>
              </a:pPr>
              <a:r>
                <a:rPr lang="en" sz="1600" dirty="0">
                  <a:latin typeface="Tw Cen MT" panose="020B0602020104020603" pitchFamily="34" charset="0"/>
                  <a:ea typeface="Bodoni"/>
                  <a:cs typeface="Bodoni"/>
                  <a:sym typeface="Bodoni"/>
                </a:rPr>
                <a:t>jdeutsch@drexel.edu</a:t>
              </a:r>
              <a:endParaRPr lang="en-US" sz="1600" dirty="0">
                <a:solidFill>
                  <a:schemeClr val="tx1"/>
                </a:solidFill>
                <a:latin typeface="Tw Cen MT" panose="020B0602020104020603" pitchFamily="34" charset="0"/>
                <a:ea typeface="Cardo"/>
                <a:cs typeface="Cardo"/>
                <a:sym typeface="Cardo"/>
              </a:endParaRPr>
            </a:p>
            <a:p>
              <a:pPr marL="114300">
                <a:buClrTx/>
                <a:buSzPts val="1800"/>
              </a:pPr>
              <a:r>
                <a:rPr lang="en" sz="1600" dirty="0">
                  <a:latin typeface="Tw Cen MT" panose="020B0602020104020603" pitchFamily="34" charset="0"/>
                  <a:ea typeface="Bodoni"/>
                  <a:cs typeface="Bodoni"/>
                  <a:sym typeface="Bodoni"/>
                </a:rPr>
                <a:t>rms548@drexel.edu</a:t>
              </a:r>
            </a:p>
          </p:txBody>
        </p:sp>
      </p:grpSp>
      <p:grpSp>
        <p:nvGrpSpPr>
          <p:cNvPr id="17" name="Group 16">
            <a:extLst>
              <a:ext uri="{FF2B5EF4-FFF2-40B4-BE49-F238E27FC236}">
                <a16:creationId xmlns:a16="http://schemas.microsoft.com/office/drawing/2014/main" id="{4C625169-9157-4C70-BD0E-B85646764178}"/>
              </a:ext>
            </a:extLst>
          </p:cNvPr>
          <p:cNvGrpSpPr/>
          <p:nvPr/>
        </p:nvGrpSpPr>
        <p:grpSpPr>
          <a:xfrm>
            <a:off x="4989319" y="6312914"/>
            <a:ext cx="1974342" cy="915678"/>
            <a:chOff x="5136779" y="5840530"/>
            <a:chExt cx="1514926" cy="634482"/>
          </a:xfrm>
        </p:grpSpPr>
        <p:pic>
          <p:nvPicPr>
            <p:cNvPr id="4" name="Google Shape;428;p34">
              <a:extLst>
                <a:ext uri="{FF2B5EF4-FFF2-40B4-BE49-F238E27FC236}">
                  <a16:creationId xmlns:a16="http://schemas.microsoft.com/office/drawing/2014/main" id="{083F8B08-569C-4EA7-A584-64086D4ED4E5}"/>
                </a:ext>
              </a:extLst>
            </p:cNvPr>
            <p:cNvPicPr preferRelativeResize="0"/>
            <p:nvPr/>
          </p:nvPicPr>
          <p:blipFill>
            <a:blip r:embed="rId5">
              <a:alphaModFix/>
            </a:blip>
            <a:stretch>
              <a:fillRect/>
            </a:stretch>
          </p:blipFill>
          <p:spPr>
            <a:xfrm>
              <a:off x="5136779" y="5840530"/>
              <a:ext cx="251461" cy="251788"/>
            </a:xfrm>
            <a:prstGeom prst="rect">
              <a:avLst/>
            </a:prstGeom>
            <a:noFill/>
            <a:ln>
              <a:noFill/>
            </a:ln>
          </p:spPr>
        </p:pic>
        <p:sp>
          <p:nvSpPr>
            <p:cNvPr id="10" name="Google Shape;113;g108b161eb73_0_60">
              <a:extLst>
                <a:ext uri="{FF2B5EF4-FFF2-40B4-BE49-F238E27FC236}">
                  <a16:creationId xmlns:a16="http://schemas.microsoft.com/office/drawing/2014/main" id="{F44D9E77-1F1F-4A5E-A78A-326E77E5FD6B}"/>
                </a:ext>
              </a:extLst>
            </p:cNvPr>
            <p:cNvSpPr txBox="1"/>
            <p:nvPr/>
          </p:nvSpPr>
          <p:spPr>
            <a:xfrm>
              <a:off x="5287665" y="5840530"/>
              <a:ext cx="1364040" cy="634482"/>
            </a:xfrm>
            <a:prstGeom prst="rect">
              <a:avLst/>
            </a:prstGeom>
            <a:noFill/>
            <a:ln>
              <a:noFill/>
            </a:ln>
          </p:spPr>
          <p:txBody>
            <a:bodyPr spcFirstLastPara="1" wrap="square" lIns="0" tIns="45700" rIns="0" bIns="45700" anchor="t" anchorCtr="0">
              <a:noAutofit/>
            </a:bodyPr>
            <a:lstStyle/>
            <a:p>
              <a:pPr marL="114300">
                <a:buClrTx/>
                <a:buSzPts val="1800"/>
              </a:pPr>
              <a:r>
                <a:rPr lang="en-US" sz="1600" dirty="0">
                  <a:latin typeface="Tw Cen MT" panose="020B0602020104020603" pitchFamily="34" charset="0"/>
                  <a:ea typeface="Bodoni"/>
                  <a:cs typeface="Bodoni"/>
                  <a:sym typeface="Bodoni"/>
                </a:rPr>
                <a:t>@drexelfoodlab</a:t>
              </a:r>
              <a:endParaRPr lang="en" sz="1600" dirty="0">
                <a:latin typeface="Tw Cen MT" panose="020B0602020104020603" pitchFamily="34" charset="0"/>
                <a:ea typeface="Bodoni"/>
                <a:cs typeface="Bodoni"/>
                <a:sym typeface="Bodoni"/>
              </a:endParaRPr>
            </a:p>
          </p:txBody>
        </p:sp>
      </p:grpSp>
      <p:grpSp>
        <p:nvGrpSpPr>
          <p:cNvPr id="18" name="Group 17">
            <a:extLst>
              <a:ext uri="{FF2B5EF4-FFF2-40B4-BE49-F238E27FC236}">
                <a16:creationId xmlns:a16="http://schemas.microsoft.com/office/drawing/2014/main" id="{B5486EAC-34A5-45DF-8DB5-8FEA7C0BB4E1}"/>
              </a:ext>
            </a:extLst>
          </p:cNvPr>
          <p:cNvGrpSpPr/>
          <p:nvPr/>
        </p:nvGrpSpPr>
        <p:grpSpPr>
          <a:xfrm>
            <a:off x="6852042" y="6281914"/>
            <a:ext cx="2543062" cy="857807"/>
            <a:chOff x="6931483" y="5840530"/>
            <a:chExt cx="1839530" cy="651458"/>
          </a:xfrm>
        </p:grpSpPr>
        <p:pic>
          <p:nvPicPr>
            <p:cNvPr id="6" name="Google Shape;430;p34">
              <a:extLst>
                <a:ext uri="{FF2B5EF4-FFF2-40B4-BE49-F238E27FC236}">
                  <a16:creationId xmlns:a16="http://schemas.microsoft.com/office/drawing/2014/main" id="{969F201D-76B3-41C4-BD90-455BD88C6050}"/>
                </a:ext>
              </a:extLst>
            </p:cNvPr>
            <p:cNvPicPr preferRelativeResize="0"/>
            <p:nvPr/>
          </p:nvPicPr>
          <p:blipFill>
            <a:blip r:embed="rId6">
              <a:alphaModFix/>
            </a:blip>
            <a:stretch>
              <a:fillRect/>
            </a:stretch>
          </p:blipFill>
          <p:spPr>
            <a:xfrm>
              <a:off x="6931483" y="5840530"/>
              <a:ext cx="301752" cy="302145"/>
            </a:xfrm>
            <a:prstGeom prst="rect">
              <a:avLst/>
            </a:prstGeom>
            <a:noFill/>
            <a:ln>
              <a:noFill/>
            </a:ln>
          </p:spPr>
        </p:pic>
        <p:sp>
          <p:nvSpPr>
            <p:cNvPr id="11" name="Google Shape;113;g108b161eb73_0_60">
              <a:extLst>
                <a:ext uri="{FF2B5EF4-FFF2-40B4-BE49-F238E27FC236}">
                  <a16:creationId xmlns:a16="http://schemas.microsoft.com/office/drawing/2014/main" id="{5610E803-24C1-4B2A-82E5-0FCEF22AFA96}"/>
                </a:ext>
              </a:extLst>
            </p:cNvPr>
            <p:cNvSpPr txBox="1"/>
            <p:nvPr/>
          </p:nvSpPr>
          <p:spPr>
            <a:xfrm>
              <a:off x="7092963" y="5857506"/>
              <a:ext cx="1678050" cy="634482"/>
            </a:xfrm>
            <a:prstGeom prst="rect">
              <a:avLst/>
            </a:prstGeom>
            <a:noFill/>
            <a:ln>
              <a:noFill/>
            </a:ln>
          </p:spPr>
          <p:txBody>
            <a:bodyPr spcFirstLastPara="1" wrap="square" lIns="0" tIns="45700" rIns="0" bIns="45700" anchor="t" anchorCtr="0">
              <a:noAutofit/>
            </a:bodyPr>
            <a:lstStyle/>
            <a:p>
              <a:pPr marL="114300">
                <a:buClrTx/>
                <a:buSzPts val="1800"/>
              </a:pPr>
              <a:r>
                <a:rPr lang="en-US" sz="1600" dirty="0">
                  <a:latin typeface="Tw Cen MT" panose="020B0602020104020603" pitchFamily="34" charset="0"/>
                  <a:ea typeface="Bodoni"/>
                  <a:cs typeface="Bodoni"/>
                  <a:sym typeface="Bodoni"/>
                </a:rPr>
                <a:t>/</a:t>
              </a:r>
              <a:r>
                <a:rPr lang="en-US" sz="1600" dirty="0" err="1">
                  <a:latin typeface="Tw Cen MT" panose="020B0602020104020603" pitchFamily="34" charset="0"/>
                  <a:ea typeface="Bodoni"/>
                  <a:cs typeface="Bodoni"/>
                  <a:sym typeface="Bodoni"/>
                </a:rPr>
                <a:t>drexelfoodlabfeed</a:t>
              </a:r>
              <a:endParaRPr lang="en" sz="1600" dirty="0">
                <a:latin typeface="Tw Cen MT" panose="020B0602020104020603" pitchFamily="34" charset="0"/>
                <a:ea typeface="Bodoni"/>
                <a:cs typeface="Bodoni"/>
                <a:sym typeface="Bodoni"/>
              </a:endParaRPr>
            </a:p>
          </p:txBody>
        </p:sp>
      </p:grpSp>
      <p:grpSp>
        <p:nvGrpSpPr>
          <p:cNvPr id="19" name="Group 18">
            <a:extLst>
              <a:ext uri="{FF2B5EF4-FFF2-40B4-BE49-F238E27FC236}">
                <a16:creationId xmlns:a16="http://schemas.microsoft.com/office/drawing/2014/main" id="{6F785CC1-041F-4987-9B1C-EB3890CF4F08}"/>
              </a:ext>
            </a:extLst>
          </p:cNvPr>
          <p:cNvGrpSpPr/>
          <p:nvPr/>
        </p:nvGrpSpPr>
        <p:grpSpPr>
          <a:xfrm>
            <a:off x="9165710" y="6281911"/>
            <a:ext cx="2842999" cy="803686"/>
            <a:chOff x="9298102" y="5840530"/>
            <a:chExt cx="2257795" cy="650506"/>
          </a:xfrm>
        </p:grpSpPr>
        <p:pic>
          <p:nvPicPr>
            <p:cNvPr id="8" name="Picture 7" descr="Icon&#10;&#10;Description automatically generated">
              <a:extLst>
                <a:ext uri="{FF2B5EF4-FFF2-40B4-BE49-F238E27FC236}">
                  <a16:creationId xmlns:a16="http://schemas.microsoft.com/office/drawing/2014/main" id="{57F9820B-091B-4AE1-BAE1-0E3B39E1FDCE}"/>
                </a:ext>
              </a:extLst>
            </p:cNvPr>
            <p:cNvPicPr>
              <a:picLocks noChangeAspect="1"/>
            </p:cNvPicPr>
            <p:nvPr/>
          </p:nvPicPr>
          <p:blipFill>
            <a:blip r:embed="rId7"/>
            <a:stretch>
              <a:fillRect/>
            </a:stretch>
          </p:blipFill>
          <p:spPr>
            <a:xfrm>
              <a:off x="9298102" y="5840530"/>
              <a:ext cx="302146" cy="302146"/>
            </a:xfrm>
            <a:prstGeom prst="rect">
              <a:avLst/>
            </a:prstGeom>
          </p:spPr>
        </p:pic>
        <p:sp>
          <p:nvSpPr>
            <p:cNvPr id="12" name="Google Shape;113;g108b161eb73_0_60">
              <a:extLst>
                <a:ext uri="{FF2B5EF4-FFF2-40B4-BE49-F238E27FC236}">
                  <a16:creationId xmlns:a16="http://schemas.microsoft.com/office/drawing/2014/main" id="{11077B78-0379-4EC0-8A57-FF29094EC278}"/>
                </a:ext>
              </a:extLst>
            </p:cNvPr>
            <p:cNvSpPr txBox="1"/>
            <p:nvPr/>
          </p:nvSpPr>
          <p:spPr>
            <a:xfrm>
              <a:off x="9566511" y="5856554"/>
              <a:ext cx="1989386" cy="634482"/>
            </a:xfrm>
            <a:prstGeom prst="rect">
              <a:avLst/>
            </a:prstGeom>
            <a:noFill/>
            <a:ln>
              <a:noFill/>
            </a:ln>
          </p:spPr>
          <p:txBody>
            <a:bodyPr spcFirstLastPara="1" wrap="square" lIns="0" tIns="45700" rIns="0" bIns="45700" anchor="t" anchorCtr="0">
              <a:noAutofit/>
            </a:bodyPr>
            <a:lstStyle/>
            <a:p>
              <a:pPr marL="114300">
                <a:buClrTx/>
                <a:buSzPts val="1800"/>
              </a:pPr>
              <a:r>
                <a:rPr lang="en-US" sz="1600" dirty="0">
                  <a:latin typeface="Tw Cen MT" panose="020B0602020104020603" pitchFamily="34" charset="0"/>
                  <a:ea typeface="Bodoni"/>
                  <a:cs typeface="Bodoni"/>
                  <a:sym typeface="Bodoni"/>
                </a:rPr>
                <a:t>/company/</a:t>
              </a:r>
              <a:r>
                <a:rPr lang="en-US" sz="1600" dirty="0" err="1">
                  <a:latin typeface="Tw Cen MT" panose="020B0602020104020603" pitchFamily="34" charset="0"/>
                  <a:ea typeface="Bodoni"/>
                  <a:cs typeface="Bodoni"/>
                  <a:sym typeface="Bodoni"/>
                </a:rPr>
                <a:t>drexel</a:t>
              </a:r>
              <a:r>
                <a:rPr lang="en-US" sz="1600" dirty="0">
                  <a:latin typeface="Tw Cen MT" panose="020B0602020104020603" pitchFamily="34" charset="0"/>
                  <a:ea typeface="Bodoni"/>
                  <a:cs typeface="Bodoni"/>
                  <a:sym typeface="Bodoni"/>
                </a:rPr>
                <a:t>-food-lab</a:t>
              </a:r>
              <a:endParaRPr lang="en" sz="1600" dirty="0">
                <a:latin typeface="Tw Cen MT" panose="020B0602020104020603" pitchFamily="34" charset="0"/>
                <a:ea typeface="Bodoni"/>
                <a:cs typeface="Bodoni"/>
                <a:sym typeface="Bodoni"/>
              </a:endParaRPr>
            </a:p>
          </p:txBody>
        </p:sp>
      </p:grpSp>
      <p:grpSp>
        <p:nvGrpSpPr>
          <p:cNvPr id="16" name="Group 15">
            <a:extLst>
              <a:ext uri="{FF2B5EF4-FFF2-40B4-BE49-F238E27FC236}">
                <a16:creationId xmlns:a16="http://schemas.microsoft.com/office/drawing/2014/main" id="{4568EF52-E403-4ACC-9872-9A5AC6D5ECE0}"/>
              </a:ext>
            </a:extLst>
          </p:cNvPr>
          <p:cNvGrpSpPr/>
          <p:nvPr/>
        </p:nvGrpSpPr>
        <p:grpSpPr>
          <a:xfrm>
            <a:off x="2401615" y="6307201"/>
            <a:ext cx="2492959" cy="640195"/>
            <a:chOff x="2972711" y="5834817"/>
            <a:chExt cx="1982288" cy="640195"/>
          </a:xfrm>
        </p:grpSpPr>
        <p:sp>
          <p:nvSpPr>
            <p:cNvPr id="14" name="Google Shape;113;g108b161eb73_0_60">
              <a:extLst>
                <a:ext uri="{FF2B5EF4-FFF2-40B4-BE49-F238E27FC236}">
                  <a16:creationId xmlns:a16="http://schemas.microsoft.com/office/drawing/2014/main" id="{2DAE6C3C-648C-4B33-8549-9CDC58CD4DF8}"/>
                </a:ext>
              </a:extLst>
            </p:cNvPr>
            <p:cNvSpPr txBox="1"/>
            <p:nvPr/>
          </p:nvSpPr>
          <p:spPr>
            <a:xfrm>
              <a:off x="3192102" y="5840530"/>
              <a:ext cx="1762897" cy="634482"/>
            </a:xfrm>
            <a:prstGeom prst="rect">
              <a:avLst/>
            </a:prstGeom>
            <a:noFill/>
            <a:ln>
              <a:noFill/>
            </a:ln>
          </p:spPr>
          <p:txBody>
            <a:bodyPr spcFirstLastPara="1" wrap="square" lIns="0" tIns="45700" rIns="0" bIns="45700" anchor="t" anchorCtr="0">
              <a:noAutofit/>
            </a:bodyPr>
            <a:lstStyle/>
            <a:p>
              <a:pPr marL="114300">
                <a:buClrTx/>
                <a:buSzPts val="1800"/>
              </a:pPr>
              <a:r>
                <a:rPr lang="en-US" sz="1600" dirty="0">
                  <a:latin typeface="Tw Cen MT" panose="020B0602020104020603" pitchFamily="34" charset="0"/>
                  <a:ea typeface="Bodoni"/>
                  <a:cs typeface="Bodoni"/>
                  <a:sym typeface="Bodoni"/>
                </a:rPr>
                <a:t>www.drexel.edu/foodlab </a:t>
              </a:r>
              <a:endParaRPr lang="en" sz="1600" dirty="0">
                <a:latin typeface="Tw Cen MT" panose="020B0602020104020603" pitchFamily="34" charset="0"/>
                <a:ea typeface="Bodoni"/>
                <a:cs typeface="Bodoni"/>
                <a:sym typeface="Bodoni"/>
              </a:endParaRPr>
            </a:p>
          </p:txBody>
        </p:sp>
        <p:pic>
          <p:nvPicPr>
            <p:cNvPr id="3" name="Picture 2" descr="Icon&#10;&#10;Description automatically generated">
              <a:extLst>
                <a:ext uri="{FF2B5EF4-FFF2-40B4-BE49-F238E27FC236}">
                  <a16:creationId xmlns:a16="http://schemas.microsoft.com/office/drawing/2014/main" id="{1B702C3B-E6D6-4673-B7C7-1A5D22977325}"/>
                </a:ext>
              </a:extLst>
            </p:cNvPr>
            <p:cNvPicPr>
              <a:picLocks noChangeAspect="1"/>
            </p:cNvPicPr>
            <p:nvPr/>
          </p:nvPicPr>
          <p:blipFill>
            <a:blip r:embed="rId8"/>
            <a:stretch>
              <a:fillRect/>
            </a:stretch>
          </p:blipFill>
          <p:spPr>
            <a:xfrm>
              <a:off x="2972711" y="5834817"/>
              <a:ext cx="304007" cy="304007"/>
            </a:xfrm>
            <a:prstGeom prst="rect">
              <a:avLst/>
            </a:prstGeom>
          </p:spPr>
        </p:pic>
      </p:grpSp>
      <p:sp>
        <p:nvSpPr>
          <p:cNvPr id="13" name="TextBox 12">
            <a:extLst>
              <a:ext uri="{FF2B5EF4-FFF2-40B4-BE49-F238E27FC236}">
                <a16:creationId xmlns:a16="http://schemas.microsoft.com/office/drawing/2014/main" id="{DB07116E-5782-92A8-619D-C7078A76EC82}"/>
              </a:ext>
            </a:extLst>
          </p:cNvPr>
          <p:cNvSpPr txBox="1"/>
          <p:nvPr/>
        </p:nvSpPr>
        <p:spPr>
          <a:xfrm>
            <a:off x="253268" y="246792"/>
            <a:ext cx="6641444" cy="769441"/>
          </a:xfrm>
          <a:prstGeom prst="rect">
            <a:avLst/>
          </a:prstGeom>
          <a:noFill/>
        </p:spPr>
        <p:txBody>
          <a:bodyPr wrap="square" rtlCol="0">
            <a:spAutoFit/>
          </a:bodyPr>
          <a:lstStyle/>
          <a:p>
            <a:r>
              <a:rPr lang="en-US" sz="4400" dirty="0">
                <a:latin typeface="Tw Cen MT" panose="020B0602020104020603" pitchFamily="34" charset="0"/>
              </a:rPr>
              <a:t>Drexel Food Lab</a:t>
            </a:r>
          </a:p>
        </p:txBody>
      </p:sp>
      <p:sp>
        <p:nvSpPr>
          <p:cNvPr id="15" name="Google Shape;113;g108b161eb73_0_60">
            <a:extLst>
              <a:ext uri="{FF2B5EF4-FFF2-40B4-BE49-F238E27FC236}">
                <a16:creationId xmlns:a16="http://schemas.microsoft.com/office/drawing/2014/main" id="{8E83C733-1785-75E2-7F51-CD836A03B471}"/>
              </a:ext>
            </a:extLst>
          </p:cNvPr>
          <p:cNvSpPr txBox="1"/>
          <p:nvPr/>
        </p:nvSpPr>
        <p:spPr>
          <a:xfrm>
            <a:off x="253268" y="1319285"/>
            <a:ext cx="8716800" cy="3093539"/>
          </a:xfrm>
          <a:prstGeom prst="rect">
            <a:avLst/>
          </a:prstGeom>
          <a:noFill/>
          <a:ln>
            <a:noFill/>
          </a:ln>
        </p:spPr>
        <p:txBody>
          <a:bodyPr spcFirstLastPara="1" wrap="square" lIns="0" tIns="45700" rIns="0" bIns="45700" anchor="t" anchorCtr="0">
            <a:noAutofit/>
          </a:bodyPr>
          <a:lstStyle/>
          <a:p>
            <a:r>
              <a:rPr lang="en-US" sz="2000" b="1" dirty="0">
                <a:latin typeface="Arial"/>
                <a:ea typeface="Cardo" panose="020B0604020202020204" charset="-79"/>
                <a:cs typeface="Arial"/>
                <a:sym typeface="Cardo"/>
              </a:rPr>
              <a:t>Mission: </a:t>
            </a:r>
            <a:r>
              <a:rPr lang="en-US" sz="2000" dirty="0">
                <a:latin typeface="Arial"/>
                <a:ea typeface="Cardo" panose="020B0604020202020204" charset="-79"/>
                <a:cs typeface="Arial"/>
                <a:sym typeface="Cardo"/>
              </a:rPr>
              <a:t>The Drexel Food Lab is a faculty-mentored interdisciplinary food product design and </a:t>
            </a:r>
            <a:r>
              <a:rPr lang="en-US" sz="2000" i="0" u="none" strike="noStrike" cap="none" dirty="0">
                <a:latin typeface="Arial"/>
                <a:ea typeface="Cardo" panose="020B0604020202020204" charset="-79"/>
                <a:cs typeface="Arial"/>
                <a:sym typeface="Cardo"/>
              </a:rPr>
              <a:t>culinary </a:t>
            </a:r>
            <a:r>
              <a:rPr lang="en-US" sz="2000" dirty="0">
                <a:latin typeface="Arial"/>
                <a:ea typeface="Cardo" panose="020B0604020202020204" charset="-79"/>
                <a:cs typeface="Arial"/>
                <a:sym typeface="Cardo"/>
              </a:rPr>
              <a:t>innovation </a:t>
            </a:r>
            <a:r>
              <a:rPr lang="en-US" sz="2000" dirty="0">
                <a:latin typeface="Arial"/>
                <a:ea typeface="Cardo" panose="020B0604020202020204" charset="-79"/>
                <a:cs typeface="Arial"/>
              </a:rPr>
              <a:t>research</a:t>
            </a:r>
            <a:r>
              <a:rPr lang="en-US" sz="2000" dirty="0">
                <a:latin typeface="Arial"/>
                <a:ea typeface="Cardo" panose="020B0604020202020204" charset="-79"/>
                <a:cs typeface="Arial"/>
                <a:sym typeface="Cardo"/>
              </a:rPr>
              <a:t> lab solving real-world problems in</a:t>
            </a:r>
            <a:r>
              <a:rPr lang="en-US" sz="2000" b="1" dirty="0">
                <a:latin typeface="Arial"/>
                <a:ea typeface="Cardo" panose="020B0604020202020204" charset="-79"/>
                <a:cs typeface="Arial"/>
                <a:sym typeface="Cardo"/>
              </a:rPr>
              <a:t> </a:t>
            </a:r>
            <a:r>
              <a:rPr lang="en-US" sz="2000" b="1" i="1" dirty="0">
                <a:latin typeface="Arial"/>
                <a:ea typeface="Cardo" panose="020B0604020202020204" charset="-79"/>
                <a:cs typeface="Arial"/>
                <a:sym typeface="Cardo"/>
              </a:rPr>
              <a:t>sustainability, </a:t>
            </a:r>
            <a:r>
              <a:rPr lang="en-US" sz="2000" b="1" i="1" u="none" strike="noStrike" cap="none" dirty="0">
                <a:latin typeface="Arial"/>
                <a:ea typeface="Cardo" panose="020B0604020202020204" charset="-79"/>
                <a:cs typeface="Arial"/>
                <a:sym typeface="Cardo"/>
              </a:rPr>
              <a:t>health </a:t>
            </a:r>
            <a:r>
              <a:rPr lang="en-US" sz="2000" b="1" i="1" dirty="0">
                <a:latin typeface="Arial"/>
                <a:ea typeface="Cardo" panose="020B0604020202020204" charset="-79"/>
                <a:cs typeface="Arial"/>
                <a:sym typeface="Cardo"/>
              </a:rPr>
              <a:t>promotion</a:t>
            </a:r>
            <a:r>
              <a:rPr lang="en-US" sz="2000" i="1" dirty="0">
                <a:latin typeface="Arial"/>
                <a:ea typeface="Cardo" panose="020B0604020202020204" charset="-79"/>
                <a:cs typeface="Arial"/>
                <a:sym typeface="Cardo"/>
              </a:rPr>
              <a:t> </a:t>
            </a:r>
            <a:r>
              <a:rPr lang="en-US" sz="2000" i="0" u="none" strike="noStrike" cap="none" dirty="0">
                <a:latin typeface="Arial"/>
                <a:ea typeface="Cardo" panose="020B0604020202020204" charset="-79"/>
                <a:cs typeface="Arial"/>
                <a:sym typeface="Cardo"/>
              </a:rPr>
              <a:t>and </a:t>
            </a:r>
            <a:r>
              <a:rPr lang="en-US" sz="2000" b="1" i="1" dirty="0">
                <a:latin typeface="Arial"/>
                <a:ea typeface="Cardo" panose="020B0604020202020204" charset="-79"/>
                <a:cs typeface="Arial"/>
                <a:sym typeface="Cardo"/>
              </a:rPr>
              <a:t>access</a:t>
            </a:r>
            <a:endParaRPr lang="en-US" sz="2000" b="1" i="1">
              <a:latin typeface="Arial"/>
              <a:cs typeface="Cardo"/>
            </a:endParaRPr>
          </a:p>
          <a:p>
            <a:endParaRPr lang="en-US" sz="2000" dirty="0">
              <a:latin typeface="Arial"/>
              <a:ea typeface="+mn-lt"/>
              <a:cs typeface="Arial"/>
            </a:endParaRPr>
          </a:p>
          <a:p>
            <a:r>
              <a:rPr lang="en-US" sz="2000" dirty="0">
                <a:latin typeface="Arial"/>
                <a:ea typeface="+mn-lt"/>
                <a:cs typeface="Arial"/>
              </a:rPr>
              <a:t>We do this through research and programming that help us:</a:t>
            </a:r>
            <a:endParaRPr lang="en-US" dirty="0"/>
          </a:p>
          <a:p>
            <a:endParaRPr lang="en-US" sz="2000" dirty="0">
              <a:latin typeface="Arial"/>
              <a:ea typeface="+mn-lt"/>
              <a:cs typeface="Arial"/>
            </a:endParaRPr>
          </a:p>
          <a:p>
            <a:pPr marL="342900" indent="-342900">
              <a:buFont typeface="Arial"/>
              <a:buChar char="•"/>
            </a:pPr>
            <a:r>
              <a:rPr lang="en-US" sz="2000" dirty="0">
                <a:latin typeface="Arial"/>
                <a:ea typeface="+mn-lt"/>
                <a:cs typeface="Arial"/>
              </a:rPr>
              <a:t>Understand consumers</a:t>
            </a:r>
            <a:endParaRPr lang="en-US" sz="2000">
              <a:latin typeface="Arial"/>
              <a:cs typeface="Arial"/>
            </a:endParaRPr>
          </a:p>
          <a:p>
            <a:pPr marL="342900" indent="-342900">
              <a:buFont typeface="Arial"/>
              <a:buChar char="•"/>
            </a:pPr>
            <a:r>
              <a:rPr lang="en-US" sz="2000" dirty="0">
                <a:latin typeface="Arial"/>
                <a:ea typeface="+mn-lt"/>
                <a:cs typeface="Arial"/>
              </a:rPr>
              <a:t>Develop new food products</a:t>
            </a:r>
            <a:endParaRPr lang="en-US" sz="2000">
              <a:latin typeface="Arial"/>
              <a:cs typeface="Arial"/>
            </a:endParaRPr>
          </a:p>
          <a:p>
            <a:pPr marL="342900" indent="-342900">
              <a:buFont typeface="Arial"/>
              <a:buChar char="•"/>
            </a:pPr>
            <a:r>
              <a:rPr lang="en-US" sz="2000" dirty="0">
                <a:latin typeface="Arial"/>
                <a:ea typeface="+mn-lt"/>
                <a:cs typeface="Arial"/>
              </a:rPr>
              <a:t>Introduce new products to market</a:t>
            </a:r>
            <a:endParaRPr lang="en-US" sz="2000" dirty="0">
              <a:cs typeface="Calibri" panose="020F0502020204030204"/>
            </a:endParaRPr>
          </a:p>
          <a:p>
            <a:pPr marL="342900" indent="-342900">
              <a:buFont typeface="Arial"/>
              <a:buChar char="•"/>
            </a:pPr>
            <a:endParaRPr lang="en-US" sz="2000" dirty="0">
              <a:latin typeface="Arial"/>
              <a:ea typeface="+mn-lt"/>
              <a:cs typeface="Arial"/>
            </a:endParaRPr>
          </a:p>
          <a:p>
            <a:r>
              <a:rPr lang="en-US" sz="2000" dirty="0">
                <a:latin typeface="Arial"/>
                <a:ea typeface="+mn-lt"/>
                <a:cs typeface="Arial"/>
              </a:rPr>
              <a:t>In doing so, we not only develop new food products and menu items with entrepreneurs,</a:t>
            </a:r>
            <a:r>
              <a:rPr lang="en-US" sz="2000" dirty="0">
                <a:latin typeface="Arial"/>
                <a:cs typeface="Arial"/>
              </a:rPr>
              <a:t> </a:t>
            </a:r>
            <a:r>
              <a:rPr lang="en-US" sz="2000" dirty="0">
                <a:latin typeface="Arial"/>
                <a:ea typeface="+mn-lt"/>
                <a:cs typeface="Arial"/>
              </a:rPr>
              <a:t>industry, non-profit, and government partners, but also develop our flagship</a:t>
            </a:r>
            <a:r>
              <a:rPr lang="en-US" sz="2000" dirty="0">
                <a:latin typeface="Arial"/>
                <a:cs typeface="Arial"/>
              </a:rPr>
              <a:t> "</a:t>
            </a:r>
            <a:r>
              <a:rPr lang="en-US" sz="2000" dirty="0">
                <a:latin typeface="Arial"/>
                <a:ea typeface="+mn-lt"/>
                <a:cs typeface="Arial"/>
              </a:rPr>
              <a:t>product</a:t>
            </a:r>
            <a:r>
              <a:rPr lang="en-US" sz="2000" dirty="0">
                <a:latin typeface="Arial"/>
                <a:cs typeface="Arial"/>
              </a:rPr>
              <a:t>," graduates </a:t>
            </a:r>
            <a:r>
              <a:rPr lang="en-US" sz="2000" dirty="0">
                <a:latin typeface="Arial"/>
                <a:ea typeface="+mn-lt"/>
                <a:cs typeface="Arial"/>
              </a:rPr>
              <a:t>across disciplines who are </a:t>
            </a:r>
            <a:r>
              <a:rPr lang="en-US" sz="2000" b="1" i="1" dirty="0">
                <a:latin typeface="Arial"/>
                <a:ea typeface="+mn-lt"/>
                <a:cs typeface="Arial"/>
              </a:rPr>
              <a:t>poised to improve the food</a:t>
            </a:r>
            <a:r>
              <a:rPr lang="en-US" sz="2000" b="1" i="1" dirty="0">
                <a:latin typeface="Arial"/>
                <a:cs typeface="Arial"/>
              </a:rPr>
              <a:t> </a:t>
            </a:r>
            <a:r>
              <a:rPr lang="en-US" sz="2000" b="1" i="1" dirty="0">
                <a:latin typeface="Arial"/>
                <a:ea typeface="+mn-lt"/>
                <a:cs typeface="Arial"/>
              </a:rPr>
              <a:t>system.</a:t>
            </a:r>
            <a:endParaRPr lang="en-US" b="1" i="1">
              <a:cs typeface="Arial"/>
            </a:endParaRPr>
          </a:p>
          <a:p>
            <a:r>
              <a:rPr lang="en-US" dirty="0"/>
              <a:t/>
            </a:r>
            <a:br>
              <a:rPr lang="en-US" dirty="0"/>
            </a:br>
            <a:endParaRPr lang="en-US" dirty="0"/>
          </a:p>
          <a:p>
            <a:endParaRPr lang="en-US" sz="2000" dirty="0">
              <a:latin typeface="Arial"/>
              <a:ea typeface="Cardo" panose="020B0604020202020204" charset="-79"/>
              <a:cs typeface="Arial"/>
            </a:endParaRPr>
          </a:p>
          <a:p>
            <a:endParaRPr lang="en-US" sz="2000" dirty="0">
              <a:latin typeface="Arial"/>
              <a:ea typeface="Cardo" panose="020B0604020202020204" charset="-79"/>
              <a:cs typeface="Arial"/>
            </a:endParaRPr>
          </a:p>
          <a:p>
            <a:pPr>
              <a:buClr>
                <a:srgbClr val="000000"/>
              </a:buClr>
              <a:buSzPts val="1800"/>
            </a:pPr>
            <a:endParaRPr lang="en-US" sz="2000" dirty="0">
              <a:latin typeface="Cardo" panose="020B0604020202020204" charset="-79"/>
              <a:ea typeface="Cardo" panose="020B0604020202020204" charset="-79"/>
              <a:cs typeface="Cardo" panose="020B0604020202020204" charset="-79"/>
            </a:endParaRPr>
          </a:p>
        </p:txBody>
      </p:sp>
    </p:spTree>
    <p:extLst>
      <p:ext uri="{BB962C8B-B14F-4D97-AF65-F5344CB8AC3E}">
        <p14:creationId xmlns:p14="http://schemas.microsoft.com/office/powerpoint/2010/main" val="2545385534"/>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535" y="1147156"/>
            <a:ext cx="11004511" cy="4955019"/>
          </a:xfrm>
        </p:spPr>
        <p:txBody>
          <a:bodyPr>
            <a:normAutofit fontScale="55000" lnSpcReduction="20000"/>
          </a:bodyPr>
          <a:lstStyle/>
          <a:p>
            <a:pPr marL="0" indent="0">
              <a:buNone/>
            </a:pPr>
            <a:endParaRPr lang="en-US" sz="3300" dirty="0"/>
          </a:p>
          <a:p>
            <a:pPr marL="0" indent="0">
              <a:buNone/>
            </a:pPr>
            <a:endParaRPr lang="en-US" sz="4300" dirty="0"/>
          </a:p>
          <a:p>
            <a:pPr marL="0" indent="0">
              <a:buNone/>
            </a:pPr>
            <a:r>
              <a:rPr lang="en-US" sz="4200" dirty="0"/>
              <a:t>Mission:  </a:t>
            </a:r>
            <a:r>
              <a:rPr lang="en-US" sz="4200" dirty="0">
                <a:effectLst/>
                <a:ea typeface="Times New Roman" panose="02020603050405020304" pitchFamily="18" charset="0"/>
              </a:rPr>
              <a:t>“With humanity, humility and honor, to heal by providing exceptionally intelligent and responsive healthcare and education for as many as we can reach”.  The Quality Program reflects this mission and incorporates the values of the Albert Einstein Healthcare Network (AEHN) via implementation of ongoing assessment and improvement activities.  </a:t>
            </a:r>
          </a:p>
          <a:p>
            <a:pPr marL="0" indent="0">
              <a:buNone/>
            </a:pPr>
            <a:r>
              <a:rPr lang="en-US" sz="4200" dirty="0">
                <a:ea typeface="Times New Roman" panose="02020603050405020304" pitchFamily="18" charset="0"/>
              </a:rPr>
              <a:t>T</a:t>
            </a:r>
            <a:r>
              <a:rPr lang="en-US" sz="4200" dirty="0">
                <a:effectLst/>
                <a:ea typeface="Times New Roman" panose="02020603050405020304" pitchFamily="18" charset="0"/>
              </a:rPr>
              <a:t>he ‘</a:t>
            </a:r>
            <a:r>
              <a:rPr lang="en-US" sz="4200" b="1" i="1" dirty="0">
                <a:effectLst/>
                <a:ea typeface="Times New Roman" panose="02020603050405020304" pitchFamily="18" charset="0"/>
              </a:rPr>
              <a:t>Immunodeficiency Clinic or IDC’ </a:t>
            </a:r>
            <a:r>
              <a:rPr lang="en-US" sz="4200" dirty="0">
                <a:effectLst/>
                <a:ea typeface="Times New Roman" panose="02020603050405020304" pitchFamily="18" charset="0"/>
              </a:rPr>
              <a:t>seeks to provide ‘a one stop shop’ consisting of comprehensive medical services for all clients; as part of the AEHN network referral to all medical subspecialties, including obstetrics and gynecology, facilitates linkage and engagement in care. </a:t>
            </a:r>
          </a:p>
          <a:p>
            <a:pPr marL="0" indent="0">
              <a:spcBef>
                <a:spcPts val="0"/>
              </a:spcBef>
              <a:buNone/>
            </a:pPr>
            <a:endParaRPr lang="en-US" sz="4200" dirty="0"/>
          </a:p>
          <a:p>
            <a:pPr marL="0" indent="0">
              <a:buNone/>
            </a:pPr>
            <a:r>
              <a:rPr lang="en-US" sz="4200" dirty="0"/>
              <a:t>Contact Information: Nicola D’Souza, CQI coordinator-IDC; (o) # 215-456-3465; (c) # 770-383-2017</a:t>
            </a:r>
          </a:p>
          <a:p>
            <a:pPr marL="0" indent="0">
              <a:buNone/>
            </a:pPr>
            <a:r>
              <a:rPr lang="en-US" sz="4200" dirty="0"/>
              <a:t>Website: </a:t>
            </a:r>
            <a:r>
              <a:rPr lang="en-US" sz="4200" dirty="0">
                <a:hlinkClick r:id="rId2"/>
              </a:rPr>
              <a:t>Immunodeficiency Center (IDC) - Einstein Health</a:t>
            </a:r>
            <a:endParaRPr lang="en-US" sz="4200" dirty="0"/>
          </a:p>
          <a:p>
            <a:pPr marL="0" indent="0">
              <a:buNone/>
            </a:pPr>
            <a:endParaRPr lang="en-US" sz="4200" dirty="0"/>
          </a:p>
          <a:p>
            <a:pPr marL="0" indent="0">
              <a:buNone/>
            </a:pPr>
            <a:r>
              <a:rPr lang="en-US" sz="4200" dirty="0"/>
              <a:t>Population(s) served: HIV immunocompromised, Adult population.</a:t>
            </a:r>
          </a:p>
          <a:p>
            <a:pPr marL="0" indent="0">
              <a:buNone/>
            </a:pPr>
            <a:endParaRPr lang="en-US" dirty="0"/>
          </a:p>
          <a:p>
            <a:pPr marL="0" indent="0">
              <a:buNone/>
            </a:pPr>
            <a:endParaRPr lang="en-US" dirty="0"/>
          </a:p>
          <a:p>
            <a:pPr marL="0" indent="0">
              <a:buNone/>
            </a:pPr>
            <a:endParaRPr lang="en-US" sz="1800" i="1" dirty="0">
              <a:solidFill>
                <a:srgbClr val="FF0000"/>
              </a:solidFill>
            </a:endParaRPr>
          </a:p>
          <a:p>
            <a:pPr marL="0" indent="0" algn="ctr">
              <a:buNone/>
            </a:pPr>
            <a:endParaRPr lang="en-US" sz="1800" i="1" dirty="0">
              <a:solidFill>
                <a:srgbClr val="FF0000"/>
              </a:solidFill>
            </a:endParaRPr>
          </a:p>
        </p:txBody>
      </p:sp>
      <p:pic>
        <p:nvPicPr>
          <p:cNvPr id="1026" name="Picture 2">
            <a:extLst>
              <a:ext uri="{FF2B5EF4-FFF2-40B4-BE49-F238E27FC236}">
                <a16:creationId xmlns:a16="http://schemas.microsoft.com/office/drawing/2014/main" id="{3AB8254F-7A94-41A4-A50C-4519EA7B0D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535" y="258248"/>
            <a:ext cx="4240788" cy="106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27086"/>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Einstein’s Pride Program</a:t>
            </a:r>
          </a:p>
        </p:txBody>
      </p:sp>
      <p:sp>
        <p:nvSpPr>
          <p:cNvPr id="3" name="Content Placeholder 2"/>
          <p:cNvSpPr>
            <a:spLocks noGrp="1"/>
          </p:cNvSpPr>
          <p:nvPr>
            <p:ph idx="1"/>
          </p:nvPr>
        </p:nvSpPr>
        <p:spPr>
          <a:xfrm>
            <a:off x="838200" y="2797933"/>
            <a:ext cx="10515600" cy="3379815"/>
          </a:xfrm>
        </p:spPr>
        <p:txBody>
          <a:bodyPr>
            <a:normAutofit/>
          </a:bodyPr>
          <a:lstStyle/>
          <a:p>
            <a:pPr marL="0" indent="0">
              <a:buNone/>
            </a:pPr>
            <a:r>
              <a:rPr lang="en-US" sz="2400" b="1" dirty="0"/>
              <a:t>Mission: </a:t>
            </a:r>
            <a:r>
              <a:rPr lang="en-US" sz="2400" dirty="0"/>
              <a:t>R</a:t>
            </a:r>
            <a:r>
              <a:rPr lang="en-US" sz="2400" b="0" i="0" dirty="0">
                <a:effectLst/>
              </a:rPr>
              <a:t>emove barriers to care by advocating for patient needs across Einstein’s Healthcare network and attempting to interrupt systemic oppression, racism, homophobia and transphobia in the field of healthcare.</a:t>
            </a:r>
            <a:endParaRPr lang="en-US" sz="2400" dirty="0"/>
          </a:p>
          <a:p>
            <a:pPr marL="0" indent="0">
              <a:buNone/>
            </a:pPr>
            <a:r>
              <a:rPr lang="en-US" sz="2400" b="1" dirty="0"/>
              <a:t>Contact Information:</a:t>
            </a:r>
            <a:r>
              <a:rPr lang="en-US" sz="2400" dirty="0"/>
              <a:t> </a:t>
            </a:r>
            <a:r>
              <a:rPr lang="en-US" sz="2400" b="0" i="0" dirty="0">
                <a:effectLst/>
              </a:rPr>
              <a:t>(215) 420-0989</a:t>
            </a:r>
            <a:endParaRPr lang="en-US" sz="2400" dirty="0"/>
          </a:p>
          <a:p>
            <a:pPr marL="0" indent="0">
              <a:buNone/>
            </a:pPr>
            <a:r>
              <a:rPr lang="en-US" sz="2400" b="1" dirty="0"/>
              <a:t>Website: </a:t>
            </a:r>
            <a:r>
              <a:rPr lang="en-US" sz="2400" dirty="0"/>
              <a:t>www.Einstein.edu/pride-program</a:t>
            </a:r>
          </a:p>
          <a:p>
            <a:pPr marL="0" indent="0">
              <a:buNone/>
            </a:pPr>
            <a:r>
              <a:rPr lang="en-US" sz="2400" b="1" dirty="0"/>
              <a:t>Population served: </a:t>
            </a:r>
            <a:r>
              <a:rPr lang="en-US" sz="2400" dirty="0"/>
              <a:t>LGBTQIA+ children and adults</a:t>
            </a:r>
          </a:p>
          <a:p>
            <a:pPr marL="0" indent="0">
              <a:buNone/>
            </a:pPr>
            <a:endParaRPr lang="en-US" dirty="0"/>
          </a:p>
          <a:p>
            <a:pPr marL="0" indent="0">
              <a:buNone/>
            </a:pPr>
            <a:endParaRPr lang="en-US" dirty="0"/>
          </a:p>
          <a:p>
            <a:pPr marL="0" indent="0">
              <a:buNone/>
            </a:pPr>
            <a:endParaRPr lang="en-US" sz="1800" i="1" dirty="0">
              <a:solidFill>
                <a:srgbClr val="FF0000"/>
              </a:solidFill>
            </a:endParaRPr>
          </a:p>
          <a:p>
            <a:pPr marL="0" indent="0" algn="ctr">
              <a:buNone/>
            </a:pPr>
            <a:endParaRPr lang="en-US" sz="1800" i="1" dirty="0">
              <a:solidFill>
                <a:srgbClr val="FF0000"/>
              </a:solidFill>
            </a:endParaRPr>
          </a:p>
        </p:txBody>
      </p:sp>
      <p:pic>
        <p:nvPicPr>
          <p:cNvPr id="5" name="Picture 4">
            <a:extLst>
              <a:ext uri="{FF2B5EF4-FFF2-40B4-BE49-F238E27FC236}">
                <a16:creationId xmlns:a16="http://schemas.microsoft.com/office/drawing/2014/main" id="{EEA7B020-B3AB-F9D9-F6E3-8BDF01E57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80" y="1123599"/>
            <a:ext cx="3136606" cy="1769242"/>
          </a:xfrm>
          <a:prstGeom prst="rect">
            <a:avLst/>
          </a:prstGeom>
        </p:spPr>
      </p:pic>
    </p:spTree>
    <p:extLst>
      <p:ext uri="{BB962C8B-B14F-4D97-AF65-F5344CB8AC3E}">
        <p14:creationId xmlns:p14="http://schemas.microsoft.com/office/powerpoint/2010/main" val="3085762894"/>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0E3B1E61-BA72-12D3-FEC3-65AEE98D9C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545" y="506530"/>
            <a:ext cx="4376730"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106124" y="1169959"/>
            <a:ext cx="6096656" cy="3817619"/>
          </a:xfrm>
        </p:spPr>
        <p:txBody>
          <a:bodyPr>
            <a:normAutofit fontScale="25000" lnSpcReduction="20000"/>
          </a:bodyPr>
          <a:lstStyle/>
          <a:p>
            <a:pPr marL="0" indent="0" algn="r">
              <a:buNone/>
            </a:pPr>
            <a:endParaRPr lang="en-US" sz="1800" dirty="0"/>
          </a:p>
          <a:p>
            <a:pPr marL="0" indent="0" algn="r" rtl="0">
              <a:lnSpc>
                <a:spcPct val="120000"/>
              </a:lnSpc>
              <a:spcBef>
                <a:spcPts val="0"/>
              </a:spcBef>
              <a:spcAft>
                <a:spcPts val="0"/>
              </a:spcAft>
              <a:buNone/>
            </a:pPr>
            <a:r>
              <a:rPr lang="en-US" sz="5600" b="1" u="none" strike="noStrike" dirty="0">
                <a:solidFill>
                  <a:srgbClr val="000000"/>
                </a:solidFill>
                <a:effectLst/>
                <a:latin typeface="Avenir Next" panose="020B0503020202020204" pitchFamily="34" charset="0"/>
              </a:rPr>
              <a:t>Get Fresh Daily </a:t>
            </a:r>
            <a:r>
              <a:rPr lang="en-US" sz="5600" u="none" strike="noStrike" dirty="0">
                <a:solidFill>
                  <a:srgbClr val="000000"/>
                </a:solidFill>
                <a:effectLst/>
                <a:latin typeface="Avenir Next" panose="020B0503020202020204" pitchFamily="34" charset="0"/>
              </a:rPr>
              <a:t>(GFD) is a mission-driven organization cultivating community wellbeing by integrating plant-based living experiences, </a:t>
            </a:r>
          </a:p>
          <a:p>
            <a:pPr marL="0" indent="0" algn="r" rtl="0">
              <a:lnSpc>
                <a:spcPct val="120000"/>
              </a:lnSpc>
              <a:spcBef>
                <a:spcPts val="0"/>
              </a:spcBef>
              <a:spcAft>
                <a:spcPts val="0"/>
              </a:spcAft>
              <a:buNone/>
            </a:pPr>
            <a:r>
              <a:rPr lang="en-US" sz="5600" u="none" strike="noStrike" dirty="0">
                <a:solidFill>
                  <a:srgbClr val="000000"/>
                </a:solidFill>
                <a:effectLst/>
                <a:latin typeface="Avenir Next" panose="020B0503020202020204" pitchFamily="34" charset="0"/>
              </a:rPr>
              <a:t>farm fresh produce, and culturally empowering wellness education.</a:t>
            </a:r>
          </a:p>
          <a:p>
            <a:pPr marL="0" indent="0" algn="r" rtl="0">
              <a:lnSpc>
                <a:spcPct val="120000"/>
              </a:lnSpc>
              <a:spcBef>
                <a:spcPts val="0"/>
              </a:spcBef>
              <a:spcAft>
                <a:spcPts val="0"/>
              </a:spcAft>
              <a:buNone/>
            </a:pPr>
            <a:r>
              <a:rPr lang="en-US" sz="5600" u="none" strike="noStrike" dirty="0">
                <a:solidFill>
                  <a:srgbClr val="000000"/>
                </a:solidFill>
                <a:effectLst/>
                <a:latin typeface="Avenir Next" panose="020B0503020202020204" pitchFamily="34" charset="0"/>
              </a:rPr>
              <a:t> </a:t>
            </a:r>
            <a:br>
              <a:rPr lang="en-US" sz="5600" u="none" strike="noStrike" dirty="0">
                <a:solidFill>
                  <a:srgbClr val="000000"/>
                </a:solidFill>
                <a:effectLst/>
                <a:latin typeface="Avenir Next" panose="020B0503020202020204" pitchFamily="34" charset="0"/>
              </a:rPr>
            </a:br>
            <a:r>
              <a:rPr lang="en-US" sz="5600" dirty="0">
                <a:solidFill>
                  <a:srgbClr val="000000"/>
                </a:solidFill>
                <a:latin typeface="Avenir Next" panose="020B0503020202020204" pitchFamily="34" charset="0"/>
              </a:rPr>
              <a:t>Our p</a:t>
            </a:r>
            <a:r>
              <a:rPr lang="en-US" sz="5600" u="none" strike="noStrike" dirty="0">
                <a:solidFill>
                  <a:srgbClr val="000000"/>
                </a:solidFill>
                <a:effectLst/>
                <a:latin typeface="Avenir Next" panose="020B0503020202020204" pitchFamily="34" charset="0"/>
              </a:rPr>
              <a:t>rograms are based at </a:t>
            </a:r>
            <a:r>
              <a:rPr lang="en-US" sz="5600" b="1" u="none" strike="noStrike" dirty="0">
                <a:solidFill>
                  <a:srgbClr val="000000"/>
                </a:solidFill>
                <a:effectLst/>
                <a:latin typeface="Avenir Next" panose="020B0503020202020204" pitchFamily="34" charset="0"/>
              </a:rPr>
              <a:t>Freedom Greens + Gardens</a:t>
            </a:r>
            <a:r>
              <a:rPr lang="en-US" sz="5600" u="none" strike="noStrike" dirty="0">
                <a:solidFill>
                  <a:srgbClr val="000000"/>
                </a:solidFill>
                <a:effectLst/>
                <a:latin typeface="Avenir Next" panose="020B0503020202020204" pitchFamily="34" charset="0"/>
              </a:rPr>
              <a:t>, our learning and healing space located directly across from Malcolm X Park in West Philadelphia. The garden serves as a hub for wellbeing and community connection in the heart of this neighborhood which has been deeply impacted by systemic racism, gentrification and food apartheid.</a:t>
            </a:r>
          </a:p>
          <a:p>
            <a:pPr marL="0" indent="0" algn="r" rtl="0">
              <a:lnSpc>
                <a:spcPct val="120000"/>
              </a:lnSpc>
              <a:spcBef>
                <a:spcPts val="0"/>
              </a:spcBef>
              <a:spcAft>
                <a:spcPts val="0"/>
              </a:spcAft>
              <a:buNone/>
            </a:pPr>
            <a:endParaRPr lang="en-US" sz="5600" dirty="0">
              <a:solidFill>
                <a:srgbClr val="000000"/>
              </a:solidFill>
              <a:latin typeface="Avenir Next" panose="020B0503020202020204" pitchFamily="34" charset="0"/>
            </a:endParaRPr>
          </a:p>
          <a:p>
            <a:pPr marL="0" indent="0" algn="r">
              <a:lnSpc>
                <a:spcPct val="120000"/>
              </a:lnSpc>
              <a:spcBef>
                <a:spcPts val="0"/>
              </a:spcBef>
              <a:buNone/>
            </a:pPr>
            <a:r>
              <a:rPr lang="en-US" sz="5600" dirty="0">
                <a:solidFill>
                  <a:srgbClr val="000000"/>
                </a:solidFill>
                <a:latin typeface="Avenir Next" panose="020B0503020202020204" pitchFamily="34" charset="0"/>
              </a:rPr>
              <a:t>We are</a:t>
            </a:r>
            <a:r>
              <a:rPr lang="en-US" sz="5600" u="none" strike="noStrike" dirty="0">
                <a:solidFill>
                  <a:srgbClr val="000000"/>
                </a:solidFill>
                <a:effectLst/>
                <a:latin typeface="Avenir Next" panose="020B0503020202020204" pitchFamily="34" charset="0"/>
              </a:rPr>
              <a:t> working towards a future where people live long, </a:t>
            </a:r>
          </a:p>
          <a:p>
            <a:pPr marL="0" indent="0" algn="r">
              <a:lnSpc>
                <a:spcPct val="120000"/>
              </a:lnSpc>
              <a:spcBef>
                <a:spcPts val="0"/>
              </a:spcBef>
              <a:buNone/>
            </a:pPr>
            <a:r>
              <a:rPr lang="en-US" sz="5600" u="none" strike="noStrike" dirty="0">
                <a:solidFill>
                  <a:srgbClr val="000000"/>
                </a:solidFill>
                <a:effectLst/>
                <a:latin typeface="Avenir Next" panose="020B0503020202020204" pitchFamily="34" charset="0"/>
              </a:rPr>
              <a:t>healthy, and vibrant lives, and are sustained by nourishing food, </a:t>
            </a:r>
          </a:p>
          <a:p>
            <a:pPr marL="0" indent="0" algn="r">
              <a:lnSpc>
                <a:spcPct val="120000"/>
              </a:lnSpc>
              <a:spcBef>
                <a:spcPts val="0"/>
              </a:spcBef>
              <a:buNone/>
            </a:pPr>
            <a:r>
              <a:rPr lang="en-US" sz="5600" u="none" strike="noStrike" dirty="0">
                <a:solidFill>
                  <a:srgbClr val="000000"/>
                </a:solidFill>
                <a:effectLst/>
                <a:latin typeface="Avenir Next" panose="020B0503020202020204" pitchFamily="34" charset="0"/>
              </a:rPr>
              <a:t>rich community, and a return to earth-centered living. </a:t>
            </a:r>
          </a:p>
          <a:p>
            <a:pPr marL="0" indent="0" algn="r" rtl="0">
              <a:lnSpc>
                <a:spcPct val="120000"/>
              </a:lnSpc>
              <a:spcBef>
                <a:spcPts val="0"/>
              </a:spcBef>
              <a:spcAft>
                <a:spcPts val="0"/>
              </a:spcAft>
              <a:buNone/>
            </a:pPr>
            <a:endParaRPr lang="en-US" sz="5600" dirty="0">
              <a:solidFill>
                <a:srgbClr val="000000"/>
              </a:solidFill>
              <a:latin typeface="Avenir Next" panose="020B0503020202020204" pitchFamily="34" charset="0"/>
            </a:endParaRPr>
          </a:p>
          <a:p>
            <a:pPr marL="0" indent="0" algn="r" rtl="0">
              <a:lnSpc>
                <a:spcPct val="120000"/>
              </a:lnSpc>
              <a:spcBef>
                <a:spcPts val="0"/>
              </a:spcBef>
              <a:spcAft>
                <a:spcPts val="0"/>
              </a:spcAft>
              <a:buNone/>
            </a:pPr>
            <a:r>
              <a:rPr lang="en-US" sz="5600" dirty="0">
                <a:solidFill>
                  <a:srgbClr val="000000"/>
                </a:solidFill>
                <a:latin typeface="Avenir Next" panose="020B0503020202020204" pitchFamily="34" charset="0"/>
              </a:rPr>
              <a:t>We have distributed over 5000 farm-fresh, local and organically-grown produce via our CSA since Fall 2021. Our programs reach over 1200 families in West Philadelphia and throughout the city</a:t>
            </a:r>
            <a:r>
              <a:rPr lang="en-US" sz="4300" dirty="0">
                <a:solidFill>
                  <a:srgbClr val="000000"/>
                </a:solidFill>
                <a:latin typeface="Avenir Next" panose="020B0503020202020204" pitchFamily="34" charset="0"/>
              </a:rPr>
              <a:t>.</a:t>
            </a:r>
            <a:endParaRPr lang="en-US" sz="4300" dirty="0"/>
          </a:p>
        </p:txBody>
      </p:sp>
      <p:sp>
        <p:nvSpPr>
          <p:cNvPr id="8" name="TextBox 7">
            <a:extLst>
              <a:ext uri="{FF2B5EF4-FFF2-40B4-BE49-F238E27FC236}">
                <a16:creationId xmlns:a16="http://schemas.microsoft.com/office/drawing/2014/main" id="{BD356049-F2CE-9A34-D609-B0943B46842F}"/>
              </a:ext>
            </a:extLst>
          </p:cNvPr>
          <p:cNvSpPr txBox="1"/>
          <p:nvPr/>
        </p:nvSpPr>
        <p:spPr>
          <a:xfrm>
            <a:off x="2148840" y="5651006"/>
            <a:ext cx="9749790" cy="338554"/>
          </a:xfrm>
          <a:prstGeom prst="rect">
            <a:avLst/>
          </a:prstGeom>
          <a:noFill/>
        </p:spPr>
        <p:txBody>
          <a:bodyPr wrap="square" rtlCol="0">
            <a:spAutoFit/>
          </a:bodyPr>
          <a:lstStyle/>
          <a:p>
            <a:pPr algn="ctr"/>
            <a:r>
              <a:rPr lang="en-US" sz="1600" b="1" dirty="0">
                <a:solidFill>
                  <a:schemeClr val="bg1"/>
                </a:solidFill>
                <a:highlight>
                  <a:srgbClr val="000000"/>
                </a:highlight>
                <a:latin typeface="Avenir Next" panose="020B0503020202020204" pitchFamily="34" charset="0"/>
              </a:rPr>
              <a:t>  Let’s stay in touch! </a:t>
            </a:r>
            <a:r>
              <a:rPr lang="en-US" sz="1600" b="1" dirty="0">
                <a:solidFill>
                  <a:schemeClr val="bg1"/>
                </a:solidFill>
                <a:highlight>
                  <a:srgbClr val="000000"/>
                </a:highlight>
                <a:latin typeface="Avenir Next" panose="020B0503020202020204" pitchFamily="34" charset="0"/>
                <a:hlinkClick r:id="rId3">
                  <a:extLst>
                    <a:ext uri="{A12FA001-AC4F-418D-AE19-62706E023703}">
                      <ahyp:hlinkClr xmlns="" xmlns:ahyp="http://schemas.microsoft.com/office/drawing/2018/hyperlinkcolor" val="tx"/>
                    </a:ext>
                  </a:extLst>
                </a:hlinkClick>
              </a:rPr>
              <a:t>Jiana@getfreshdaily.org</a:t>
            </a:r>
            <a:r>
              <a:rPr lang="en-US" sz="1600" b="1" dirty="0">
                <a:solidFill>
                  <a:schemeClr val="bg1"/>
                </a:solidFill>
                <a:highlight>
                  <a:srgbClr val="000000"/>
                </a:highlight>
                <a:latin typeface="Avenir Next" panose="020B0503020202020204" pitchFamily="34" charset="0"/>
              </a:rPr>
              <a:t> | </a:t>
            </a:r>
            <a:r>
              <a:rPr lang="en-US" sz="1600" b="1" dirty="0">
                <a:solidFill>
                  <a:schemeClr val="bg1"/>
                </a:solidFill>
                <a:highlight>
                  <a:srgbClr val="000000"/>
                </a:highlight>
                <a:latin typeface="Avenir Next" panose="020B0503020202020204" pitchFamily="34" charset="0"/>
                <a:hlinkClick r:id="rId4">
                  <a:extLst>
                    <a:ext uri="{A12FA001-AC4F-418D-AE19-62706E023703}">
                      <ahyp:hlinkClr xmlns="" xmlns:ahyp="http://schemas.microsoft.com/office/drawing/2018/hyperlinkcolor" val="tx"/>
                    </a:ext>
                  </a:extLst>
                </a:hlinkClick>
              </a:rPr>
              <a:t>www.getfreshdaily.org</a:t>
            </a:r>
            <a:r>
              <a:rPr lang="en-US" sz="1600" b="1" dirty="0">
                <a:solidFill>
                  <a:schemeClr val="bg1"/>
                </a:solidFill>
                <a:highlight>
                  <a:srgbClr val="000000"/>
                </a:highlight>
                <a:latin typeface="Avenir Next" panose="020B0503020202020204" pitchFamily="34" charset="0"/>
              </a:rPr>
              <a:t> | Instagram: @</a:t>
            </a:r>
            <a:r>
              <a:rPr lang="en-US" sz="1600" b="1" dirty="0" err="1">
                <a:solidFill>
                  <a:schemeClr val="bg1"/>
                </a:solidFill>
                <a:highlight>
                  <a:srgbClr val="000000"/>
                </a:highlight>
                <a:latin typeface="Avenir Next" panose="020B0503020202020204" pitchFamily="34" charset="0"/>
              </a:rPr>
              <a:t>getfreshdaily</a:t>
            </a:r>
            <a:r>
              <a:rPr lang="en-US" sz="1600" b="1" dirty="0">
                <a:solidFill>
                  <a:schemeClr val="bg1"/>
                </a:solidFill>
                <a:highlight>
                  <a:srgbClr val="000000"/>
                </a:highlight>
                <a:latin typeface="Avenir Next" panose="020B0503020202020204" pitchFamily="34" charset="0"/>
              </a:rPr>
              <a:t>    </a:t>
            </a:r>
          </a:p>
        </p:txBody>
      </p:sp>
    </p:spTree>
    <p:extLst>
      <p:ext uri="{BB962C8B-B14F-4D97-AF65-F5344CB8AC3E}">
        <p14:creationId xmlns:p14="http://schemas.microsoft.com/office/powerpoint/2010/main" val="4146253736"/>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04" r="12761" b="26517"/>
          <a:stretch>
            <a:fillRect/>
          </a:stretch>
        </p:blipFill>
        <p:spPr>
          <a:xfrm>
            <a:off x="0" y="0"/>
            <a:ext cx="12192000" cy="6858000"/>
          </a:xfrm>
          <a:prstGeom prst="rect">
            <a:avLst/>
          </a:prstGeom>
        </p:spPr>
      </p:pic>
      <p:grpSp>
        <p:nvGrpSpPr>
          <p:cNvPr id="3" name="Group 3"/>
          <p:cNvGrpSpPr/>
          <p:nvPr/>
        </p:nvGrpSpPr>
        <p:grpSpPr>
          <a:xfrm>
            <a:off x="0" y="3960360"/>
            <a:ext cx="12192000" cy="2211841"/>
            <a:chOff x="0" y="0"/>
            <a:chExt cx="24384000" cy="4423681"/>
          </a:xfrm>
        </p:grpSpPr>
        <p:pic>
          <p:nvPicPr>
            <p:cNvPr id="4" name="Picture 4"/>
            <p:cNvPicPr>
              <a:picLocks noChangeAspect="1"/>
            </p:cNvPicPr>
            <p:nvPr/>
          </p:nvPicPr>
          <p:blipFill>
            <a:blip r:embed="rId3"/>
            <a:srcRect l="4783" r="4783"/>
            <a:stretch>
              <a:fillRect/>
            </a:stretch>
          </p:blipFill>
          <p:spPr>
            <a:xfrm>
              <a:off x="0" y="0"/>
              <a:ext cx="6000750" cy="4423681"/>
            </a:xfrm>
            <a:prstGeom prst="rect">
              <a:avLst/>
            </a:prstGeom>
          </p:spPr>
        </p:pic>
        <p:pic>
          <p:nvPicPr>
            <p:cNvPr id="5" name="Picture 5"/>
            <p:cNvPicPr>
              <a:picLocks noChangeAspect="1"/>
            </p:cNvPicPr>
            <p:nvPr/>
          </p:nvPicPr>
          <p:blipFill>
            <a:blip r:embed="rId4"/>
            <a:srcRect l="9332" r="9332"/>
            <a:stretch>
              <a:fillRect/>
            </a:stretch>
          </p:blipFill>
          <p:spPr>
            <a:xfrm>
              <a:off x="6127750" y="0"/>
              <a:ext cx="6000750" cy="4423681"/>
            </a:xfrm>
            <a:prstGeom prst="rect">
              <a:avLst/>
            </a:prstGeom>
          </p:spPr>
        </p:pic>
        <p:pic>
          <p:nvPicPr>
            <p:cNvPr id="6" name="Picture 6"/>
            <p:cNvPicPr>
              <a:picLocks noChangeAspect="1"/>
            </p:cNvPicPr>
            <p:nvPr/>
          </p:nvPicPr>
          <p:blipFill>
            <a:blip r:embed="rId5"/>
            <a:srcRect l="4754" r="4754"/>
            <a:stretch>
              <a:fillRect/>
            </a:stretch>
          </p:blipFill>
          <p:spPr>
            <a:xfrm>
              <a:off x="12255500" y="0"/>
              <a:ext cx="6000750" cy="4423681"/>
            </a:xfrm>
            <a:prstGeom prst="rect">
              <a:avLst/>
            </a:prstGeom>
          </p:spPr>
        </p:pic>
        <p:pic>
          <p:nvPicPr>
            <p:cNvPr id="7" name="Picture 7"/>
            <p:cNvPicPr>
              <a:picLocks noChangeAspect="1"/>
            </p:cNvPicPr>
            <p:nvPr/>
          </p:nvPicPr>
          <p:blipFill>
            <a:blip r:embed="rId6"/>
            <a:srcRect b="25724"/>
            <a:stretch>
              <a:fillRect/>
            </a:stretch>
          </p:blipFill>
          <p:spPr>
            <a:xfrm>
              <a:off x="18383250" y="0"/>
              <a:ext cx="6000750" cy="4423681"/>
            </a:xfrm>
            <a:prstGeom prst="rect">
              <a:avLst/>
            </a:prstGeom>
          </p:spPr>
        </p:pic>
      </p:grpSp>
      <p:sp>
        <p:nvSpPr>
          <p:cNvPr id="8" name="TextBox 8"/>
          <p:cNvSpPr txBox="1"/>
          <p:nvPr/>
        </p:nvSpPr>
        <p:spPr>
          <a:xfrm>
            <a:off x="3295743" y="6203950"/>
            <a:ext cx="5600515" cy="474489"/>
          </a:xfrm>
          <a:prstGeom prst="rect">
            <a:avLst/>
          </a:prstGeom>
        </p:spPr>
        <p:txBody>
          <a:bodyPr lIns="0" tIns="0" rIns="0" bIns="0" rtlCol="0" anchor="t">
            <a:spAutoFit/>
          </a:bodyPr>
          <a:lstStyle/>
          <a:p>
            <a:pPr algn="ctr">
              <a:lnSpc>
                <a:spcPts val="3740"/>
              </a:lnSpc>
            </a:pPr>
            <a:r>
              <a:rPr lang="en-US" sz="3400">
                <a:solidFill>
                  <a:srgbClr val="EBEFFE"/>
                </a:solidFill>
                <a:latin typeface="Cormorant Garamond Bold"/>
              </a:rPr>
              <a:t>www.hmsschool.org</a:t>
            </a:r>
          </a:p>
        </p:txBody>
      </p:sp>
      <p:sp>
        <p:nvSpPr>
          <p:cNvPr id="9" name="AutoShape 9"/>
          <p:cNvSpPr/>
          <p:nvPr/>
        </p:nvSpPr>
        <p:spPr>
          <a:xfrm>
            <a:off x="-2664650" y="6420106"/>
            <a:ext cx="7055555" cy="17837"/>
          </a:xfrm>
          <a:prstGeom prst="rect">
            <a:avLst/>
          </a:prstGeom>
          <a:solidFill>
            <a:srgbClr val="FFFFFF">
              <a:alpha val="69804"/>
            </a:srgbClr>
          </a:solidFill>
        </p:spPr>
      </p:sp>
      <p:sp>
        <p:nvSpPr>
          <p:cNvPr id="10" name="AutoShape 10"/>
          <p:cNvSpPr/>
          <p:nvPr/>
        </p:nvSpPr>
        <p:spPr>
          <a:xfrm>
            <a:off x="7801095" y="6437943"/>
            <a:ext cx="7055555" cy="17837"/>
          </a:xfrm>
          <a:prstGeom prst="rect">
            <a:avLst/>
          </a:prstGeom>
          <a:solidFill>
            <a:srgbClr val="FFFFFF">
              <a:alpha val="69804"/>
            </a:srgbClr>
          </a:solidFill>
        </p:spPr>
      </p:sp>
      <p:pic>
        <p:nvPicPr>
          <p:cNvPr id="11" name="Picture 11"/>
          <p:cNvPicPr>
            <a:picLocks noChangeAspect="1"/>
          </p:cNvPicPr>
          <p:nvPr/>
        </p:nvPicPr>
        <p:blipFill>
          <a:blip r:embed="rId7"/>
          <a:srcRect/>
          <a:stretch>
            <a:fillRect/>
          </a:stretch>
        </p:blipFill>
        <p:spPr>
          <a:xfrm>
            <a:off x="685800" y="153877"/>
            <a:ext cx="2443650" cy="1489099"/>
          </a:xfrm>
          <a:prstGeom prst="rect">
            <a:avLst/>
          </a:prstGeom>
        </p:spPr>
      </p:pic>
      <p:sp>
        <p:nvSpPr>
          <p:cNvPr id="12" name="TextBox 12"/>
          <p:cNvSpPr txBox="1"/>
          <p:nvPr/>
        </p:nvSpPr>
        <p:spPr>
          <a:xfrm>
            <a:off x="4171947" y="397321"/>
            <a:ext cx="7942247" cy="1500411"/>
          </a:xfrm>
          <a:prstGeom prst="rect">
            <a:avLst/>
          </a:prstGeom>
        </p:spPr>
        <p:txBody>
          <a:bodyPr lIns="0" tIns="0" rIns="0" bIns="0" rtlCol="0" anchor="t">
            <a:spAutoFit/>
          </a:bodyPr>
          <a:lstStyle/>
          <a:p>
            <a:pPr algn="ctr">
              <a:lnSpc>
                <a:spcPts val="3930"/>
              </a:lnSpc>
            </a:pPr>
            <a:r>
              <a:rPr lang="en-US" sz="3023" spc="211">
                <a:solidFill>
                  <a:srgbClr val="EBEFFE"/>
                </a:solidFill>
                <a:latin typeface="Cormorant Garamond Bold Bold Italics"/>
              </a:rPr>
              <a:t>HMS School for Children with Cerebral Palsy</a:t>
            </a:r>
          </a:p>
          <a:p>
            <a:pPr algn="ctr">
              <a:lnSpc>
                <a:spcPts val="3930"/>
              </a:lnSpc>
            </a:pPr>
            <a:endParaRPr lang="en-US" sz="3023" spc="211">
              <a:solidFill>
                <a:srgbClr val="EBEFFE"/>
              </a:solidFill>
              <a:latin typeface="Cormorant Garamond Bold Bold Italics"/>
            </a:endParaRPr>
          </a:p>
        </p:txBody>
      </p:sp>
      <p:sp>
        <p:nvSpPr>
          <p:cNvPr id="13" name="TextBox 13"/>
          <p:cNvSpPr txBox="1"/>
          <p:nvPr/>
        </p:nvSpPr>
        <p:spPr>
          <a:xfrm>
            <a:off x="685800" y="1729330"/>
            <a:ext cx="4781106" cy="2308324"/>
          </a:xfrm>
          <a:prstGeom prst="rect">
            <a:avLst/>
          </a:prstGeom>
        </p:spPr>
        <p:txBody>
          <a:bodyPr lIns="0" tIns="0" rIns="0" bIns="0" rtlCol="0" anchor="t">
            <a:spAutoFit/>
          </a:bodyPr>
          <a:lstStyle/>
          <a:p>
            <a:pPr>
              <a:lnSpc>
                <a:spcPts val="1793"/>
              </a:lnSpc>
              <a:spcBef>
                <a:spcPct val="0"/>
              </a:spcBef>
            </a:pPr>
            <a:r>
              <a:rPr lang="en-US" sz="1631">
                <a:solidFill>
                  <a:srgbClr val="EBEFFE"/>
                </a:solidFill>
                <a:latin typeface="Cormorant Garamond Bold"/>
              </a:rPr>
              <a:t>Our Mission</a:t>
            </a:r>
          </a:p>
          <a:p>
            <a:pPr>
              <a:lnSpc>
                <a:spcPts val="1793"/>
              </a:lnSpc>
              <a:spcBef>
                <a:spcPct val="0"/>
              </a:spcBef>
            </a:pPr>
            <a:r>
              <a:rPr lang="en-US" sz="1631">
                <a:solidFill>
                  <a:srgbClr val="EBEFFE"/>
                </a:solidFill>
                <a:latin typeface="Cormorant Garamond Bold"/>
              </a:rPr>
              <a:t>HMS School educates, nurtures, and cares for children and young adults with complex physical disabilities resulting from cerebral palsy, traumatic brain injury or other neurological impairments, with the goal of enabling each to reach his or her maximum potential. We promote independence and improve the quality of life for youth in a safe and secure environment so each can lead a fulfilling, stimulating life now and as an adult.</a:t>
            </a:r>
          </a:p>
        </p:txBody>
      </p:sp>
      <p:sp>
        <p:nvSpPr>
          <p:cNvPr id="14" name="TextBox 14"/>
          <p:cNvSpPr txBox="1"/>
          <p:nvPr/>
        </p:nvSpPr>
        <p:spPr>
          <a:xfrm>
            <a:off x="6858477" y="1729330"/>
            <a:ext cx="4781106" cy="923330"/>
          </a:xfrm>
          <a:prstGeom prst="rect">
            <a:avLst/>
          </a:prstGeom>
        </p:spPr>
        <p:txBody>
          <a:bodyPr lIns="0" tIns="0" rIns="0" bIns="0" rtlCol="0" anchor="t">
            <a:spAutoFit/>
          </a:bodyPr>
          <a:lstStyle/>
          <a:p>
            <a:pPr>
              <a:lnSpc>
                <a:spcPts val="1793"/>
              </a:lnSpc>
              <a:spcBef>
                <a:spcPct val="0"/>
              </a:spcBef>
            </a:pPr>
            <a:r>
              <a:rPr lang="en-US" sz="1631">
                <a:solidFill>
                  <a:srgbClr val="EBEFFE"/>
                </a:solidFill>
                <a:latin typeface="Cormorant Garamond Bold"/>
              </a:rPr>
              <a:t>Our Population</a:t>
            </a:r>
          </a:p>
          <a:p>
            <a:pPr>
              <a:lnSpc>
                <a:spcPts val="1793"/>
              </a:lnSpc>
              <a:spcBef>
                <a:spcPct val="0"/>
              </a:spcBef>
            </a:pPr>
            <a:r>
              <a:rPr lang="en-US" sz="1631">
                <a:solidFill>
                  <a:srgbClr val="EBEFFE"/>
                </a:solidFill>
                <a:latin typeface="Cormorant Garamond Bold"/>
              </a:rPr>
              <a:t>We serve students from 5-21 years old, and their families, and maintain relationships with our alumni and their families.</a:t>
            </a:r>
          </a:p>
        </p:txBody>
      </p:sp>
      <p:sp>
        <p:nvSpPr>
          <p:cNvPr id="15" name="TextBox 15"/>
          <p:cNvSpPr txBox="1"/>
          <p:nvPr/>
        </p:nvSpPr>
        <p:spPr>
          <a:xfrm>
            <a:off x="6858477" y="2790528"/>
            <a:ext cx="4781106" cy="923330"/>
          </a:xfrm>
          <a:prstGeom prst="rect">
            <a:avLst/>
          </a:prstGeom>
        </p:spPr>
        <p:txBody>
          <a:bodyPr lIns="0" tIns="0" rIns="0" bIns="0" rtlCol="0" anchor="t">
            <a:spAutoFit/>
          </a:bodyPr>
          <a:lstStyle/>
          <a:p>
            <a:pPr>
              <a:lnSpc>
                <a:spcPts val="1793"/>
              </a:lnSpc>
              <a:spcBef>
                <a:spcPct val="0"/>
              </a:spcBef>
            </a:pPr>
            <a:r>
              <a:rPr lang="en-US" sz="1631">
                <a:solidFill>
                  <a:srgbClr val="EBEFFE"/>
                </a:solidFill>
                <a:latin typeface="Cormorant Garamond Bold"/>
              </a:rPr>
              <a:t>Contact Us:</a:t>
            </a:r>
          </a:p>
          <a:p>
            <a:pPr>
              <a:lnSpc>
                <a:spcPts val="1793"/>
              </a:lnSpc>
              <a:spcBef>
                <a:spcPct val="0"/>
              </a:spcBef>
            </a:pPr>
            <a:r>
              <a:rPr lang="en-US" sz="1631">
                <a:solidFill>
                  <a:srgbClr val="EBEFFE"/>
                </a:solidFill>
                <a:latin typeface="Cormorant Garamond Bold"/>
              </a:rPr>
              <a:t>Julie Conway, SLPD, CCC-SLP, ATP</a:t>
            </a:r>
          </a:p>
          <a:p>
            <a:pPr>
              <a:lnSpc>
                <a:spcPts val="1793"/>
              </a:lnSpc>
              <a:spcBef>
                <a:spcPct val="0"/>
              </a:spcBef>
            </a:pPr>
            <a:r>
              <a:rPr lang="en-US" sz="1631">
                <a:solidFill>
                  <a:srgbClr val="EBEFFE"/>
                </a:solidFill>
                <a:latin typeface="Cormorant Garamond Bold"/>
              </a:rPr>
              <a:t>Teresa Giardina, M.Ed.</a:t>
            </a:r>
          </a:p>
          <a:p>
            <a:pPr>
              <a:lnSpc>
                <a:spcPts val="1793"/>
              </a:lnSpc>
              <a:spcBef>
                <a:spcPct val="0"/>
              </a:spcBef>
            </a:pPr>
            <a:r>
              <a:rPr lang="en-US" sz="1631">
                <a:solidFill>
                  <a:srgbClr val="EBEFFE"/>
                </a:solidFill>
                <a:latin typeface="Cormorant Garamond Bold"/>
              </a:rPr>
              <a:t>hmsconnect@hmsschool.org</a:t>
            </a:r>
          </a:p>
        </p:txBody>
      </p:sp>
    </p:spTree>
    <p:extLst>
      <p:ext uri="{BB962C8B-B14F-4D97-AF65-F5344CB8AC3E}">
        <p14:creationId xmlns:p14="http://schemas.microsoft.com/office/powerpoint/2010/main" val="3835224359"/>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6481" t="12558" r="13816" b="25021"/>
          <a:stretch/>
        </p:blipFill>
        <p:spPr bwMode="auto">
          <a:xfrm>
            <a:off x="2056015" y="70268"/>
            <a:ext cx="8079971" cy="6717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2398400"/>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Lutheran Settlement House</a:t>
            </a:r>
            <a:endParaRPr lang="en-US" b="1" dirty="0"/>
          </a:p>
        </p:txBody>
      </p:sp>
      <p:sp>
        <p:nvSpPr>
          <p:cNvPr id="3" name="Content Placeholder 2"/>
          <p:cNvSpPr>
            <a:spLocks noGrp="1"/>
          </p:cNvSpPr>
          <p:nvPr>
            <p:ph idx="1"/>
          </p:nvPr>
        </p:nvSpPr>
        <p:spPr>
          <a:xfrm>
            <a:off x="838200" y="1825624"/>
            <a:ext cx="10930128" cy="4566031"/>
          </a:xfrm>
        </p:spPr>
        <p:txBody>
          <a:bodyPr>
            <a:normAutofit fontScale="70000" lnSpcReduction="20000"/>
          </a:bodyPr>
          <a:lstStyle/>
          <a:p>
            <a:pPr marL="0" indent="0">
              <a:buNone/>
            </a:pPr>
            <a:r>
              <a:rPr lang="en-US" dirty="0" smtClean="0"/>
              <a:t>Established </a:t>
            </a:r>
            <a:r>
              <a:rPr lang="en-US" dirty="0"/>
              <a:t>in 1902, Lutheran Settlement House (LSH) is a non-profit, community-based organization committed to serving children, adults, and families living in Philadelphia. Over the past century, the programs and services offered by LSH have changed in response to the evolving needs of the community. However, the core mission of Lutheran Settlement House — </a:t>
            </a:r>
            <a:r>
              <a:rPr lang="en-US" i="1" dirty="0"/>
              <a:t>“to empower individuals, families, and communities to achieve and maintain self-sufficiency through an integrated program of social, educational, and advocacy services”</a:t>
            </a:r>
            <a:r>
              <a:rPr lang="en-US" dirty="0"/>
              <a:t> — has remained constant.  </a:t>
            </a:r>
            <a:endParaRPr lang="en-US" dirty="0" smtClean="0"/>
          </a:p>
          <a:p>
            <a:pPr marL="0" indent="0">
              <a:buNone/>
            </a:pPr>
            <a:endParaRPr lang="en-US" sz="2400" dirty="0" smtClean="0"/>
          </a:p>
          <a:p>
            <a:pPr marL="0" indent="0">
              <a:buNone/>
            </a:pPr>
            <a:r>
              <a:rPr lang="en-US" sz="2400" dirty="0" smtClean="0"/>
              <a:t>Population </a:t>
            </a:r>
            <a:r>
              <a:rPr lang="en-US" sz="2400" dirty="0"/>
              <a:t>served: older adults, domestic violence survivors and their children, families experiencing homelessness, and families experiencing food insecurity</a:t>
            </a:r>
          </a:p>
          <a:p>
            <a:pPr marL="0" indent="0">
              <a:buNone/>
            </a:pPr>
            <a:endParaRPr lang="en-US" sz="2400" dirty="0" smtClean="0"/>
          </a:p>
          <a:p>
            <a:pPr marL="0" indent="0">
              <a:buNone/>
            </a:pPr>
            <a:r>
              <a:rPr lang="en-US" sz="2400" dirty="0" smtClean="0"/>
              <a:t>lutheransettlement.org </a:t>
            </a:r>
          </a:p>
          <a:p>
            <a:pPr marL="0" indent="0">
              <a:buNone/>
            </a:pPr>
            <a:endParaRPr lang="en-US" sz="2400" dirty="0" smtClean="0"/>
          </a:p>
          <a:p>
            <a:pPr marL="0" indent="0">
              <a:buNone/>
            </a:pPr>
            <a:r>
              <a:rPr lang="en-US" sz="2000" dirty="0" smtClean="0"/>
              <a:t>Meg Finley</a:t>
            </a:r>
          </a:p>
          <a:p>
            <a:pPr marL="0" indent="0">
              <a:buNone/>
            </a:pPr>
            <a:r>
              <a:rPr lang="en-US" sz="2000" dirty="0" smtClean="0"/>
              <a:t>1340 Frankford Ave, </a:t>
            </a:r>
            <a:r>
              <a:rPr lang="en-US" sz="2000" dirty="0" err="1" smtClean="0"/>
              <a:t>Phila</a:t>
            </a:r>
            <a:r>
              <a:rPr lang="en-US" sz="2000" dirty="0" smtClean="0"/>
              <a:t>, PA 19125</a:t>
            </a:r>
          </a:p>
          <a:p>
            <a:pPr marL="0" indent="0">
              <a:buNone/>
            </a:pPr>
            <a:r>
              <a:rPr lang="en-US" sz="2000" dirty="0" smtClean="0">
                <a:hlinkClick r:id="rId2"/>
              </a:rPr>
              <a:t>mfinley@lshphilly.org</a:t>
            </a:r>
            <a:endParaRPr lang="en-US" sz="2000" dirty="0" smtClean="0"/>
          </a:p>
          <a:p>
            <a:pPr marL="0" indent="0">
              <a:buNone/>
            </a:pPr>
            <a:r>
              <a:rPr lang="en-US" sz="2000" dirty="0" smtClean="0"/>
              <a:t>215-426-8610 x1204</a:t>
            </a:r>
            <a:endParaRPr lang="en-US" sz="1600" i="1" dirty="0" smtClean="0">
              <a:solidFill>
                <a:srgbClr val="FF0000"/>
              </a:solidFill>
            </a:endParaRPr>
          </a:p>
          <a:p>
            <a:pPr marL="0" indent="0" algn="ctr">
              <a:buNone/>
            </a:pPr>
            <a:endParaRPr lang="en-US" sz="1800" i="1" dirty="0" smtClean="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353" y="5430644"/>
            <a:ext cx="3230975" cy="1037015"/>
          </a:xfrm>
          <a:prstGeom prst="rect">
            <a:avLst/>
          </a:prstGeom>
        </p:spPr>
      </p:pic>
    </p:spTree>
    <p:extLst>
      <p:ext uri="{BB962C8B-B14F-4D97-AF65-F5344CB8AC3E}">
        <p14:creationId xmlns:p14="http://schemas.microsoft.com/office/powerpoint/2010/main" val="4254111042"/>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730" y="219307"/>
            <a:ext cx="11190343" cy="695917"/>
          </a:xfrm>
          <a:prstGeom prst="rect">
            <a:avLst/>
          </a:prstGeom>
        </p:spPr>
        <p:txBody>
          <a:bodyPr vert="horz" wrap="square" lIns="0" tIns="18627" rIns="0" bIns="0" rtlCol="0" anchor="ctr">
            <a:spAutoFit/>
          </a:bodyPr>
          <a:lstStyle/>
          <a:p>
            <a:pPr marL="16933">
              <a:lnSpc>
                <a:spcPct val="100000"/>
              </a:lnSpc>
              <a:spcBef>
                <a:spcPts val="147"/>
              </a:spcBef>
            </a:pPr>
            <a:r>
              <a:rPr spc="-553" dirty="0">
                <a:latin typeface="+mn-lt"/>
              </a:rPr>
              <a:t>Mental</a:t>
            </a:r>
            <a:r>
              <a:rPr spc="-127" dirty="0">
                <a:latin typeface="+mn-lt"/>
              </a:rPr>
              <a:t> </a:t>
            </a:r>
            <a:r>
              <a:rPr spc="-447" dirty="0">
                <a:latin typeface="+mn-lt"/>
              </a:rPr>
              <a:t>Health</a:t>
            </a:r>
            <a:r>
              <a:rPr spc="-127" dirty="0">
                <a:latin typeface="+mn-lt"/>
              </a:rPr>
              <a:t> </a:t>
            </a:r>
            <a:r>
              <a:rPr spc="-440" dirty="0">
                <a:latin typeface="+mn-lt"/>
              </a:rPr>
              <a:t>Partnerships</a:t>
            </a:r>
          </a:p>
        </p:txBody>
      </p:sp>
      <p:sp>
        <p:nvSpPr>
          <p:cNvPr id="3" name="object 3"/>
          <p:cNvSpPr txBox="1">
            <a:spLocks noGrp="1"/>
          </p:cNvSpPr>
          <p:nvPr>
            <p:ph type="body" idx="1"/>
          </p:nvPr>
        </p:nvSpPr>
        <p:spPr>
          <a:xfrm>
            <a:off x="322730" y="1006031"/>
            <a:ext cx="11147311" cy="4577321"/>
          </a:xfrm>
          <a:prstGeom prst="rect">
            <a:avLst/>
          </a:prstGeom>
        </p:spPr>
        <p:txBody>
          <a:bodyPr vert="horz" wrap="square" lIns="0" tIns="16933" rIns="0" bIns="0" rtlCol="0">
            <a:spAutoFit/>
          </a:bodyPr>
          <a:lstStyle/>
          <a:p>
            <a:pPr marL="0" marR="239601" indent="0">
              <a:lnSpc>
                <a:spcPct val="114999"/>
              </a:lnSpc>
              <a:spcBef>
                <a:spcPts val="133"/>
              </a:spcBef>
              <a:buNone/>
            </a:pPr>
            <a:r>
              <a:rPr lang="en-US" sz="2000" dirty="0"/>
              <a:t>C</a:t>
            </a:r>
            <a:r>
              <a:rPr sz="2000" dirty="0" smtClean="0"/>
              <a:t>ollaboratively</a:t>
            </a:r>
            <a:r>
              <a:rPr sz="2000" spc="-33" dirty="0" smtClean="0"/>
              <a:t> </a:t>
            </a:r>
            <a:r>
              <a:rPr sz="2000" dirty="0"/>
              <a:t>builds</a:t>
            </a:r>
            <a:r>
              <a:rPr sz="2000" spc="-33" dirty="0"/>
              <a:t> </a:t>
            </a:r>
            <a:r>
              <a:rPr sz="2000" dirty="0"/>
              <a:t>hope</a:t>
            </a:r>
            <a:r>
              <a:rPr sz="2000" spc="-33" dirty="0"/>
              <a:t> </a:t>
            </a:r>
            <a:r>
              <a:rPr sz="2000" dirty="0"/>
              <a:t>and</a:t>
            </a:r>
            <a:r>
              <a:rPr sz="2000" spc="-33" dirty="0"/>
              <a:t> </a:t>
            </a:r>
            <a:r>
              <a:rPr sz="2000" dirty="0"/>
              <a:t>promotes</a:t>
            </a:r>
            <a:r>
              <a:rPr sz="2000" spc="-33" dirty="0"/>
              <a:t> </a:t>
            </a:r>
            <a:r>
              <a:rPr sz="2000" dirty="0"/>
              <a:t>the</a:t>
            </a:r>
            <a:r>
              <a:rPr sz="2000" spc="-27" dirty="0"/>
              <a:t> </a:t>
            </a:r>
            <a:r>
              <a:rPr sz="2000" spc="-13" dirty="0"/>
              <a:t>well-</a:t>
            </a:r>
            <a:r>
              <a:rPr sz="2000" dirty="0"/>
              <a:t>being</a:t>
            </a:r>
            <a:r>
              <a:rPr sz="2000" spc="-33" dirty="0"/>
              <a:t> </a:t>
            </a:r>
            <a:r>
              <a:rPr sz="2000" dirty="0"/>
              <a:t>of</a:t>
            </a:r>
            <a:r>
              <a:rPr sz="2000" spc="-33" dirty="0"/>
              <a:t> </a:t>
            </a:r>
            <a:r>
              <a:rPr sz="2000" dirty="0"/>
              <a:t>people</a:t>
            </a:r>
            <a:r>
              <a:rPr sz="2000" spc="-33" dirty="0"/>
              <a:t> </a:t>
            </a:r>
            <a:r>
              <a:rPr sz="2000" dirty="0"/>
              <a:t>in</a:t>
            </a:r>
            <a:r>
              <a:rPr sz="2000" spc="-33" dirty="0"/>
              <a:t> </a:t>
            </a:r>
            <a:r>
              <a:rPr sz="2000" dirty="0"/>
              <a:t>recovery</a:t>
            </a:r>
            <a:r>
              <a:rPr sz="2000" spc="-27" dirty="0"/>
              <a:t> </a:t>
            </a:r>
            <a:r>
              <a:rPr sz="2000" spc="-13" dirty="0"/>
              <a:t>through </a:t>
            </a:r>
            <a:r>
              <a:rPr sz="2000" dirty="0"/>
              <a:t>innovative</a:t>
            </a:r>
            <a:r>
              <a:rPr sz="2000" spc="-60" dirty="0"/>
              <a:t> </a:t>
            </a:r>
            <a:r>
              <a:rPr sz="2000" spc="-13" dirty="0"/>
              <a:t>peer-</a:t>
            </a:r>
            <a:r>
              <a:rPr sz="2000" dirty="0"/>
              <a:t>centered</a:t>
            </a:r>
            <a:r>
              <a:rPr sz="2000" spc="-47" dirty="0"/>
              <a:t> </a:t>
            </a:r>
            <a:r>
              <a:rPr sz="2000" spc="-13" dirty="0"/>
              <a:t>advocacy,</a:t>
            </a:r>
            <a:r>
              <a:rPr sz="2000" spc="-40" dirty="0"/>
              <a:t> </a:t>
            </a:r>
            <a:r>
              <a:rPr sz="2000" dirty="0"/>
              <a:t>learning</a:t>
            </a:r>
            <a:r>
              <a:rPr sz="2000" spc="-47" dirty="0"/>
              <a:t> </a:t>
            </a:r>
            <a:r>
              <a:rPr sz="2000" dirty="0"/>
              <a:t>and</a:t>
            </a:r>
            <a:r>
              <a:rPr sz="2000" spc="-40" dirty="0"/>
              <a:t> </a:t>
            </a:r>
            <a:r>
              <a:rPr sz="2000" spc="-13" dirty="0"/>
              <a:t>services.</a:t>
            </a:r>
          </a:p>
          <a:p>
            <a:pPr marL="0" marR="6773" indent="0">
              <a:lnSpc>
                <a:spcPct val="114999"/>
              </a:lnSpc>
              <a:spcBef>
                <a:spcPts val="1600"/>
              </a:spcBef>
              <a:buNone/>
            </a:pPr>
            <a:r>
              <a:rPr sz="2000" dirty="0"/>
              <a:t>Services:</a:t>
            </a:r>
            <a:r>
              <a:rPr sz="2000" spc="-40" dirty="0"/>
              <a:t> </a:t>
            </a:r>
            <a:r>
              <a:rPr sz="2000" b="0" dirty="0">
                <a:latin typeface="Arial"/>
                <a:cs typeface="Arial"/>
              </a:rPr>
              <a:t>Recovery</a:t>
            </a:r>
            <a:r>
              <a:rPr sz="2000" spc="-47" dirty="0">
                <a:latin typeface="Arial"/>
                <a:cs typeface="Arial"/>
              </a:rPr>
              <a:t> </a:t>
            </a:r>
            <a:r>
              <a:rPr sz="2000" b="0" dirty="0">
                <a:latin typeface="Arial"/>
                <a:cs typeface="Arial"/>
              </a:rPr>
              <a:t>Learning</a:t>
            </a:r>
            <a:r>
              <a:rPr sz="2000" spc="-47" dirty="0">
                <a:latin typeface="Arial"/>
                <a:cs typeface="Arial"/>
              </a:rPr>
              <a:t> </a:t>
            </a:r>
            <a:r>
              <a:rPr sz="2000" b="0" dirty="0">
                <a:latin typeface="Arial"/>
                <a:cs typeface="Arial"/>
              </a:rPr>
              <a:t>Centers,</a:t>
            </a:r>
            <a:r>
              <a:rPr sz="2000" spc="-87" dirty="0">
                <a:latin typeface="Arial"/>
                <a:cs typeface="Arial"/>
              </a:rPr>
              <a:t> </a:t>
            </a:r>
            <a:r>
              <a:rPr sz="2000" spc="-27" dirty="0">
                <a:latin typeface="Arial"/>
                <a:cs typeface="Arial"/>
              </a:rPr>
              <a:t>Targeted</a:t>
            </a:r>
            <a:r>
              <a:rPr sz="2000" spc="-47" dirty="0">
                <a:latin typeface="Arial"/>
                <a:cs typeface="Arial"/>
              </a:rPr>
              <a:t> </a:t>
            </a:r>
            <a:r>
              <a:rPr sz="2000" b="0" dirty="0">
                <a:latin typeface="Arial"/>
                <a:cs typeface="Arial"/>
              </a:rPr>
              <a:t>Case</a:t>
            </a:r>
            <a:r>
              <a:rPr sz="2000" spc="-47" dirty="0">
                <a:latin typeface="Arial"/>
                <a:cs typeface="Arial"/>
              </a:rPr>
              <a:t> </a:t>
            </a:r>
            <a:r>
              <a:rPr sz="2000" b="0" dirty="0">
                <a:latin typeface="Arial"/>
                <a:cs typeface="Arial"/>
              </a:rPr>
              <a:t>Management,</a:t>
            </a:r>
            <a:r>
              <a:rPr sz="2000" spc="-47" dirty="0">
                <a:latin typeface="Arial"/>
                <a:cs typeface="Arial"/>
              </a:rPr>
              <a:t> </a:t>
            </a:r>
            <a:r>
              <a:rPr sz="2000" b="0" dirty="0">
                <a:latin typeface="Arial"/>
                <a:cs typeface="Arial"/>
              </a:rPr>
              <a:t>Residential</a:t>
            </a:r>
            <a:r>
              <a:rPr sz="2000" spc="-47" dirty="0">
                <a:latin typeface="Arial"/>
                <a:cs typeface="Arial"/>
              </a:rPr>
              <a:t> </a:t>
            </a:r>
            <a:r>
              <a:rPr sz="2000" b="0" dirty="0">
                <a:latin typeface="Arial"/>
                <a:cs typeface="Arial"/>
              </a:rPr>
              <a:t>Program</a:t>
            </a:r>
            <a:r>
              <a:rPr sz="2000" spc="-40" dirty="0">
                <a:latin typeface="Arial"/>
                <a:cs typeface="Arial"/>
              </a:rPr>
              <a:t> </a:t>
            </a:r>
            <a:r>
              <a:rPr sz="2000" spc="-33" dirty="0">
                <a:latin typeface="Arial"/>
                <a:cs typeface="Arial"/>
              </a:rPr>
              <a:t>and </a:t>
            </a:r>
            <a:r>
              <a:rPr sz="2000" b="0" dirty="0">
                <a:latin typeface="Arial"/>
                <a:cs typeface="Arial"/>
              </a:rPr>
              <a:t>Rapid</a:t>
            </a:r>
            <a:r>
              <a:rPr sz="2000" spc="-80" dirty="0">
                <a:latin typeface="Arial"/>
                <a:cs typeface="Arial"/>
              </a:rPr>
              <a:t> </a:t>
            </a:r>
            <a:r>
              <a:rPr sz="2000" b="0" dirty="0">
                <a:latin typeface="Arial"/>
                <a:cs typeface="Arial"/>
              </a:rPr>
              <a:t>Housing,</a:t>
            </a:r>
            <a:r>
              <a:rPr sz="2000" spc="-47" dirty="0">
                <a:latin typeface="Arial"/>
                <a:cs typeface="Arial"/>
              </a:rPr>
              <a:t> </a:t>
            </a:r>
            <a:r>
              <a:rPr sz="2000" b="0" dirty="0">
                <a:latin typeface="Arial"/>
                <a:cs typeface="Arial"/>
              </a:rPr>
              <a:t>Mobile</a:t>
            </a:r>
            <a:r>
              <a:rPr sz="2000" spc="-53" dirty="0">
                <a:latin typeface="Arial"/>
                <a:cs typeface="Arial"/>
              </a:rPr>
              <a:t> </a:t>
            </a:r>
            <a:r>
              <a:rPr sz="2000" b="0" dirty="0">
                <a:latin typeface="Arial"/>
                <a:cs typeface="Arial"/>
              </a:rPr>
              <a:t>Certified</a:t>
            </a:r>
            <a:r>
              <a:rPr sz="2000" spc="-47" dirty="0">
                <a:latin typeface="Arial"/>
                <a:cs typeface="Arial"/>
              </a:rPr>
              <a:t> </a:t>
            </a:r>
            <a:r>
              <a:rPr sz="2000" b="0" dirty="0">
                <a:latin typeface="Arial"/>
                <a:cs typeface="Arial"/>
              </a:rPr>
              <a:t>Peer</a:t>
            </a:r>
            <a:r>
              <a:rPr sz="2000" spc="-53" dirty="0">
                <a:latin typeface="Arial"/>
                <a:cs typeface="Arial"/>
              </a:rPr>
              <a:t> </a:t>
            </a:r>
            <a:r>
              <a:rPr sz="2000" b="0" dirty="0">
                <a:latin typeface="Arial"/>
                <a:cs typeface="Arial"/>
              </a:rPr>
              <a:t>Specialist</a:t>
            </a:r>
            <a:r>
              <a:rPr sz="2000" spc="-87" dirty="0">
                <a:latin typeface="Arial"/>
                <a:cs typeface="Arial"/>
              </a:rPr>
              <a:t> </a:t>
            </a:r>
            <a:r>
              <a:rPr sz="2000" spc="-27" dirty="0">
                <a:latin typeface="Arial"/>
                <a:cs typeface="Arial"/>
              </a:rPr>
              <a:t>Teams,</a:t>
            </a:r>
            <a:r>
              <a:rPr sz="2000" spc="-40" dirty="0">
                <a:latin typeface="Arial"/>
                <a:cs typeface="Arial"/>
              </a:rPr>
              <a:t> </a:t>
            </a:r>
            <a:r>
              <a:rPr sz="2000" b="0" dirty="0">
                <a:latin typeface="Arial"/>
                <a:cs typeface="Arial"/>
              </a:rPr>
              <a:t>Representative</a:t>
            </a:r>
            <a:r>
              <a:rPr sz="2000" spc="-47" dirty="0">
                <a:latin typeface="Arial"/>
                <a:cs typeface="Arial"/>
              </a:rPr>
              <a:t> </a:t>
            </a:r>
            <a:r>
              <a:rPr sz="2000" spc="-13" dirty="0">
                <a:latin typeface="Arial"/>
                <a:cs typeface="Arial"/>
              </a:rPr>
              <a:t>Payee,</a:t>
            </a:r>
            <a:r>
              <a:rPr sz="2000" spc="-133" dirty="0">
                <a:latin typeface="Arial"/>
                <a:cs typeface="Arial"/>
              </a:rPr>
              <a:t> </a:t>
            </a:r>
            <a:r>
              <a:rPr sz="2000" spc="-13" dirty="0">
                <a:latin typeface="Arial"/>
                <a:cs typeface="Arial"/>
              </a:rPr>
              <a:t>Advocacy,</a:t>
            </a:r>
            <a:r>
              <a:rPr sz="2000" spc="-47" dirty="0">
                <a:latin typeface="Arial"/>
                <a:cs typeface="Arial"/>
              </a:rPr>
              <a:t> </a:t>
            </a:r>
            <a:r>
              <a:rPr sz="2000" spc="-33" dirty="0">
                <a:latin typeface="Arial"/>
                <a:cs typeface="Arial"/>
              </a:rPr>
              <a:t>CPS </a:t>
            </a:r>
            <a:r>
              <a:rPr sz="2000" b="0" dirty="0">
                <a:latin typeface="Arial"/>
                <a:cs typeface="Arial"/>
              </a:rPr>
              <a:t>Training</a:t>
            </a:r>
            <a:r>
              <a:rPr sz="2000" spc="-60" dirty="0">
                <a:latin typeface="Arial"/>
                <a:cs typeface="Arial"/>
              </a:rPr>
              <a:t> </a:t>
            </a:r>
            <a:r>
              <a:rPr sz="2000" b="0" dirty="0">
                <a:latin typeface="Arial"/>
                <a:cs typeface="Arial"/>
              </a:rPr>
              <a:t>and</a:t>
            </a:r>
            <a:r>
              <a:rPr sz="2000" spc="-40" dirty="0">
                <a:latin typeface="Arial"/>
                <a:cs typeface="Arial"/>
              </a:rPr>
              <a:t> </a:t>
            </a:r>
            <a:r>
              <a:rPr sz="2000" b="0" dirty="0">
                <a:latin typeface="Arial"/>
                <a:cs typeface="Arial"/>
              </a:rPr>
              <a:t>Education</a:t>
            </a:r>
            <a:r>
              <a:rPr sz="2000" spc="-47" dirty="0">
                <a:latin typeface="Arial"/>
                <a:cs typeface="Arial"/>
              </a:rPr>
              <a:t> </a:t>
            </a:r>
            <a:r>
              <a:rPr sz="2000" b="0" dirty="0">
                <a:latin typeface="Arial"/>
                <a:cs typeface="Arial"/>
              </a:rPr>
              <a:t>for</a:t>
            </a:r>
            <a:r>
              <a:rPr sz="2000" spc="-40" dirty="0">
                <a:latin typeface="Arial"/>
                <a:cs typeface="Arial"/>
              </a:rPr>
              <a:t> </a:t>
            </a:r>
            <a:r>
              <a:rPr sz="2000" b="0" dirty="0">
                <a:latin typeface="Arial"/>
                <a:cs typeface="Arial"/>
              </a:rPr>
              <a:t>Professional</a:t>
            </a:r>
            <a:r>
              <a:rPr sz="2000" spc="-47" dirty="0">
                <a:latin typeface="Arial"/>
                <a:cs typeface="Arial"/>
              </a:rPr>
              <a:t> </a:t>
            </a:r>
            <a:r>
              <a:rPr sz="2000" b="0" dirty="0">
                <a:latin typeface="Arial"/>
                <a:cs typeface="Arial"/>
              </a:rPr>
              <a:t>and</a:t>
            </a:r>
            <a:r>
              <a:rPr sz="2000" spc="-40" dirty="0">
                <a:latin typeface="Arial"/>
                <a:cs typeface="Arial"/>
              </a:rPr>
              <a:t> </a:t>
            </a:r>
            <a:r>
              <a:rPr sz="2000" b="0" dirty="0">
                <a:latin typeface="Arial"/>
                <a:cs typeface="Arial"/>
              </a:rPr>
              <a:t>Community</a:t>
            </a:r>
            <a:r>
              <a:rPr sz="2000" spc="-47" dirty="0">
                <a:latin typeface="Arial"/>
                <a:cs typeface="Arial"/>
              </a:rPr>
              <a:t> </a:t>
            </a:r>
            <a:r>
              <a:rPr sz="2000" b="0" dirty="0">
                <a:latin typeface="Arial"/>
                <a:cs typeface="Arial"/>
              </a:rPr>
              <a:t>Members,</a:t>
            </a:r>
            <a:r>
              <a:rPr sz="2000" spc="-40" dirty="0">
                <a:latin typeface="Arial"/>
                <a:cs typeface="Arial"/>
              </a:rPr>
              <a:t> </a:t>
            </a:r>
            <a:r>
              <a:rPr sz="2000" b="0" dirty="0">
                <a:latin typeface="Arial"/>
                <a:cs typeface="Arial"/>
              </a:rPr>
              <a:t>Support</a:t>
            </a:r>
            <a:r>
              <a:rPr sz="2000" spc="-40" dirty="0">
                <a:latin typeface="Arial"/>
                <a:cs typeface="Arial"/>
              </a:rPr>
              <a:t> </a:t>
            </a:r>
            <a:r>
              <a:rPr sz="2000" spc="-13" dirty="0">
                <a:latin typeface="Arial"/>
                <a:cs typeface="Arial"/>
              </a:rPr>
              <a:t>Groups</a:t>
            </a:r>
            <a:r>
              <a:rPr sz="2000" spc="-13" dirty="0"/>
              <a:t>.</a:t>
            </a:r>
          </a:p>
          <a:p>
            <a:pPr marL="0" marR="113450" indent="0">
              <a:lnSpc>
                <a:spcPct val="114999"/>
              </a:lnSpc>
              <a:spcBef>
                <a:spcPts val="1600"/>
              </a:spcBef>
              <a:buNone/>
            </a:pPr>
            <a:r>
              <a:rPr sz="2000" dirty="0"/>
              <a:t>Populations</a:t>
            </a:r>
            <a:r>
              <a:rPr sz="2000" spc="-47" dirty="0"/>
              <a:t> </a:t>
            </a:r>
            <a:r>
              <a:rPr sz="2000" dirty="0"/>
              <a:t>served:</a:t>
            </a:r>
            <a:r>
              <a:rPr sz="2000" spc="-33" dirty="0"/>
              <a:t> </a:t>
            </a:r>
            <a:r>
              <a:rPr sz="2000" b="0" dirty="0">
                <a:latin typeface="Arial"/>
                <a:cs typeface="Arial"/>
              </a:rPr>
              <a:t>Adults,</a:t>
            </a:r>
            <a:r>
              <a:rPr sz="2000" spc="-47" dirty="0">
                <a:latin typeface="Arial"/>
                <a:cs typeface="Arial"/>
              </a:rPr>
              <a:t> </a:t>
            </a:r>
            <a:r>
              <a:rPr sz="2000" b="0" dirty="0">
                <a:latin typeface="Arial"/>
                <a:cs typeface="Arial"/>
              </a:rPr>
              <a:t>teens</a:t>
            </a:r>
            <a:r>
              <a:rPr sz="2000" spc="-40" dirty="0">
                <a:latin typeface="Arial"/>
                <a:cs typeface="Arial"/>
              </a:rPr>
              <a:t> </a:t>
            </a:r>
            <a:r>
              <a:rPr sz="2000" b="0" dirty="0">
                <a:latin typeface="Arial"/>
                <a:cs typeface="Arial"/>
              </a:rPr>
              <a:t>and</a:t>
            </a:r>
            <a:r>
              <a:rPr sz="2000" spc="-47" dirty="0">
                <a:latin typeface="Arial"/>
                <a:cs typeface="Arial"/>
              </a:rPr>
              <a:t> </a:t>
            </a:r>
            <a:r>
              <a:rPr sz="2000" b="0" dirty="0">
                <a:latin typeface="Arial"/>
                <a:cs typeface="Arial"/>
              </a:rPr>
              <a:t>families</a:t>
            </a:r>
            <a:r>
              <a:rPr sz="2000" spc="-47" dirty="0">
                <a:latin typeface="Arial"/>
                <a:cs typeface="Arial"/>
              </a:rPr>
              <a:t> </a:t>
            </a:r>
            <a:r>
              <a:rPr sz="2000" b="0" dirty="0">
                <a:latin typeface="Arial"/>
                <a:cs typeface="Arial"/>
              </a:rPr>
              <a:t>experiencing</a:t>
            </a:r>
            <a:r>
              <a:rPr sz="2000" spc="-40" dirty="0">
                <a:latin typeface="Arial"/>
                <a:cs typeface="Arial"/>
              </a:rPr>
              <a:t> </a:t>
            </a:r>
            <a:r>
              <a:rPr sz="2000" b="0" dirty="0">
                <a:latin typeface="Arial"/>
                <a:cs typeface="Arial"/>
              </a:rPr>
              <a:t>mental</a:t>
            </a:r>
            <a:r>
              <a:rPr sz="2000" spc="-47" dirty="0">
                <a:latin typeface="Arial"/>
                <a:cs typeface="Arial"/>
              </a:rPr>
              <a:t> </a:t>
            </a:r>
            <a:r>
              <a:rPr sz="2000" b="0" dirty="0">
                <a:latin typeface="Arial"/>
                <a:cs typeface="Arial"/>
              </a:rPr>
              <a:t>health</a:t>
            </a:r>
            <a:r>
              <a:rPr sz="2000" spc="-47" dirty="0">
                <a:latin typeface="Arial"/>
                <a:cs typeface="Arial"/>
              </a:rPr>
              <a:t> </a:t>
            </a:r>
            <a:r>
              <a:rPr sz="2000" b="0" dirty="0">
                <a:latin typeface="Arial"/>
                <a:cs typeface="Arial"/>
              </a:rPr>
              <a:t>needs,</a:t>
            </a:r>
            <a:r>
              <a:rPr sz="2000" spc="-40" dirty="0">
                <a:latin typeface="Arial"/>
                <a:cs typeface="Arial"/>
              </a:rPr>
              <a:t> </a:t>
            </a:r>
            <a:r>
              <a:rPr sz="2000" spc="-13" dirty="0">
                <a:latin typeface="Arial"/>
                <a:cs typeface="Arial"/>
              </a:rPr>
              <a:t>substance </a:t>
            </a:r>
            <a:r>
              <a:rPr sz="2000" b="0" dirty="0">
                <a:latin typeface="Arial"/>
                <a:cs typeface="Arial"/>
              </a:rPr>
              <a:t>use</a:t>
            </a:r>
            <a:r>
              <a:rPr sz="2000" spc="-27" dirty="0">
                <a:latin typeface="Arial"/>
                <a:cs typeface="Arial"/>
              </a:rPr>
              <a:t> </a:t>
            </a:r>
            <a:r>
              <a:rPr sz="2000" b="0" dirty="0">
                <a:latin typeface="Arial"/>
                <a:cs typeface="Arial"/>
              </a:rPr>
              <a:t>recovery</a:t>
            </a:r>
            <a:r>
              <a:rPr sz="2000" spc="-13" dirty="0">
                <a:latin typeface="Arial"/>
                <a:cs typeface="Arial"/>
              </a:rPr>
              <a:t> </a:t>
            </a:r>
            <a:r>
              <a:rPr sz="2000" b="0" dirty="0">
                <a:latin typeface="Arial"/>
                <a:cs typeface="Arial"/>
              </a:rPr>
              <a:t>or</a:t>
            </a:r>
            <a:r>
              <a:rPr sz="2000" spc="560" dirty="0">
                <a:latin typeface="Arial"/>
                <a:cs typeface="Arial"/>
              </a:rPr>
              <a:t> </a:t>
            </a:r>
            <a:r>
              <a:rPr sz="2000" b="0" dirty="0">
                <a:latin typeface="Arial"/>
                <a:cs typeface="Arial"/>
              </a:rPr>
              <a:t>chronic</a:t>
            </a:r>
            <a:r>
              <a:rPr sz="2000" spc="-7" dirty="0">
                <a:latin typeface="Arial"/>
                <a:cs typeface="Arial"/>
              </a:rPr>
              <a:t> </a:t>
            </a:r>
            <a:r>
              <a:rPr sz="2000" spc="-13" dirty="0">
                <a:latin typeface="Arial"/>
                <a:cs typeface="Arial"/>
              </a:rPr>
              <a:t>homelessness.</a:t>
            </a:r>
          </a:p>
          <a:p>
            <a:pPr marL="0" indent="0">
              <a:lnSpc>
                <a:spcPct val="100000"/>
              </a:lnSpc>
              <a:spcBef>
                <a:spcPts val="1967"/>
              </a:spcBef>
              <a:buNone/>
            </a:pPr>
            <a:r>
              <a:rPr sz="2000" dirty="0"/>
              <a:t>Contact</a:t>
            </a:r>
            <a:r>
              <a:rPr sz="2000" spc="-40" dirty="0"/>
              <a:t> </a:t>
            </a:r>
            <a:r>
              <a:rPr sz="2000" spc="-27" dirty="0"/>
              <a:t>Info:</a:t>
            </a:r>
          </a:p>
          <a:p>
            <a:pPr marL="0" marR="7278611" indent="0">
              <a:lnSpc>
                <a:spcPct val="179500"/>
              </a:lnSpc>
              <a:spcBef>
                <a:spcPts val="7"/>
              </a:spcBef>
              <a:buNone/>
            </a:pPr>
            <a:r>
              <a:rPr sz="2000" b="0" dirty="0">
                <a:latin typeface="Arial"/>
                <a:cs typeface="Arial"/>
              </a:rPr>
              <a:t>Debora</a:t>
            </a:r>
            <a:r>
              <a:rPr sz="2000" spc="-20" dirty="0">
                <a:latin typeface="Arial"/>
                <a:cs typeface="Arial"/>
              </a:rPr>
              <a:t> </a:t>
            </a:r>
            <a:r>
              <a:rPr sz="2000" b="0" dirty="0">
                <a:latin typeface="Arial"/>
                <a:cs typeface="Arial"/>
              </a:rPr>
              <a:t>King,</a:t>
            </a:r>
            <a:r>
              <a:rPr sz="2000" spc="-20" dirty="0">
                <a:latin typeface="Arial"/>
                <a:cs typeface="Arial"/>
              </a:rPr>
              <a:t> </a:t>
            </a:r>
            <a:r>
              <a:rPr sz="2000" b="0" dirty="0">
                <a:latin typeface="Arial"/>
                <a:cs typeface="Arial"/>
              </a:rPr>
              <a:t>MA,</a:t>
            </a:r>
            <a:r>
              <a:rPr sz="2000" spc="-133" dirty="0">
                <a:latin typeface="Arial"/>
                <a:cs typeface="Arial"/>
              </a:rPr>
              <a:t> </a:t>
            </a:r>
            <a:r>
              <a:rPr sz="2000" spc="-53" dirty="0">
                <a:latin typeface="Arial"/>
                <a:cs typeface="Arial"/>
              </a:rPr>
              <a:t>ATR-</a:t>
            </a:r>
            <a:r>
              <a:rPr sz="2000" b="0" dirty="0">
                <a:latin typeface="Arial"/>
                <a:cs typeface="Arial"/>
              </a:rPr>
              <a:t>BC,</a:t>
            </a:r>
            <a:r>
              <a:rPr sz="2000" spc="-13" dirty="0">
                <a:latin typeface="Arial"/>
                <a:cs typeface="Arial"/>
              </a:rPr>
              <a:t> </a:t>
            </a:r>
            <a:r>
              <a:rPr sz="2000" spc="-33" dirty="0">
                <a:latin typeface="Arial"/>
                <a:cs typeface="Arial"/>
              </a:rPr>
              <a:t>LPC </a:t>
            </a:r>
            <a:r>
              <a:rPr sz="2000" b="0" dirty="0">
                <a:latin typeface="Arial"/>
                <a:cs typeface="Arial"/>
              </a:rPr>
              <a:t>Wellness</a:t>
            </a:r>
            <a:r>
              <a:rPr sz="2000" spc="-87" dirty="0">
                <a:latin typeface="Arial"/>
                <a:cs typeface="Arial"/>
              </a:rPr>
              <a:t> </a:t>
            </a:r>
            <a:r>
              <a:rPr sz="2000" spc="-13" dirty="0">
                <a:latin typeface="Arial"/>
                <a:cs typeface="Arial"/>
              </a:rPr>
              <a:t>Manager</a:t>
            </a:r>
            <a:endParaRPr spc="-13" dirty="0">
              <a:latin typeface="Arial"/>
              <a:cs typeface="Arial"/>
            </a:endParaRPr>
          </a:p>
        </p:txBody>
      </p:sp>
      <p:sp>
        <p:nvSpPr>
          <p:cNvPr id="4" name="object 4"/>
          <p:cNvSpPr txBox="1"/>
          <p:nvPr/>
        </p:nvSpPr>
        <p:spPr>
          <a:xfrm>
            <a:off x="322730" y="5674159"/>
            <a:ext cx="2473960" cy="335199"/>
          </a:xfrm>
          <a:prstGeom prst="rect">
            <a:avLst/>
          </a:prstGeom>
        </p:spPr>
        <p:txBody>
          <a:bodyPr vert="horz" wrap="square" lIns="0" tIns="16933" rIns="0" bIns="0" rtlCol="0">
            <a:spAutoFit/>
          </a:bodyPr>
          <a:lstStyle/>
          <a:p>
            <a:pPr marL="16933">
              <a:spcBef>
                <a:spcPts val="133"/>
              </a:spcBef>
            </a:pPr>
            <a:r>
              <a:rPr sz="2000" u="heavy" spc="-13" dirty="0">
                <a:solidFill>
                  <a:srgbClr val="009668"/>
                </a:solidFill>
                <a:uFill>
                  <a:solidFill>
                    <a:srgbClr val="009668"/>
                  </a:solidFill>
                </a:uFill>
                <a:latin typeface="Arial"/>
                <a:cs typeface="Arial"/>
                <a:hlinkClick r:id="rId2"/>
              </a:rPr>
              <a:t>dking@mhphope.org</a:t>
            </a:r>
            <a:endParaRPr sz="2000" dirty="0">
              <a:latin typeface="Arial"/>
              <a:cs typeface="Arial"/>
            </a:endParaRPr>
          </a:p>
        </p:txBody>
      </p:sp>
      <p:sp>
        <p:nvSpPr>
          <p:cNvPr id="5" name="object 5"/>
          <p:cNvSpPr txBox="1"/>
          <p:nvPr/>
        </p:nvSpPr>
        <p:spPr>
          <a:xfrm>
            <a:off x="322730" y="6100165"/>
            <a:ext cx="1639147" cy="335199"/>
          </a:xfrm>
          <a:prstGeom prst="rect">
            <a:avLst/>
          </a:prstGeom>
        </p:spPr>
        <p:txBody>
          <a:bodyPr vert="horz" wrap="square" lIns="0" tIns="16933" rIns="0" bIns="0" rtlCol="0">
            <a:spAutoFit/>
          </a:bodyPr>
          <a:lstStyle/>
          <a:p>
            <a:pPr marL="16933">
              <a:spcBef>
                <a:spcPts val="133"/>
              </a:spcBef>
            </a:pPr>
            <a:r>
              <a:rPr sz="2000" dirty="0">
                <a:latin typeface="Arial"/>
                <a:cs typeface="Arial"/>
              </a:rPr>
              <a:t>267</a:t>
            </a:r>
            <a:r>
              <a:rPr sz="2000" spc="-20" dirty="0">
                <a:latin typeface="Arial"/>
                <a:cs typeface="Arial"/>
              </a:rPr>
              <a:t> </a:t>
            </a:r>
            <a:r>
              <a:rPr sz="2000" dirty="0" smtClean="0">
                <a:latin typeface="Arial"/>
                <a:cs typeface="Arial"/>
              </a:rPr>
              <a:t>505</a:t>
            </a:r>
            <a:r>
              <a:rPr lang="en-US" sz="2000" spc="-20" dirty="0">
                <a:latin typeface="Arial"/>
                <a:cs typeface="Arial"/>
              </a:rPr>
              <a:t> </a:t>
            </a:r>
            <a:r>
              <a:rPr sz="2000" spc="-27" dirty="0" smtClean="0">
                <a:latin typeface="Arial"/>
                <a:cs typeface="Arial"/>
              </a:rPr>
              <a:t>3370</a:t>
            </a:r>
            <a:endParaRPr sz="2000" dirty="0">
              <a:latin typeface="Arial"/>
              <a:cs typeface="Arial"/>
            </a:endParaRPr>
          </a:p>
        </p:txBody>
      </p:sp>
      <p:pic>
        <p:nvPicPr>
          <p:cNvPr id="6" name="object 6"/>
          <p:cNvPicPr/>
          <p:nvPr/>
        </p:nvPicPr>
        <p:blipFill>
          <a:blip r:embed="rId3" cstate="print"/>
          <a:stretch>
            <a:fillRect/>
          </a:stretch>
        </p:blipFill>
        <p:spPr>
          <a:xfrm>
            <a:off x="5207166" y="4987634"/>
            <a:ext cx="6065964" cy="1447732"/>
          </a:xfrm>
          <a:prstGeom prst="rect">
            <a:avLst/>
          </a:prstGeom>
        </p:spPr>
      </p:pic>
    </p:spTree>
    <p:extLst>
      <p:ext uri="{BB962C8B-B14F-4D97-AF65-F5344CB8AC3E}">
        <p14:creationId xmlns:p14="http://schemas.microsoft.com/office/powerpoint/2010/main" val="465632881"/>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400" b="1" dirty="0" smtClean="0">
                <a:latin typeface="General Sans" pitchFamily="50" charset="0"/>
              </a:rPr>
              <a:t>Mission: </a:t>
            </a:r>
            <a:r>
              <a:rPr lang="en-US" sz="2400" dirty="0" smtClean="0">
                <a:latin typeface="General Sans" pitchFamily="50" charset="0"/>
              </a:rPr>
              <a:t>NSC empowers immigrants and refugees to thrive in our communities and pursue a just future.</a:t>
            </a:r>
          </a:p>
          <a:p>
            <a:pPr marL="0" indent="0">
              <a:buNone/>
            </a:pPr>
            <a:endParaRPr lang="en-US" sz="2400" dirty="0" smtClean="0">
              <a:latin typeface="General Sans" pitchFamily="50" charset="0"/>
            </a:endParaRPr>
          </a:p>
          <a:p>
            <a:pPr marL="0" indent="0">
              <a:buNone/>
            </a:pPr>
            <a:r>
              <a:rPr lang="en-US" sz="2400" b="1" dirty="0" smtClean="0">
                <a:latin typeface="General Sans" pitchFamily="50" charset="0"/>
              </a:rPr>
              <a:t>Contact Information: </a:t>
            </a:r>
          </a:p>
          <a:p>
            <a:pPr marL="0" indent="0">
              <a:buNone/>
            </a:pPr>
            <a:r>
              <a:rPr lang="en-US" sz="2400" dirty="0" smtClean="0">
                <a:latin typeface="General Sans" pitchFamily="50" charset="0"/>
              </a:rPr>
              <a:t>Refugee Health – Christina Kubica, </a:t>
            </a:r>
            <a:r>
              <a:rPr lang="en-US" sz="2400" dirty="0" smtClean="0">
                <a:latin typeface="General Sans" pitchFamily="50" charset="0"/>
                <a:hlinkClick r:id="rId2"/>
              </a:rPr>
              <a:t>ckubica@nscphila.org</a:t>
            </a:r>
            <a:endParaRPr lang="en-US" sz="2400" dirty="0" smtClean="0">
              <a:latin typeface="General Sans" pitchFamily="50" charset="0"/>
            </a:endParaRPr>
          </a:p>
          <a:p>
            <a:pPr marL="0" indent="0">
              <a:buNone/>
            </a:pPr>
            <a:r>
              <a:rPr lang="en-US" sz="2400" dirty="0" smtClean="0">
                <a:latin typeface="General Sans" pitchFamily="50" charset="0"/>
              </a:rPr>
              <a:t>INSPIRE – Kara Friesen, </a:t>
            </a:r>
            <a:r>
              <a:rPr lang="en-US" sz="2400" dirty="0" smtClean="0">
                <a:latin typeface="General Sans" pitchFamily="50" charset="0"/>
                <a:hlinkClick r:id="rId3"/>
              </a:rPr>
              <a:t>kfriesen@nscphila.org</a:t>
            </a:r>
            <a:endParaRPr lang="en-US" sz="2400" dirty="0" smtClean="0">
              <a:latin typeface="General Sans" pitchFamily="50" charset="0"/>
            </a:endParaRPr>
          </a:p>
          <a:p>
            <a:pPr marL="0" indent="0">
              <a:buNone/>
            </a:pPr>
            <a:endParaRPr lang="en-US" sz="2400" dirty="0" smtClean="0">
              <a:latin typeface="General Sans" pitchFamily="50" charset="0"/>
            </a:endParaRPr>
          </a:p>
          <a:p>
            <a:pPr marL="0" indent="0">
              <a:buNone/>
            </a:pPr>
            <a:r>
              <a:rPr lang="en-US" sz="2400" b="1" dirty="0" smtClean="0">
                <a:latin typeface="General Sans" pitchFamily="50" charset="0"/>
              </a:rPr>
              <a:t>Website: </a:t>
            </a:r>
            <a:r>
              <a:rPr lang="en-US" sz="2400" dirty="0" smtClean="0">
                <a:latin typeface="General Sans" pitchFamily="50" charset="0"/>
                <a:hlinkClick r:id="rId4"/>
              </a:rPr>
              <a:t>www.nscphila.org</a:t>
            </a:r>
            <a:r>
              <a:rPr lang="en-US" sz="2400" dirty="0" smtClean="0">
                <a:latin typeface="General Sans" pitchFamily="50" charset="0"/>
              </a:rPr>
              <a:t> </a:t>
            </a:r>
          </a:p>
          <a:p>
            <a:pPr marL="0" indent="0">
              <a:buNone/>
            </a:pPr>
            <a:endParaRPr lang="en-US" sz="2400" dirty="0" smtClean="0">
              <a:latin typeface="General Sans" pitchFamily="50" charset="0"/>
            </a:endParaRPr>
          </a:p>
          <a:p>
            <a:pPr marL="0" indent="0">
              <a:buNone/>
            </a:pPr>
            <a:r>
              <a:rPr lang="en-US" sz="2400" b="1" dirty="0" smtClean="0">
                <a:latin typeface="General Sans" pitchFamily="50" charset="0"/>
              </a:rPr>
              <a:t>Populations Served: </a:t>
            </a:r>
            <a:r>
              <a:rPr lang="en-US" sz="2400" dirty="0" smtClean="0">
                <a:latin typeface="General Sans" pitchFamily="50" charset="0"/>
              </a:rPr>
              <a:t>NSC provides services to immigrants and refugees in the Philadelphia region. In 2022, </a:t>
            </a:r>
            <a:r>
              <a:rPr lang="en-US" sz="2400" dirty="0">
                <a:latin typeface="General Sans" pitchFamily="50" charset="0"/>
              </a:rPr>
              <a:t>NSC served nearly 3000 clients from 124 countries. </a:t>
            </a:r>
            <a:endParaRPr lang="en-US" dirty="0" smtClean="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04784"/>
            <a:ext cx="4602489" cy="1414275"/>
          </a:xfrm>
          <a:prstGeom prst="rect">
            <a:avLst/>
          </a:prstGeom>
        </p:spPr>
      </p:pic>
    </p:spTree>
    <p:extLst>
      <p:ext uri="{BB962C8B-B14F-4D97-AF65-F5344CB8AC3E}">
        <p14:creationId xmlns:p14="http://schemas.microsoft.com/office/powerpoint/2010/main" val="574537758"/>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025" y="23479"/>
            <a:ext cx="8689951" cy="6811043"/>
          </a:xfrm>
        </p:spPr>
      </p:pic>
    </p:spTree>
    <p:extLst>
      <p:ext uri="{BB962C8B-B14F-4D97-AF65-F5344CB8AC3E}">
        <p14:creationId xmlns:p14="http://schemas.microsoft.com/office/powerpoint/2010/main" val="493022129"/>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B5815E60-3B83-78ED-439D-7AEE011167F3}"/>
              </a:ext>
            </a:extLst>
          </p:cNvPr>
          <p:cNvPicPr>
            <a:picLocks noChangeAspect="1"/>
          </p:cNvPicPr>
          <p:nvPr/>
        </p:nvPicPr>
        <p:blipFill rotWithShape="1">
          <a:blip r:embed="rId2">
            <a:extLst>
              <a:ext uri="{28A0092B-C50C-407E-A947-70E740481C1C}">
                <a14:useLocalDpi xmlns:a14="http://schemas.microsoft.com/office/drawing/2010/main" val="0"/>
              </a:ext>
            </a:extLst>
          </a:blip>
          <a:srcRect l="1722" t="12565" r="1809" b="12449"/>
          <a:stretch/>
        </p:blipFill>
        <p:spPr>
          <a:xfrm>
            <a:off x="0" y="1282"/>
            <a:ext cx="12192000" cy="6856718"/>
          </a:xfrm>
          <a:prstGeom prst="rect">
            <a:avLst/>
          </a:prstGeom>
        </p:spPr>
      </p:pic>
      <p:sp>
        <p:nvSpPr>
          <p:cNvPr id="2" name="Title 1"/>
          <p:cNvSpPr>
            <a:spLocks noGrp="1"/>
          </p:cNvSpPr>
          <p:nvPr>
            <p:ph type="title"/>
          </p:nvPr>
        </p:nvSpPr>
        <p:spPr>
          <a:xfrm>
            <a:off x="540268" y="4095443"/>
            <a:ext cx="3418990" cy="1412119"/>
          </a:xfrm>
        </p:spPr>
        <p:txBody>
          <a:bodyPr>
            <a:normAutofit/>
          </a:bodyPr>
          <a:lstStyle/>
          <a:p>
            <a:r>
              <a:rPr lang="en-US" sz="3000" b="1" dirty="0"/>
              <a:t>No More Secrets Mind Body Spirit Inc.</a:t>
            </a:r>
          </a:p>
        </p:txBody>
      </p:sp>
      <p:pic>
        <p:nvPicPr>
          <p:cNvPr id="13" name="Picture 4">
            <a:extLst>
              <a:ext uri="{FF2B5EF4-FFF2-40B4-BE49-F238E27FC236}">
                <a16:creationId xmlns:a16="http://schemas.microsoft.com/office/drawing/2014/main" id="{332610B8-A830-2D05-F9EC-639061D69247}"/>
              </a:ext>
            </a:extLst>
          </p:cNvPr>
          <p:cNvPicPr>
            <a:picLocks noChangeAspect="1"/>
          </p:cNvPicPr>
          <p:nvPr/>
        </p:nvPicPr>
        <p:blipFill rotWithShape="1">
          <a:blip r:embed="rId3">
            <a:extLst>
              <a:ext uri="{28A0092B-C50C-407E-A947-70E740481C1C}">
                <a14:useLocalDpi xmlns:a14="http://schemas.microsoft.com/office/drawing/2010/main" val="0"/>
              </a:ext>
            </a:extLst>
          </a:blip>
          <a:srcRect t="7566" b="36421"/>
          <a:stretch/>
        </p:blipFill>
        <p:spPr>
          <a:xfrm>
            <a:off x="20" y="10"/>
            <a:ext cx="12191980" cy="4368072"/>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4" name="TextBox 13">
            <a:extLst>
              <a:ext uri="{FF2B5EF4-FFF2-40B4-BE49-F238E27FC236}">
                <a16:creationId xmlns:a16="http://schemas.microsoft.com/office/drawing/2014/main" id="{B63E717E-E9B2-AE47-6475-22EB91833763}"/>
              </a:ext>
            </a:extLst>
          </p:cNvPr>
          <p:cNvSpPr txBox="1"/>
          <p:nvPr/>
        </p:nvSpPr>
        <p:spPr>
          <a:xfrm>
            <a:off x="4368984" y="4458879"/>
            <a:ext cx="4359509" cy="2308324"/>
          </a:xfrm>
          <a:prstGeom prst="rect">
            <a:avLst/>
          </a:prstGeom>
          <a:noFill/>
        </p:spPr>
        <p:txBody>
          <a:bodyPr wrap="square" rtlCol="0">
            <a:spAutoFit/>
          </a:bodyPr>
          <a:lstStyle/>
          <a:p>
            <a:pPr fontAlgn="base"/>
            <a:r>
              <a:rPr lang="en-US" sz="1600" b="1" i="0" dirty="0">
                <a:solidFill>
                  <a:srgbClr val="000000"/>
                </a:solidFill>
                <a:effectLst/>
                <a:latin typeface="avenir-lt-w01_35-light1475496"/>
              </a:rPr>
              <a:t>OUR MISSION</a:t>
            </a:r>
            <a:endParaRPr lang="en-US" sz="1600" b="0" i="0" dirty="0">
              <a:effectLst/>
            </a:endParaRPr>
          </a:p>
          <a:p>
            <a:pPr fontAlgn="base"/>
            <a:r>
              <a:rPr lang="en-US" sz="1600" b="0" i="0" dirty="0">
                <a:solidFill>
                  <a:srgbClr val="000000"/>
                </a:solidFill>
                <a:effectLst/>
                <a:latin typeface="avenir-lt-w01_35-light1475496"/>
              </a:rPr>
              <a:t>To decrease uterine care and menstrual health disparities in underserved communities through the eradication of societal stigmas and propagation of resources and scientifically based information. </a:t>
            </a:r>
          </a:p>
          <a:p>
            <a:pPr fontAlgn="base"/>
            <a:endParaRPr lang="en-US" sz="1600" dirty="0">
              <a:solidFill>
                <a:srgbClr val="000000"/>
              </a:solidFill>
              <a:latin typeface="avenir-lt-w01_35-light1475496"/>
            </a:endParaRPr>
          </a:p>
          <a:p>
            <a:pPr fontAlgn="base"/>
            <a:r>
              <a:rPr lang="en-US" sz="1600" b="1" i="0" dirty="0">
                <a:solidFill>
                  <a:srgbClr val="000000"/>
                </a:solidFill>
                <a:effectLst/>
                <a:latin typeface="avenir-lt-w01_35-light1475496"/>
              </a:rPr>
              <a:t>POPULATIONS SERVED</a:t>
            </a:r>
          </a:p>
          <a:p>
            <a:pPr fontAlgn="base"/>
            <a:r>
              <a:rPr lang="en-US" sz="1600" dirty="0">
                <a:solidFill>
                  <a:srgbClr val="000000"/>
                </a:solidFill>
                <a:latin typeface="avenir-lt-w01_35-light1475496"/>
              </a:rPr>
              <a:t>Menstruating individuals and their families</a:t>
            </a:r>
            <a:endParaRPr lang="en-US" sz="1600" b="0" i="0" dirty="0">
              <a:effectLst/>
            </a:endParaRPr>
          </a:p>
        </p:txBody>
      </p:sp>
      <p:pic>
        <p:nvPicPr>
          <p:cNvPr id="15" name="Picture 14" descr="Logo&#10;&#10;Description automatically generated">
            <a:extLst>
              <a:ext uri="{FF2B5EF4-FFF2-40B4-BE49-F238E27FC236}">
                <a16:creationId xmlns:a16="http://schemas.microsoft.com/office/drawing/2014/main" id="{6C10E965-C510-E926-1B01-2C8F393E0B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02" y="5265062"/>
            <a:ext cx="3153907" cy="1203115"/>
          </a:xfrm>
          <a:prstGeom prst="rect">
            <a:avLst/>
          </a:prstGeom>
        </p:spPr>
      </p:pic>
      <p:sp>
        <p:nvSpPr>
          <p:cNvPr id="16" name="TextBox 15">
            <a:extLst>
              <a:ext uri="{FF2B5EF4-FFF2-40B4-BE49-F238E27FC236}">
                <a16:creationId xmlns:a16="http://schemas.microsoft.com/office/drawing/2014/main" id="{AFBF8F8B-5B7B-CCC5-F969-B079F3B16BDD}"/>
              </a:ext>
            </a:extLst>
          </p:cNvPr>
          <p:cNvSpPr txBox="1"/>
          <p:nvPr/>
        </p:nvSpPr>
        <p:spPr>
          <a:xfrm>
            <a:off x="8545381" y="4494433"/>
            <a:ext cx="3505105" cy="2185214"/>
          </a:xfrm>
          <a:prstGeom prst="rect">
            <a:avLst/>
          </a:prstGeom>
          <a:noFill/>
        </p:spPr>
        <p:txBody>
          <a:bodyPr wrap="square" rtlCol="0">
            <a:spAutoFit/>
          </a:bodyPr>
          <a:lstStyle/>
          <a:p>
            <a:pPr fontAlgn="base"/>
            <a:r>
              <a:rPr lang="en-US" sz="1600" b="1" i="0" dirty="0">
                <a:solidFill>
                  <a:srgbClr val="000000"/>
                </a:solidFill>
                <a:effectLst/>
                <a:latin typeface="avenir-lt-w01_35-light1475496"/>
              </a:rPr>
              <a:t>CONTACT</a:t>
            </a:r>
            <a:endParaRPr lang="en-US" sz="1600" b="0" i="0" dirty="0">
              <a:effectLst/>
            </a:endParaRPr>
          </a:p>
          <a:p>
            <a:pPr fontAlgn="base"/>
            <a:r>
              <a:rPr lang="en-US" sz="1600" b="0" i="0" dirty="0">
                <a:solidFill>
                  <a:srgbClr val="000000"/>
                </a:solidFill>
                <a:effectLst/>
                <a:latin typeface="avenir-lt-w01_35-light1475496"/>
              </a:rPr>
              <a:t>Lynette Medley – Founder &amp; CEO</a:t>
            </a:r>
            <a:br>
              <a:rPr lang="en-US" sz="1600" b="0" i="0" dirty="0">
                <a:solidFill>
                  <a:srgbClr val="000000"/>
                </a:solidFill>
                <a:effectLst/>
                <a:latin typeface="avenir-lt-w01_35-light1475496"/>
              </a:rPr>
            </a:br>
            <a:r>
              <a:rPr lang="en-US" sz="1600" b="0" i="0" dirty="0">
                <a:solidFill>
                  <a:srgbClr val="000000"/>
                </a:solidFill>
                <a:effectLst/>
                <a:latin typeface="avenir-lt-w01_35-light1475496"/>
                <a:hlinkClick r:id="rId5"/>
              </a:rPr>
              <a:t>lynettemedley@nomoresecretsmbs.org</a:t>
            </a:r>
            <a:endParaRPr lang="en-US" sz="1600" b="0" i="0" dirty="0">
              <a:solidFill>
                <a:srgbClr val="000000"/>
              </a:solidFill>
              <a:effectLst/>
              <a:latin typeface="avenir-lt-w01_35-light1475496"/>
            </a:endParaRPr>
          </a:p>
          <a:p>
            <a:pPr fontAlgn="base"/>
            <a:r>
              <a:rPr lang="en-US" sz="1600" dirty="0">
                <a:solidFill>
                  <a:srgbClr val="000000"/>
                </a:solidFill>
                <a:latin typeface="avenir-lt-w01_35-light1475496"/>
              </a:rPr>
              <a:t>(215)485-7881</a:t>
            </a:r>
          </a:p>
          <a:p>
            <a:pPr fontAlgn="base"/>
            <a:endParaRPr lang="en-US" sz="1600" b="0" i="0" dirty="0">
              <a:solidFill>
                <a:srgbClr val="000000"/>
              </a:solidFill>
              <a:effectLst/>
              <a:latin typeface="avenir-lt-w01_35-light1475496"/>
            </a:endParaRPr>
          </a:p>
          <a:p>
            <a:pPr fontAlgn="base"/>
            <a:r>
              <a:rPr lang="en-US" sz="1600" b="1" i="0" dirty="0">
                <a:solidFill>
                  <a:srgbClr val="000000"/>
                </a:solidFill>
                <a:effectLst/>
                <a:latin typeface="avenir-lt-w01_35-light1475496"/>
              </a:rPr>
              <a:t>WEBSITE</a:t>
            </a:r>
            <a:endParaRPr lang="en-US" sz="1600" b="0" i="0" dirty="0">
              <a:effectLst/>
            </a:endParaRPr>
          </a:p>
          <a:p>
            <a:pPr fontAlgn="base"/>
            <a:r>
              <a:rPr lang="en-US" sz="1600" dirty="0">
                <a:solidFill>
                  <a:srgbClr val="000000"/>
                </a:solidFill>
                <a:latin typeface="avenir-lt-w01_35-light1475496"/>
                <a:hlinkClick r:id="rId6"/>
              </a:rPr>
              <a:t>https://www.nomoresecretsmbs.org/</a:t>
            </a:r>
            <a:endParaRPr lang="en-US" sz="1600" dirty="0">
              <a:solidFill>
                <a:srgbClr val="000000"/>
              </a:solidFill>
              <a:latin typeface="avenir-lt-w01_35-light1475496"/>
            </a:endParaRPr>
          </a:p>
          <a:p>
            <a:pPr fontAlgn="base"/>
            <a:endParaRPr lang="en-US" sz="2400" b="0" i="0" dirty="0">
              <a:effectLst/>
            </a:endParaRPr>
          </a:p>
        </p:txBody>
      </p:sp>
    </p:spTree>
    <p:extLst>
      <p:ext uri="{BB962C8B-B14F-4D97-AF65-F5344CB8AC3E}">
        <p14:creationId xmlns:p14="http://schemas.microsoft.com/office/powerpoint/2010/main" val="2415725139"/>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98" y="457201"/>
            <a:ext cx="10117810" cy="1150470"/>
          </a:xfrm>
        </p:spPr>
        <p:txBody>
          <a:bodyPr anchor="b">
            <a:normAutofit/>
          </a:bodyPr>
          <a:lstStyle/>
          <a:p>
            <a:r>
              <a:rPr lang="en-US" sz="4000" b="1"/>
              <a:t>PDPH Ambulatory Health Services</a:t>
            </a:r>
          </a:p>
        </p:txBody>
      </p:sp>
      <p:sp>
        <p:nvSpPr>
          <p:cNvPr id="3" name="Content Placeholder 2"/>
          <p:cNvSpPr>
            <a:spLocks noGrp="1"/>
          </p:cNvSpPr>
          <p:nvPr>
            <p:ph idx="1"/>
          </p:nvPr>
        </p:nvSpPr>
        <p:spPr>
          <a:xfrm>
            <a:off x="1150286" y="1980775"/>
            <a:ext cx="6001836" cy="3632824"/>
          </a:xfrm>
        </p:spPr>
        <p:txBody>
          <a:bodyPr anchor="t">
            <a:normAutofit/>
          </a:bodyPr>
          <a:lstStyle/>
          <a:p>
            <a:pPr marL="0" indent="0">
              <a:buNone/>
            </a:pPr>
            <a:r>
              <a:rPr lang="en-US" sz="2000" b="0" i="0" dirty="0">
                <a:solidFill>
                  <a:srgbClr val="000000"/>
                </a:solidFill>
                <a:effectLst/>
              </a:rPr>
              <a:t>The Ambulatory Health Services mission is to provide health care to Philadelphia’s poor and medically underserved residents and to do so by providing quality and dignified services that meet their personal healthcare needs and result in improved health status.</a:t>
            </a:r>
          </a:p>
          <a:p>
            <a:pPr marL="0" indent="0">
              <a:buNone/>
            </a:pPr>
            <a:r>
              <a:rPr lang="en-US" sz="1800" dirty="0">
                <a:hlinkClick r:id="rId2"/>
              </a:rPr>
              <a:t>https://www.phila.gov/services/mental-physical-health/city-health-centers/</a:t>
            </a:r>
            <a:endParaRPr lang="en-US" sz="1800" dirty="0"/>
          </a:p>
          <a:p>
            <a:pPr marL="0" indent="0">
              <a:buNone/>
            </a:pPr>
            <a:r>
              <a:rPr lang="en-US" sz="1800" dirty="0"/>
              <a:t>Population(s) served:</a:t>
            </a:r>
          </a:p>
          <a:p>
            <a:pPr marL="0" indent="0">
              <a:spcBef>
                <a:spcPts val="0"/>
              </a:spcBef>
              <a:buNone/>
            </a:pPr>
            <a:r>
              <a:rPr lang="en-US" sz="1800" dirty="0"/>
              <a:t>Uninsured, underinsured, low income, medically underserved</a:t>
            </a:r>
          </a:p>
          <a:p>
            <a:pPr marL="0" indent="0">
              <a:spcBef>
                <a:spcPts val="0"/>
              </a:spcBef>
              <a:buNone/>
            </a:pPr>
            <a:endParaRPr lang="en-US" sz="1800" i="1" dirty="0"/>
          </a:p>
          <a:p>
            <a:pPr marL="0" indent="0">
              <a:spcBef>
                <a:spcPts val="0"/>
              </a:spcBef>
              <a:buNone/>
            </a:pPr>
            <a:r>
              <a:rPr lang="en-US" sz="1800" dirty="0"/>
              <a:t>Phone Number: 215-685-6602</a:t>
            </a:r>
          </a:p>
          <a:p>
            <a:pPr marL="0" indent="0">
              <a:spcBef>
                <a:spcPts val="0"/>
              </a:spcBef>
              <a:buNone/>
            </a:pPr>
            <a:endParaRPr lang="en-US" sz="1100" i="1" dirty="0"/>
          </a:p>
        </p:txBody>
      </p:sp>
      <p:pic>
        <p:nvPicPr>
          <p:cNvPr id="4" name="Picture 3">
            <a:extLst>
              <a:ext uri="{FF2B5EF4-FFF2-40B4-BE49-F238E27FC236}">
                <a16:creationId xmlns:a16="http://schemas.microsoft.com/office/drawing/2014/main" id="{C6BF5E92-28AD-6754-F2DE-5A59A43C68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3094"/>
          <a:stretch/>
        </p:blipFill>
        <p:spPr>
          <a:xfrm>
            <a:off x="8334110" y="1536394"/>
            <a:ext cx="2675902" cy="2593078"/>
          </a:xfrm>
          <a:prstGeom prst="rect">
            <a:avLst/>
          </a:prstGeom>
        </p:spPr>
      </p:pic>
    </p:spTree>
    <p:extLst>
      <p:ext uri="{BB962C8B-B14F-4D97-AF65-F5344CB8AC3E}">
        <p14:creationId xmlns:p14="http://schemas.microsoft.com/office/powerpoint/2010/main" val="3280591494"/>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51A0BE-FC5B-788D-DF9C-2E1735A2F5F7}"/>
              </a:ext>
            </a:extLst>
          </p:cNvPr>
          <p:cNvPicPr>
            <a:picLocks noChangeAspect="1"/>
          </p:cNvPicPr>
          <p:nvPr/>
        </p:nvPicPr>
        <p:blipFill>
          <a:blip r:embed="rId2"/>
          <a:stretch>
            <a:fillRect/>
          </a:stretch>
        </p:blipFill>
        <p:spPr>
          <a:xfrm>
            <a:off x="8671604" y="2419723"/>
            <a:ext cx="2324424" cy="2162477"/>
          </a:xfrm>
          <a:prstGeom prst="rect">
            <a:avLst/>
          </a:prstGeom>
        </p:spPr>
      </p:pic>
      <p:sp>
        <p:nvSpPr>
          <p:cNvPr id="2" name="Title 1"/>
          <p:cNvSpPr>
            <a:spLocks noGrp="1"/>
          </p:cNvSpPr>
          <p:nvPr>
            <p:ph type="title"/>
          </p:nvPr>
        </p:nvSpPr>
        <p:spPr/>
        <p:txBody>
          <a:bodyPr/>
          <a:lstStyle/>
          <a:p>
            <a:r>
              <a:rPr lang="en-US" b="1" dirty="0"/>
              <a:t>Philadelphia FIGHT- YHEP Health Center</a:t>
            </a:r>
          </a:p>
        </p:txBody>
      </p:sp>
      <p:sp>
        <p:nvSpPr>
          <p:cNvPr id="3" name="Content Placeholder 2"/>
          <p:cNvSpPr>
            <a:spLocks noGrp="1"/>
          </p:cNvSpPr>
          <p:nvPr>
            <p:ph idx="1"/>
          </p:nvPr>
        </p:nvSpPr>
        <p:spPr>
          <a:xfrm>
            <a:off x="838200" y="1587260"/>
            <a:ext cx="10515600" cy="4762231"/>
          </a:xfrm>
        </p:spPr>
        <p:txBody>
          <a:bodyPr>
            <a:normAutofit fontScale="77500" lnSpcReduction="20000"/>
          </a:bodyPr>
          <a:lstStyle/>
          <a:p>
            <a:pPr marL="0" indent="0">
              <a:lnSpc>
                <a:spcPct val="120000"/>
              </a:lnSpc>
              <a:spcBef>
                <a:spcPts val="600"/>
              </a:spcBef>
              <a:buNone/>
            </a:pPr>
            <a:r>
              <a:rPr lang="en-US" sz="2100" b="1" dirty="0">
                <a:latin typeface="+mj-lt"/>
              </a:rPr>
              <a:t>Mission</a:t>
            </a:r>
            <a:r>
              <a:rPr lang="en-US" sz="2100" dirty="0">
                <a:latin typeface="+mj-lt"/>
              </a:rPr>
              <a:t>: </a:t>
            </a:r>
            <a:r>
              <a:rPr lang="en-US" sz="2100" b="0" i="0" dirty="0">
                <a:solidFill>
                  <a:srgbClr val="000000"/>
                </a:solidFill>
                <a:effectLst/>
                <a:latin typeface="+mj-lt"/>
              </a:rPr>
              <a:t>An inclusive, trauma-informed, gender affirming approach to healthcare for adolescents and young adults (ages 13-26), providing access to comprehensive primary care, sexual and reproductive health services, integrated behavioral health, </a:t>
            </a:r>
            <a:r>
              <a:rPr lang="en-US" sz="2100" b="0" i="0" dirty="0" err="1">
                <a:solidFill>
                  <a:srgbClr val="000000"/>
                </a:solidFill>
                <a:effectLst/>
                <a:latin typeface="+mj-lt"/>
              </a:rPr>
              <a:t>PrEP</a:t>
            </a:r>
            <a:r>
              <a:rPr lang="en-US" sz="2100" b="0" i="0" dirty="0">
                <a:solidFill>
                  <a:srgbClr val="000000"/>
                </a:solidFill>
                <a:effectLst/>
                <a:latin typeface="+mj-lt"/>
              </a:rPr>
              <a:t>, and other relevant social services. Our mission is to improve health outcomes and expand healthcare access, regardless of insurance status or ability to pay.</a:t>
            </a:r>
          </a:p>
          <a:p>
            <a:pPr marL="0" indent="0">
              <a:lnSpc>
                <a:spcPct val="120000"/>
              </a:lnSpc>
              <a:spcBef>
                <a:spcPts val="600"/>
              </a:spcBef>
              <a:buNone/>
            </a:pPr>
            <a:endParaRPr lang="en-US" sz="2100" dirty="0">
              <a:latin typeface="+mj-lt"/>
            </a:endParaRPr>
          </a:p>
          <a:p>
            <a:pPr marL="0" indent="0">
              <a:lnSpc>
                <a:spcPct val="120000"/>
              </a:lnSpc>
              <a:spcBef>
                <a:spcPts val="600"/>
              </a:spcBef>
              <a:buNone/>
            </a:pPr>
            <a:r>
              <a:rPr lang="en-US" sz="2100" b="1" dirty="0">
                <a:latin typeface="+mj-lt"/>
              </a:rPr>
              <a:t>Contact Information: </a:t>
            </a:r>
          </a:p>
          <a:p>
            <a:pPr marL="0" indent="0">
              <a:lnSpc>
                <a:spcPct val="120000"/>
              </a:lnSpc>
              <a:spcBef>
                <a:spcPts val="600"/>
              </a:spcBef>
              <a:buNone/>
            </a:pPr>
            <a:r>
              <a:rPr lang="en-US" sz="2100" dirty="0">
                <a:latin typeface="+mj-lt"/>
              </a:rPr>
              <a:t>Rebecca Keuch, MSN, CRNP</a:t>
            </a:r>
          </a:p>
          <a:p>
            <a:pPr marL="0" indent="0">
              <a:lnSpc>
                <a:spcPct val="120000"/>
              </a:lnSpc>
              <a:spcBef>
                <a:spcPts val="600"/>
              </a:spcBef>
              <a:buNone/>
            </a:pPr>
            <a:r>
              <a:rPr lang="en-US" sz="2100" dirty="0">
                <a:latin typeface="+mj-lt"/>
              </a:rPr>
              <a:t>(215) 344-1632 </a:t>
            </a:r>
            <a:r>
              <a:rPr lang="en-US" sz="2100" dirty="0" err="1">
                <a:latin typeface="+mj-lt"/>
              </a:rPr>
              <a:t>ext</a:t>
            </a:r>
            <a:r>
              <a:rPr lang="en-US" sz="2100" dirty="0">
                <a:latin typeface="+mj-lt"/>
              </a:rPr>
              <a:t> 298</a:t>
            </a:r>
          </a:p>
          <a:p>
            <a:pPr marL="0" indent="0">
              <a:lnSpc>
                <a:spcPct val="120000"/>
              </a:lnSpc>
              <a:spcBef>
                <a:spcPts val="600"/>
              </a:spcBef>
              <a:buNone/>
            </a:pPr>
            <a:r>
              <a:rPr lang="en-US" sz="2100" dirty="0">
                <a:latin typeface="+mj-lt"/>
                <a:hlinkClick r:id="rId3"/>
              </a:rPr>
              <a:t>rkeuch@fight.org</a:t>
            </a:r>
            <a:endParaRPr lang="en-US" sz="2100" dirty="0">
              <a:latin typeface="+mj-lt"/>
            </a:endParaRPr>
          </a:p>
          <a:p>
            <a:pPr marL="0" indent="0">
              <a:lnSpc>
                <a:spcPct val="120000"/>
              </a:lnSpc>
              <a:spcBef>
                <a:spcPts val="600"/>
              </a:spcBef>
              <a:buNone/>
            </a:pPr>
            <a:endParaRPr lang="en-US" sz="2100" dirty="0">
              <a:latin typeface="+mj-lt"/>
            </a:endParaRPr>
          </a:p>
          <a:p>
            <a:pPr marL="0" indent="0">
              <a:lnSpc>
                <a:spcPct val="120000"/>
              </a:lnSpc>
              <a:spcBef>
                <a:spcPts val="600"/>
              </a:spcBef>
              <a:buNone/>
            </a:pPr>
            <a:r>
              <a:rPr lang="en-US" sz="2100" b="1" dirty="0">
                <a:latin typeface="+mj-lt"/>
              </a:rPr>
              <a:t>Website</a:t>
            </a:r>
            <a:r>
              <a:rPr lang="en-US" sz="2100" dirty="0">
                <a:latin typeface="+mj-lt"/>
              </a:rPr>
              <a:t>: </a:t>
            </a:r>
            <a:r>
              <a:rPr lang="en-US" sz="2100" dirty="0">
                <a:latin typeface="+mj-lt"/>
                <a:hlinkClick r:id="rId4"/>
              </a:rPr>
              <a:t>https://fight.org/programs/y-hep-adolescent-and-young-adult-health-center/</a:t>
            </a:r>
            <a:endParaRPr lang="en-US" sz="2100" dirty="0">
              <a:latin typeface="+mj-lt"/>
            </a:endParaRPr>
          </a:p>
          <a:p>
            <a:pPr marL="0" indent="0">
              <a:lnSpc>
                <a:spcPct val="120000"/>
              </a:lnSpc>
              <a:spcBef>
                <a:spcPts val="600"/>
              </a:spcBef>
              <a:buNone/>
            </a:pPr>
            <a:endParaRPr lang="en-US" sz="2100" dirty="0">
              <a:latin typeface="+mj-lt"/>
            </a:endParaRPr>
          </a:p>
          <a:p>
            <a:pPr marL="0" indent="0">
              <a:lnSpc>
                <a:spcPct val="120000"/>
              </a:lnSpc>
              <a:spcBef>
                <a:spcPts val="600"/>
              </a:spcBef>
              <a:buNone/>
            </a:pPr>
            <a:r>
              <a:rPr lang="en-US" sz="2100" b="1" dirty="0">
                <a:latin typeface="+mj-lt"/>
              </a:rPr>
              <a:t>Population(s) served</a:t>
            </a:r>
            <a:r>
              <a:rPr lang="en-US" sz="2100" dirty="0">
                <a:latin typeface="+mj-lt"/>
              </a:rPr>
              <a:t>: All youth ages 13-26yrs. Special focus on </a:t>
            </a:r>
            <a:r>
              <a:rPr lang="en-US" sz="2100" dirty="0">
                <a:effectLst/>
                <a:latin typeface="+mj-lt"/>
                <a:ea typeface="Calibri" panose="020F0502020204030204" pitchFamily="34" charset="0"/>
                <a:cs typeface="Times New Roman" panose="02020603050405020304" pitchFamily="18" charset="0"/>
              </a:rPr>
              <a:t>LGBTQIA+ youth, especially those who identify as trans or gender nonconforming; unhoused youth, immigrants, youth in the foster care system, and those with an economic disadvantage. </a:t>
            </a:r>
            <a:r>
              <a:rPr lang="en-US" sz="2100" dirty="0">
                <a:latin typeface="+mj-lt"/>
                <a:ea typeface="Calibri" panose="020F0502020204030204" pitchFamily="34" charset="0"/>
                <a:cs typeface="Times New Roman" panose="02020603050405020304" pitchFamily="18" charset="0"/>
              </a:rPr>
              <a:t>Accept PA Medicaid, private insurance, and individuals with no insurance and/or are uninsurable. </a:t>
            </a:r>
            <a:endParaRPr lang="en-US" dirty="0"/>
          </a:p>
          <a:p>
            <a:pPr marL="0" indent="0">
              <a:buNone/>
            </a:pPr>
            <a:endParaRPr lang="en-US" sz="1800" i="1" dirty="0">
              <a:solidFill>
                <a:srgbClr val="FF0000"/>
              </a:solidFill>
            </a:endParaRPr>
          </a:p>
          <a:p>
            <a:pPr marL="0" indent="0" algn="ctr">
              <a:buNone/>
            </a:pPr>
            <a:endParaRPr lang="en-US" sz="1800" i="1" dirty="0">
              <a:solidFill>
                <a:srgbClr val="FF0000"/>
              </a:solidFill>
            </a:endParaRPr>
          </a:p>
        </p:txBody>
      </p:sp>
    </p:spTree>
    <p:extLst>
      <p:ext uri="{BB962C8B-B14F-4D97-AF65-F5344CB8AC3E}">
        <p14:creationId xmlns:p14="http://schemas.microsoft.com/office/powerpoint/2010/main" val="3014977141"/>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Programs Employing People </a:t>
            </a:r>
          </a:p>
        </p:txBody>
      </p:sp>
      <p:sp>
        <p:nvSpPr>
          <p:cNvPr id="3" name="Content Placeholder 2"/>
          <p:cNvSpPr>
            <a:spLocks noGrp="1"/>
          </p:cNvSpPr>
          <p:nvPr>
            <p:ph idx="1"/>
          </p:nvPr>
        </p:nvSpPr>
        <p:spPr/>
        <p:txBody>
          <a:bodyPr>
            <a:normAutofit lnSpcReduction="10000"/>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Heather Kuzowsky </a:t>
            </a:r>
            <a:r>
              <a:rPr lang="en-US" sz="2400" dirty="0">
                <a:hlinkClick r:id="rId2"/>
              </a:rPr>
              <a:t>heather.Kuzowsky@pepservices.org</a:t>
            </a:r>
            <a:endParaRPr lang="en-US" sz="2400" dirty="0"/>
          </a:p>
          <a:p>
            <a:pPr marL="0" indent="0">
              <a:buNone/>
            </a:pPr>
            <a:r>
              <a:rPr lang="en-US" sz="2400" dirty="0" smtClean="0">
                <a:hlinkClick r:id="rId3"/>
              </a:rPr>
              <a:t>www.pepservices.org</a:t>
            </a:r>
            <a:r>
              <a:rPr lang="en-US" sz="2400" dirty="0" smtClean="0"/>
              <a:t>  </a:t>
            </a:r>
            <a:endParaRPr lang="en-US" sz="2400" dirty="0"/>
          </a:p>
          <a:p>
            <a:pPr marL="0" indent="0">
              <a:buNone/>
            </a:pPr>
            <a:r>
              <a:rPr lang="en-US" sz="2400" dirty="0" smtClean="0"/>
              <a:t>Serving about </a:t>
            </a:r>
            <a:r>
              <a:rPr lang="en-US" sz="2400" dirty="0"/>
              <a:t>200 individuals</a:t>
            </a:r>
          </a:p>
          <a:p>
            <a:pPr marL="0" indent="0">
              <a:buNone/>
            </a:pPr>
            <a:endParaRPr lang="en-US" dirty="0"/>
          </a:p>
          <a:p>
            <a:pPr marL="0" indent="0">
              <a:buNone/>
            </a:pPr>
            <a:endParaRPr lang="en-US" dirty="0"/>
          </a:p>
          <a:p>
            <a:pPr marL="0" indent="0">
              <a:buNone/>
            </a:pPr>
            <a:endParaRPr lang="en-US" sz="1800" i="1" dirty="0">
              <a:solidFill>
                <a:srgbClr val="FF0000"/>
              </a:solidFill>
            </a:endParaRPr>
          </a:p>
          <a:p>
            <a:pPr marL="0" indent="0" algn="ctr">
              <a:buNone/>
            </a:pPr>
            <a:endParaRPr lang="en-US" sz="1800" i="1" dirty="0">
              <a:solidFill>
                <a:srgbClr val="FF0000"/>
              </a:solidFill>
            </a:endParaRPr>
          </a:p>
        </p:txBody>
      </p:sp>
      <p:pic>
        <p:nvPicPr>
          <p:cNvPr id="5" name="Picture 4" descr="A picture containing text, font, white, screenshot&#10;&#10;Description automatically generated">
            <a:extLst>
              <a:ext uri="{FF2B5EF4-FFF2-40B4-BE49-F238E27FC236}">
                <a16:creationId xmlns:a16="http://schemas.microsoft.com/office/drawing/2014/main" id="{75501C27-632F-73F9-9CF1-3FFC576B5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28" y="1980768"/>
            <a:ext cx="1544083" cy="1572261"/>
          </a:xfrm>
          <a:prstGeom prst="rect">
            <a:avLst/>
          </a:prstGeom>
        </p:spPr>
      </p:pic>
      <p:sp>
        <p:nvSpPr>
          <p:cNvPr id="4" name="TextBox 3"/>
          <p:cNvSpPr txBox="1"/>
          <p:nvPr/>
        </p:nvSpPr>
        <p:spPr>
          <a:xfrm>
            <a:off x="3463962" y="1690688"/>
            <a:ext cx="8509299" cy="2893100"/>
          </a:xfrm>
          <a:prstGeom prst="rect">
            <a:avLst/>
          </a:prstGeom>
          <a:noFill/>
        </p:spPr>
        <p:txBody>
          <a:bodyPr wrap="square" rtlCol="0">
            <a:spAutoFit/>
          </a:bodyPr>
          <a:lstStyle/>
          <a:p>
            <a:r>
              <a:rPr lang="en-US" sz="1400" b="1" i="1" dirty="0" smtClean="0">
                <a:solidFill>
                  <a:srgbClr val="222222"/>
                </a:solidFill>
                <a:latin typeface="Calibri Light" panose="020F0302020204030204" pitchFamily="34" charset="0"/>
                <a:cs typeface="Calibri Light" panose="020F0302020204030204" pitchFamily="34" charset="0"/>
              </a:rPr>
              <a:t>PEP’S MISSION STATEMENT</a:t>
            </a:r>
          </a:p>
          <a:p>
            <a:r>
              <a:rPr lang="en-US" sz="1400" b="1" i="1" dirty="0" smtClean="0">
                <a:solidFill>
                  <a:srgbClr val="222222"/>
                </a:solidFill>
                <a:latin typeface="Calibri Light" panose="020F0302020204030204" pitchFamily="34" charset="0"/>
                <a:cs typeface="Calibri Light" panose="020F0302020204030204" pitchFamily="34" charset="0"/>
              </a:rPr>
              <a:t>Programs </a:t>
            </a:r>
            <a:r>
              <a:rPr lang="en-US" sz="1400" b="1" i="1" dirty="0">
                <a:solidFill>
                  <a:srgbClr val="222222"/>
                </a:solidFill>
                <a:latin typeface="Calibri Light" panose="020F0302020204030204" pitchFamily="34" charset="0"/>
                <a:cs typeface="Calibri Light" panose="020F0302020204030204" pitchFamily="34" charset="0"/>
              </a:rPr>
              <a:t>Employing People (PEP) </a:t>
            </a:r>
            <a:r>
              <a:rPr lang="en-US" sz="1400" dirty="0">
                <a:solidFill>
                  <a:srgbClr val="222222"/>
                </a:solidFill>
                <a:latin typeface="Calibri Light" panose="020F0302020204030204" pitchFamily="34" charset="0"/>
                <a:cs typeface="Calibri Light" panose="020F0302020204030204" pitchFamily="34" charset="0"/>
              </a:rPr>
              <a:t>is a nonprofit organization created to provide and promote social, vocational, educational, rehabilitative, recreational and employment opportunities for people with intellectual and/or physical disabilities.  Our mission is to continually advance the following objectives of the organization:</a:t>
            </a:r>
          </a:p>
          <a:p>
            <a:pPr>
              <a:buFont typeface="Arial" panose="020B0604020202020204" pitchFamily="34" charset="0"/>
              <a:buChar char="•"/>
            </a:pPr>
            <a:r>
              <a:rPr lang="en-US" sz="1400" dirty="0">
                <a:solidFill>
                  <a:srgbClr val="222222"/>
                </a:solidFill>
                <a:latin typeface="Calibri Light" panose="020F0302020204030204" pitchFamily="34" charset="0"/>
                <a:cs typeface="Calibri Light" panose="020F0302020204030204" pitchFamily="34" charset="0"/>
              </a:rPr>
              <a:t>To strengthen, develop and coordinate a better understanding of the challenges and needs people with disabilities and their families face everyday.</a:t>
            </a:r>
          </a:p>
          <a:p>
            <a:pPr>
              <a:buFont typeface="Arial" panose="020B0604020202020204" pitchFamily="34" charset="0"/>
              <a:buChar char="•"/>
            </a:pPr>
            <a:r>
              <a:rPr lang="en-US" sz="1400" dirty="0">
                <a:solidFill>
                  <a:srgbClr val="222222"/>
                </a:solidFill>
                <a:latin typeface="Calibri Light" panose="020F0302020204030204" pitchFamily="34" charset="0"/>
                <a:cs typeface="Calibri Light" panose="020F0302020204030204" pitchFamily="34" charset="0"/>
              </a:rPr>
              <a:t>To provide pre-vocational and vocational opportunities for individuals with disabilities and to increase their employment experiences.</a:t>
            </a:r>
          </a:p>
          <a:p>
            <a:pPr>
              <a:buFont typeface="Arial" panose="020B0604020202020204" pitchFamily="34" charset="0"/>
              <a:buChar char="•"/>
            </a:pPr>
            <a:r>
              <a:rPr lang="en-US" sz="1400" dirty="0">
                <a:solidFill>
                  <a:srgbClr val="222222"/>
                </a:solidFill>
                <a:latin typeface="Calibri Light" panose="020F0302020204030204" pitchFamily="34" charset="0"/>
                <a:cs typeface="Calibri Light" panose="020F0302020204030204" pitchFamily="34" charset="0"/>
              </a:rPr>
              <a:t>To provide social and recreational opportunities for individuals with disabilities. </a:t>
            </a:r>
          </a:p>
          <a:p>
            <a:pPr>
              <a:buFont typeface="Arial" panose="020B0604020202020204" pitchFamily="34" charset="0"/>
              <a:buChar char="•"/>
            </a:pPr>
            <a:r>
              <a:rPr lang="en-US" sz="1400" dirty="0">
                <a:solidFill>
                  <a:srgbClr val="222222"/>
                </a:solidFill>
                <a:latin typeface="Calibri Light" panose="020F0302020204030204" pitchFamily="34" charset="0"/>
                <a:cs typeface="Calibri Light" panose="020F0302020204030204" pitchFamily="34" charset="0"/>
              </a:rPr>
              <a:t>To provide integrated community employment opportunities to those individuals who are interested in pursuing a career.</a:t>
            </a:r>
          </a:p>
          <a:p>
            <a:pPr>
              <a:buFont typeface="Arial" panose="020B0604020202020204" pitchFamily="34" charset="0"/>
              <a:buChar char="•"/>
            </a:pPr>
            <a:r>
              <a:rPr lang="en-US" sz="1400" dirty="0">
                <a:solidFill>
                  <a:srgbClr val="222222"/>
                </a:solidFill>
                <a:latin typeface="Calibri Light" panose="020F0302020204030204" pitchFamily="34" charset="0"/>
                <a:cs typeface="Calibri Light" panose="020F0302020204030204" pitchFamily="34" charset="0"/>
              </a:rPr>
              <a:t>To utilize all available resources to increase educational, vocational and social skills. </a:t>
            </a:r>
          </a:p>
          <a:p>
            <a:pPr>
              <a:buFont typeface="Arial" panose="020B0604020202020204" pitchFamily="34" charset="0"/>
              <a:buChar char="•"/>
            </a:pPr>
            <a:r>
              <a:rPr lang="en-US" sz="1400" dirty="0">
                <a:solidFill>
                  <a:srgbClr val="222222"/>
                </a:solidFill>
                <a:latin typeface="Calibri Light" panose="020F0302020204030204" pitchFamily="34" charset="0"/>
                <a:cs typeface="Calibri Light" panose="020F0302020204030204" pitchFamily="34" charset="0"/>
              </a:rPr>
              <a:t>To promote the principles of </a:t>
            </a:r>
            <a:r>
              <a:rPr lang="en-US" sz="1400" i="1" dirty="0">
                <a:solidFill>
                  <a:srgbClr val="222222"/>
                </a:solidFill>
                <a:latin typeface="Calibri Light" panose="020F0302020204030204" pitchFamily="34" charset="0"/>
                <a:cs typeface="Calibri Light" panose="020F0302020204030204" pitchFamily="34" charset="0"/>
              </a:rPr>
              <a:t>Everyday Lives. </a:t>
            </a:r>
            <a:endParaRPr lang="en-US" sz="1400" dirty="0">
              <a:solidFill>
                <a:srgbClr val="22222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33028212"/>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0512" y="497091"/>
            <a:ext cx="3948058" cy="689932"/>
          </a:xfrm>
          <a:prstGeom prst="rect">
            <a:avLst/>
          </a:prstGeom>
        </p:spPr>
        <p:txBody>
          <a:bodyPr vert="horz" wrap="square" lIns="0" tIns="12700" rIns="0" bIns="0" rtlCol="0">
            <a:spAutoFit/>
          </a:bodyPr>
          <a:lstStyle/>
          <a:p>
            <a:pPr marL="12700">
              <a:lnSpc>
                <a:spcPct val="100000"/>
              </a:lnSpc>
              <a:spcBef>
                <a:spcPts val="100"/>
              </a:spcBef>
            </a:pPr>
            <a:r>
              <a:rPr b="1" dirty="0">
                <a:solidFill>
                  <a:schemeClr val="accent2">
                    <a:lumMod val="50000"/>
                  </a:schemeClr>
                </a:solidFill>
              </a:rPr>
              <a:t>Puentes</a:t>
            </a:r>
            <a:r>
              <a:rPr b="1" spc="-80" dirty="0">
                <a:solidFill>
                  <a:schemeClr val="accent2">
                    <a:lumMod val="50000"/>
                  </a:schemeClr>
                </a:solidFill>
              </a:rPr>
              <a:t> </a:t>
            </a:r>
            <a:r>
              <a:rPr b="1" dirty="0">
                <a:solidFill>
                  <a:schemeClr val="accent2">
                    <a:lumMod val="50000"/>
                  </a:schemeClr>
                </a:solidFill>
              </a:rPr>
              <a:t>de</a:t>
            </a:r>
            <a:r>
              <a:rPr b="1" spc="-70" dirty="0">
                <a:solidFill>
                  <a:schemeClr val="accent2">
                    <a:lumMod val="50000"/>
                  </a:schemeClr>
                </a:solidFill>
              </a:rPr>
              <a:t> </a:t>
            </a:r>
            <a:r>
              <a:rPr b="1" spc="-10" dirty="0">
                <a:solidFill>
                  <a:schemeClr val="accent2">
                    <a:lumMod val="50000"/>
                  </a:schemeClr>
                </a:solidFill>
              </a:rPr>
              <a:t>Salud</a:t>
            </a:r>
          </a:p>
        </p:txBody>
      </p:sp>
      <p:pic>
        <p:nvPicPr>
          <p:cNvPr id="3" name="object 3"/>
          <p:cNvPicPr/>
          <p:nvPr/>
        </p:nvPicPr>
        <p:blipFill>
          <a:blip r:embed="rId2" cstate="print"/>
          <a:stretch>
            <a:fillRect/>
          </a:stretch>
        </p:blipFill>
        <p:spPr>
          <a:xfrm>
            <a:off x="2529689" y="153059"/>
            <a:ext cx="1566579" cy="1167049"/>
          </a:xfrm>
          <a:prstGeom prst="rect">
            <a:avLst/>
          </a:prstGeom>
        </p:spPr>
      </p:pic>
      <p:sp>
        <p:nvSpPr>
          <p:cNvPr id="4" name="object 4"/>
          <p:cNvSpPr/>
          <p:nvPr/>
        </p:nvSpPr>
        <p:spPr>
          <a:xfrm>
            <a:off x="340375" y="1665074"/>
            <a:ext cx="11459845" cy="2793365"/>
          </a:xfrm>
          <a:custGeom>
            <a:avLst/>
            <a:gdLst/>
            <a:ahLst/>
            <a:cxnLst/>
            <a:rect l="l" t="t" r="r" b="b"/>
            <a:pathLst>
              <a:path w="11459845" h="2793365">
                <a:moveTo>
                  <a:pt x="10994140" y="2793299"/>
                </a:moveTo>
                <a:lnTo>
                  <a:pt x="465559" y="2793299"/>
                </a:lnTo>
                <a:lnTo>
                  <a:pt x="417958" y="2790896"/>
                </a:lnTo>
                <a:lnTo>
                  <a:pt x="371732" y="2783841"/>
                </a:lnTo>
                <a:lnTo>
                  <a:pt x="327116" y="2772369"/>
                </a:lnTo>
                <a:lnTo>
                  <a:pt x="284342" y="2756714"/>
                </a:lnTo>
                <a:lnTo>
                  <a:pt x="243646" y="2737109"/>
                </a:lnTo>
                <a:lnTo>
                  <a:pt x="205260" y="2713789"/>
                </a:lnTo>
                <a:lnTo>
                  <a:pt x="169420" y="2686988"/>
                </a:lnTo>
                <a:lnTo>
                  <a:pt x="136359" y="2656940"/>
                </a:lnTo>
                <a:lnTo>
                  <a:pt x="106311" y="2623879"/>
                </a:lnTo>
                <a:lnTo>
                  <a:pt x="79510" y="2588039"/>
                </a:lnTo>
                <a:lnTo>
                  <a:pt x="56190" y="2549653"/>
                </a:lnTo>
                <a:lnTo>
                  <a:pt x="36585" y="2508957"/>
                </a:lnTo>
                <a:lnTo>
                  <a:pt x="20930" y="2466183"/>
                </a:lnTo>
                <a:lnTo>
                  <a:pt x="9458" y="2421566"/>
                </a:lnTo>
                <a:lnTo>
                  <a:pt x="2403" y="2375341"/>
                </a:lnTo>
                <a:lnTo>
                  <a:pt x="0" y="2327740"/>
                </a:lnTo>
                <a:lnTo>
                  <a:pt x="0" y="465559"/>
                </a:lnTo>
                <a:lnTo>
                  <a:pt x="2403" y="417958"/>
                </a:lnTo>
                <a:lnTo>
                  <a:pt x="9458" y="371732"/>
                </a:lnTo>
                <a:lnTo>
                  <a:pt x="20930" y="327116"/>
                </a:lnTo>
                <a:lnTo>
                  <a:pt x="36585" y="284342"/>
                </a:lnTo>
                <a:lnTo>
                  <a:pt x="56190" y="243646"/>
                </a:lnTo>
                <a:lnTo>
                  <a:pt x="79510" y="205260"/>
                </a:lnTo>
                <a:lnTo>
                  <a:pt x="106311" y="169420"/>
                </a:lnTo>
                <a:lnTo>
                  <a:pt x="136359" y="136359"/>
                </a:lnTo>
                <a:lnTo>
                  <a:pt x="169420" y="106311"/>
                </a:lnTo>
                <a:lnTo>
                  <a:pt x="205260" y="79510"/>
                </a:lnTo>
                <a:lnTo>
                  <a:pt x="243646" y="56190"/>
                </a:lnTo>
                <a:lnTo>
                  <a:pt x="284342" y="36585"/>
                </a:lnTo>
                <a:lnTo>
                  <a:pt x="327116" y="20930"/>
                </a:lnTo>
                <a:lnTo>
                  <a:pt x="371732" y="9458"/>
                </a:lnTo>
                <a:lnTo>
                  <a:pt x="417958" y="2403"/>
                </a:lnTo>
                <a:lnTo>
                  <a:pt x="465559" y="0"/>
                </a:lnTo>
                <a:lnTo>
                  <a:pt x="10994140" y="0"/>
                </a:lnTo>
                <a:lnTo>
                  <a:pt x="11046672" y="2971"/>
                </a:lnTo>
                <a:lnTo>
                  <a:pt x="11098129" y="11760"/>
                </a:lnTo>
                <a:lnTo>
                  <a:pt x="11148055" y="26178"/>
                </a:lnTo>
                <a:lnTo>
                  <a:pt x="11195995" y="46035"/>
                </a:lnTo>
                <a:lnTo>
                  <a:pt x="11241493" y="71143"/>
                </a:lnTo>
                <a:lnTo>
                  <a:pt x="11284093" y="101314"/>
                </a:lnTo>
                <a:lnTo>
                  <a:pt x="11323340" y="136359"/>
                </a:lnTo>
                <a:lnTo>
                  <a:pt x="11358384" y="175606"/>
                </a:lnTo>
                <a:lnTo>
                  <a:pt x="11388555" y="218206"/>
                </a:lnTo>
                <a:lnTo>
                  <a:pt x="11413664" y="263704"/>
                </a:lnTo>
                <a:lnTo>
                  <a:pt x="11433521" y="311644"/>
                </a:lnTo>
                <a:lnTo>
                  <a:pt x="11447939" y="361570"/>
                </a:lnTo>
                <a:lnTo>
                  <a:pt x="11456728" y="413027"/>
                </a:lnTo>
                <a:lnTo>
                  <a:pt x="11459699" y="465559"/>
                </a:lnTo>
                <a:lnTo>
                  <a:pt x="11459699" y="2327740"/>
                </a:lnTo>
                <a:lnTo>
                  <a:pt x="11457296" y="2375341"/>
                </a:lnTo>
                <a:lnTo>
                  <a:pt x="11450241" y="2421566"/>
                </a:lnTo>
                <a:lnTo>
                  <a:pt x="11438769" y="2466183"/>
                </a:lnTo>
                <a:lnTo>
                  <a:pt x="11423113" y="2508957"/>
                </a:lnTo>
                <a:lnTo>
                  <a:pt x="11403509" y="2549653"/>
                </a:lnTo>
                <a:lnTo>
                  <a:pt x="11380189" y="2588039"/>
                </a:lnTo>
                <a:lnTo>
                  <a:pt x="11353388" y="2623879"/>
                </a:lnTo>
                <a:lnTo>
                  <a:pt x="11323340" y="2656940"/>
                </a:lnTo>
                <a:lnTo>
                  <a:pt x="11290279" y="2686988"/>
                </a:lnTo>
                <a:lnTo>
                  <a:pt x="11254439" y="2713789"/>
                </a:lnTo>
                <a:lnTo>
                  <a:pt x="11216053" y="2737109"/>
                </a:lnTo>
                <a:lnTo>
                  <a:pt x="11175357" y="2756714"/>
                </a:lnTo>
                <a:lnTo>
                  <a:pt x="11132583" y="2772369"/>
                </a:lnTo>
                <a:lnTo>
                  <a:pt x="11087966" y="2783841"/>
                </a:lnTo>
                <a:lnTo>
                  <a:pt x="11041741" y="2790896"/>
                </a:lnTo>
                <a:lnTo>
                  <a:pt x="10994140" y="2793299"/>
                </a:lnTo>
                <a:close/>
              </a:path>
            </a:pathLst>
          </a:custGeom>
          <a:solidFill>
            <a:srgbClr val="EA9999"/>
          </a:solidFill>
        </p:spPr>
        <p:txBody>
          <a:bodyPr wrap="square" lIns="0" tIns="0" rIns="0" bIns="0" rtlCol="0"/>
          <a:lstStyle/>
          <a:p>
            <a:endParaRPr/>
          </a:p>
        </p:txBody>
      </p:sp>
      <p:sp>
        <p:nvSpPr>
          <p:cNvPr id="5" name="object 5"/>
          <p:cNvSpPr/>
          <p:nvPr/>
        </p:nvSpPr>
        <p:spPr>
          <a:xfrm>
            <a:off x="447799" y="4673274"/>
            <a:ext cx="11281410" cy="573405"/>
          </a:xfrm>
          <a:custGeom>
            <a:avLst/>
            <a:gdLst/>
            <a:ahLst/>
            <a:cxnLst/>
            <a:rect l="l" t="t" r="r" b="b"/>
            <a:pathLst>
              <a:path w="11281410" h="573404">
                <a:moveTo>
                  <a:pt x="11185398" y="572999"/>
                </a:moveTo>
                <a:lnTo>
                  <a:pt x="95501" y="572999"/>
                </a:lnTo>
                <a:lnTo>
                  <a:pt x="58328" y="565494"/>
                </a:lnTo>
                <a:lnTo>
                  <a:pt x="27971" y="545028"/>
                </a:lnTo>
                <a:lnTo>
                  <a:pt x="7505" y="514671"/>
                </a:lnTo>
                <a:lnTo>
                  <a:pt x="0" y="477497"/>
                </a:lnTo>
                <a:lnTo>
                  <a:pt x="0" y="95501"/>
                </a:lnTo>
                <a:lnTo>
                  <a:pt x="7505" y="58328"/>
                </a:lnTo>
                <a:lnTo>
                  <a:pt x="27971" y="27971"/>
                </a:lnTo>
                <a:lnTo>
                  <a:pt x="58328" y="7505"/>
                </a:lnTo>
                <a:lnTo>
                  <a:pt x="95501" y="0"/>
                </a:lnTo>
                <a:lnTo>
                  <a:pt x="11185398" y="0"/>
                </a:lnTo>
                <a:lnTo>
                  <a:pt x="11238382" y="16045"/>
                </a:lnTo>
                <a:lnTo>
                  <a:pt x="11273630" y="58954"/>
                </a:lnTo>
                <a:lnTo>
                  <a:pt x="11280899" y="95501"/>
                </a:lnTo>
                <a:lnTo>
                  <a:pt x="11280899" y="477497"/>
                </a:lnTo>
                <a:lnTo>
                  <a:pt x="11273394" y="514671"/>
                </a:lnTo>
                <a:lnTo>
                  <a:pt x="11252928" y="545028"/>
                </a:lnTo>
                <a:lnTo>
                  <a:pt x="11222571" y="565494"/>
                </a:lnTo>
                <a:lnTo>
                  <a:pt x="11185398" y="572999"/>
                </a:lnTo>
                <a:close/>
              </a:path>
            </a:pathLst>
          </a:custGeom>
          <a:solidFill>
            <a:srgbClr val="EA9999"/>
          </a:solidFill>
        </p:spPr>
        <p:txBody>
          <a:bodyPr wrap="square" lIns="0" tIns="0" rIns="0" bIns="0" rtlCol="0"/>
          <a:lstStyle/>
          <a:p>
            <a:endParaRPr/>
          </a:p>
        </p:txBody>
      </p:sp>
      <p:sp>
        <p:nvSpPr>
          <p:cNvPr id="6" name="object 6"/>
          <p:cNvSpPr/>
          <p:nvPr/>
        </p:nvSpPr>
        <p:spPr>
          <a:xfrm>
            <a:off x="447799" y="5435274"/>
            <a:ext cx="11281410" cy="573405"/>
          </a:xfrm>
          <a:custGeom>
            <a:avLst/>
            <a:gdLst/>
            <a:ahLst/>
            <a:cxnLst/>
            <a:rect l="l" t="t" r="r" b="b"/>
            <a:pathLst>
              <a:path w="11281410" h="573404">
                <a:moveTo>
                  <a:pt x="11185398" y="572999"/>
                </a:moveTo>
                <a:lnTo>
                  <a:pt x="95501" y="572999"/>
                </a:lnTo>
                <a:lnTo>
                  <a:pt x="58328" y="565494"/>
                </a:lnTo>
                <a:lnTo>
                  <a:pt x="27971" y="545028"/>
                </a:lnTo>
                <a:lnTo>
                  <a:pt x="7505" y="514671"/>
                </a:lnTo>
                <a:lnTo>
                  <a:pt x="0" y="477497"/>
                </a:lnTo>
                <a:lnTo>
                  <a:pt x="0" y="95501"/>
                </a:lnTo>
                <a:lnTo>
                  <a:pt x="7505" y="58328"/>
                </a:lnTo>
                <a:lnTo>
                  <a:pt x="27971" y="27971"/>
                </a:lnTo>
                <a:lnTo>
                  <a:pt x="58328" y="7505"/>
                </a:lnTo>
                <a:lnTo>
                  <a:pt x="95501" y="0"/>
                </a:lnTo>
                <a:lnTo>
                  <a:pt x="11185398" y="0"/>
                </a:lnTo>
                <a:lnTo>
                  <a:pt x="11238382" y="16045"/>
                </a:lnTo>
                <a:lnTo>
                  <a:pt x="11273630" y="58954"/>
                </a:lnTo>
                <a:lnTo>
                  <a:pt x="11280899" y="95501"/>
                </a:lnTo>
                <a:lnTo>
                  <a:pt x="11280899" y="477497"/>
                </a:lnTo>
                <a:lnTo>
                  <a:pt x="11273394" y="514671"/>
                </a:lnTo>
                <a:lnTo>
                  <a:pt x="11252928" y="545028"/>
                </a:lnTo>
                <a:lnTo>
                  <a:pt x="11222571" y="565494"/>
                </a:lnTo>
                <a:lnTo>
                  <a:pt x="11185398" y="572999"/>
                </a:lnTo>
                <a:close/>
              </a:path>
            </a:pathLst>
          </a:custGeom>
          <a:solidFill>
            <a:srgbClr val="EA9999"/>
          </a:solidFill>
        </p:spPr>
        <p:txBody>
          <a:bodyPr wrap="square" lIns="0" tIns="0" rIns="0" bIns="0" rtlCol="0"/>
          <a:lstStyle/>
          <a:p>
            <a:endParaRPr/>
          </a:p>
        </p:txBody>
      </p:sp>
      <p:sp>
        <p:nvSpPr>
          <p:cNvPr id="7" name="object 7"/>
          <p:cNvSpPr/>
          <p:nvPr/>
        </p:nvSpPr>
        <p:spPr>
          <a:xfrm>
            <a:off x="447799" y="6197274"/>
            <a:ext cx="11281410" cy="573405"/>
          </a:xfrm>
          <a:custGeom>
            <a:avLst/>
            <a:gdLst/>
            <a:ahLst/>
            <a:cxnLst/>
            <a:rect l="l" t="t" r="r" b="b"/>
            <a:pathLst>
              <a:path w="11281410" h="573404">
                <a:moveTo>
                  <a:pt x="11185398" y="572999"/>
                </a:moveTo>
                <a:lnTo>
                  <a:pt x="95501" y="572999"/>
                </a:lnTo>
                <a:lnTo>
                  <a:pt x="58328" y="565495"/>
                </a:lnTo>
                <a:lnTo>
                  <a:pt x="27971" y="545028"/>
                </a:lnTo>
                <a:lnTo>
                  <a:pt x="7505" y="514671"/>
                </a:lnTo>
                <a:lnTo>
                  <a:pt x="0" y="477498"/>
                </a:lnTo>
                <a:lnTo>
                  <a:pt x="0" y="95501"/>
                </a:lnTo>
                <a:lnTo>
                  <a:pt x="7505" y="58328"/>
                </a:lnTo>
                <a:lnTo>
                  <a:pt x="27971" y="27971"/>
                </a:lnTo>
                <a:lnTo>
                  <a:pt x="58328" y="7505"/>
                </a:lnTo>
                <a:lnTo>
                  <a:pt x="95501" y="0"/>
                </a:lnTo>
                <a:lnTo>
                  <a:pt x="11185398" y="0"/>
                </a:lnTo>
                <a:lnTo>
                  <a:pt x="11238382" y="16045"/>
                </a:lnTo>
                <a:lnTo>
                  <a:pt x="11273630" y="58954"/>
                </a:lnTo>
                <a:lnTo>
                  <a:pt x="11280899" y="95501"/>
                </a:lnTo>
                <a:lnTo>
                  <a:pt x="11280899" y="477498"/>
                </a:lnTo>
                <a:lnTo>
                  <a:pt x="11273394" y="514671"/>
                </a:lnTo>
                <a:lnTo>
                  <a:pt x="11252928" y="545028"/>
                </a:lnTo>
                <a:lnTo>
                  <a:pt x="11222571" y="565495"/>
                </a:lnTo>
                <a:lnTo>
                  <a:pt x="11185398" y="572999"/>
                </a:lnTo>
                <a:close/>
              </a:path>
            </a:pathLst>
          </a:custGeom>
          <a:solidFill>
            <a:srgbClr val="EA9999"/>
          </a:solidFill>
        </p:spPr>
        <p:txBody>
          <a:bodyPr wrap="square" lIns="0" tIns="0" rIns="0" bIns="0" rtlCol="0"/>
          <a:lstStyle/>
          <a:p>
            <a:endParaRPr/>
          </a:p>
        </p:txBody>
      </p:sp>
      <p:sp>
        <p:nvSpPr>
          <p:cNvPr id="8" name="object 8"/>
          <p:cNvSpPr txBox="1"/>
          <p:nvPr/>
        </p:nvSpPr>
        <p:spPr>
          <a:xfrm>
            <a:off x="572800" y="1294440"/>
            <a:ext cx="11012170" cy="5435600"/>
          </a:xfrm>
          <a:prstGeom prst="rect">
            <a:avLst/>
          </a:prstGeom>
        </p:spPr>
        <p:txBody>
          <a:bodyPr vert="horz" wrap="square" lIns="0" tIns="89535" rIns="0" bIns="0" rtlCol="0">
            <a:spAutoFit/>
          </a:bodyPr>
          <a:lstStyle/>
          <a:p>
            <a:pPr marL="533400">
              <a:lnSpc>
                <a:spcPct val="100000"/>
              </a:lnSpc>
              <a:spcBef>
                <a:spcPts val="705"/>
              </a:spcBef>
            </a:pPr>
            <a:r>
              <a:rPr sz="3000" b="1" spc="-10" dirty="0">
                <a:solidFill>
                  <a:srgbClr val="660000"/>
                </a:solidFill>
                <a:latin typeface="Calibri"/>
                <a:cs typeface="Calibri"/>
              </a:rPr>
              <a:t>MISSION</a:t>
            </a:r>
            <a:endParaRPr sz="3000" dirty="0">
              <a:latin typeface="Calibri"/>
              <a:cs typeface="Calibri"/>
            </a:endParaRPr>
          </a:p>
          <a:p>
            <a:pPr marL="12700" marR="5080">
              <a:lnSpc>
                <a:spcPct val="100000"/>
              </a:lnSpc>
              <a:spcBef>
                <a:spcPts val="405"/>
              </a:spcBef>
            </a:pPr>
            <a:r>
              <a:rPr sz="2000" dirty="0">
                <a:solidFill>
                  <a:srgbClr val="660000"/>
                </a:solidFill>
                <a:latin typeface="Arial"/>
                <a:cs typeface="Arial"/>
              </a:rPr>
              <a:t>The</a:t>
            </a:r>
            <a:r>
              <a:rPr sz="2000" spc="-20" dirty="0">
                <a:solidFill>
                  <a:srgbClr val="660000"/>
                </a:solidFill>
                <a:latin typeface="Arial"/>
                <a:cs typeface="Arial"/>
              </a:rPr>
              <a:t> </a:t>
            </a:r>
            <a:r>
              <a:rPr sz="2000" dirty="0">
                <a:solidFill>
                  <a:srgbClr val="660000"/>
                </a:solidFill>
                <a:latin typeface="Arial"/>
                <a:cs typeface="Arial"/>
              </a:rPr>
              <a:t>mission</a:t>
            </a:r>
            <a:r>
              <a:rPr sz="2000" spc="-20" dirty="0">
                <a:solidFill>
                  <a:srgbClr val="660000"/>
                </a:solidFill>
                <a:latin typeface="Arial"/>
                <a:cs typeface="Arial"/>
              </a:rPr>
              <a:t> </a:t>
            </a:r>
            <a:r>
              <a:rPr sz="2000" dirty="0">
                <a:solidFill>
                  <a:srgbClr val="660000"/>
                </a:solidFill>
                <a:latin typeface="Arial"/>
                <a:cs typeface="Arial"/>
              </a:rPr>
              <a:t>of</a:t>
            </a:r>
            <a:r>
              <a:rPr sz="2000" spc="-20" dirty="0">
                <a:solidFill>
                  <a:srgbClr val="660000"/>
                </a:solidFill>
                <a:latin typeface="Arial"/>
                <a:cs typeface="Arial"/>
              </a:rPr>
              <a:t> </a:t>
            </a:r>
            <a:r>
              <a:rPr sz="2000" dirty="0">
                <a:solidFill>
                  <a:srgbClr val="660000"/>
                </a:solidFill>
                <a:latin typeface="Arial"/>
                <a:cs typeface="Arial"/>
              </a:rPr>
              <a:t>Puentes</a:t>
            </a:r>
            <a:r>
              <a:rPr sz="2000" spc="-20" dirty="0">
                <a:solidFill>
                  <a:srgbClr val="660000"/>
                </a:solidFill>
                <a:latin typeface="Arial"/>
                <a:cs typeface="Arial"/>
              </a:rPr>
              <a:t> </a:t>
            </a:r>
            <a:r>
              <a:rPr sz="2000" dirty="0">
                <a:solidFill>
                  <a:srgbClr val="660000"/>
                </a:solidFill>
                <a:latin typeface="Arial"/>
                <a:cs typeface="Arial"/>
              </a:rPr>
              <a:t>de</a:t>
            </a:r>
            <a:r>
              <a:rPr sz="2000" spc="-15" dirty="0">
                <a:solidFill>
                  <a:srgbClr val="660000"/>
                </a:solidFill>
                <a:latin typeface="Arial"/>
                <a:cs typeface="Arial"/>
              </a:rPr>
              <a:t> </a:t>
            </a:r>
            <a:r>
              <a:rPr sz="2000" dirty="0">
                <a:solidFill>
                  <a:srgbClr val="660000"/>
                </a:solidFill>
                <a:latin typeface="Arial"/>
                <a:cs typeface="Arial"/>
              </a:rPr>
              <a:t>Salud</a:t>
            </a:r>
            <a:r>
              <a:rPr sz="2000" spc="-20" dirty="0">
                <a:solidFill>
                  <a:srgbClr val="660000"/>
                </a:solidFill>
                <a:latin typeface="Arial"/>
                <a:cs typeface="Arial"/>
              </a:rPr>
              <a:t> </a:t>
            </a:r>
            <a:r>
              <a:rPr sz="2000" dirty="0">
                <a:solidFill>
                  <a:srgbClr val="660000"/>
                </a:solidFill>
                <a:latin typeface="Arial"/>
                <a:cs typeface="Arial"/>
              </a:rPr>
              <a:t>is</a:t>
            </a:r>
            <a:r>
              <a:rPr sz="2000" spc="-20" dirty="0">
                <a:solidFill>
                  <a:srgbClr val="660000"/>
                </a:solidFill>
                <a:latin typeface="Arial"/>
                <a:cs typeface="Arial"/>
              </a:rPr>
              <a:t> </a:t>
            </a:r>
            <a:r>
              <a:rPr sz="2000" spc="-10" dirty="0">
                <a:solidFill>
                  <a:srgbClr val="660000"/>
                </a:solidFill>
                <a:latin typeface="Arial"/>
                <a:cs typeface="Arial"/>
              </a:rPr>
              <a:t>two-</a:t>
            </a:r>
            <a:r>
              <a:rPr sz="2000" dirty="0">
                <a:solidFill>
                  <a:srgbClr val="660000"/>
                </a:solidFill>
                <a:latin typeface="Arial"/>
                <a:cs typeface="Arial"/>
              </a:rPr>
              <a:t>fold:</a:t>
            </a:r>
            <a:r>
              <a:rPr sz="2000" spc="-20" dirty="0">
                <a:solidFill>
                  <a:srgbClr val="660000"/>
                </a:solidFill>
                <a:latin typeface="Arial"/>
                <a:cs typeface="Arial"/>
              </a:rPr>
              <a:t> </a:t>
            </a:r>
            <a:r>
              <a:rPr sz="2000" dirty="0">
                <a:solidFill>
                  <a:srgbClr val="660000"/>
                </a:solidFill>
                <a:latin typeface="Arial"/>
                <a:cs typeface="Arial"/>
              </a:rPr>
              <a:t>First,</a:t>
            </a:r>
            <a:r>
              <a:rPr sz="2000" spc="-20" dirty="0">
                <a:solidFill>
                  <a:srgbClr val="660000"/>
                </a:solidFill>
                <a:latin typeface="Arial"/>
                <a:cs typeface="Arial"/>
              </a:rPr>
              <a:t> </a:t>
            </a:r>
            <a:r>
              <a:rPr sz="2000" dirty="0">
                <a:solidFill>
                  <a:srgbClr val="660000"/>
                </a:solidFill>
                <a:latin typeface="Arial"/>
                <a:cs typeface="Arial"/>
              </a:rPr>
              <a:t>to</a:t>
            </a:r>
            <a:r>
              <a:rPr sz="2000" spc="-15" dirty="0">
                <a:solidFill>
                  <a:srgbClr val="660000"/>
                </a:solidFill>
                <a:latin typeface="Arial"/>
                <a:cs typeface="Arial"/>
              </a:rPr>
              <a:t> </a:t>
            </a:r>
            <a:r>
              <a:rPr sz="2000" dirty="0">
                <a:solidFill>
                  <a:srgbClr val="660000"/>
                </a:solidFill>
                <a:latin typeface="Arial"/>
                <a:cs typeface="Arial"/>
              </a:rPr>
              <a:t>partner</a:t>
            </a:r>
            <a:r>
              <a:rPr sz="2000" spc="-20" dirty="0">
                <a:solidFill>
                  <a:srgbClr val="660000"/>
                </a:solidFill>
                <a:latin typeface="Arial"/>
                <a:cs typeface="Arial"/>
              </a:rPr>
              <a:t> </a:t>
            </a:r>
            <a:r>
              <a:rPr sz="2000" dirty="0">
                <a:solidFill>
                  <a:srgbClr val="660000"/>
                </a:solidFill>
                <a:latin typeface="Arial"/>
                <a:cs typeface="Arial"/>
              </a:rPr>
              <a:t>with</a:t>
            </a:r>
            <a:r>
              <a:rPr sz="2000" spc="-20" dirty="0">
                <a:solidFill>
                  <a:srgbClr val="660000"/>
                </a:solidFill>
                <a:latin typeface="Arial"/>
                <a:cs typeface="Arial"/>
              </a:rPr>
              <a:t> </a:t>
            </a:r>
            <a:r>
              <a:rPr sz="2000" dirty="0">
                <a:solidFill>
                  <a:srgbClr val="660000"/>
                </a:solidFill>
                <a:latin typeface="Arial"/>
                <a:cs typeface="Arial"/>
              </a:rPr>
              <a:t>local</a:t>
            </a:r>
            <a:r>
              <a:rPr sz="2000" spc="-20" dirty="0">
                <a:solidFill>
                  <a:srgbClr val="660000"/>
                </a:solidFill>
                <a:latin typeface="Arial"/>
                <a:cs typeface="Arial"/>
              </a:rPr>
              <a:t> </a:t>
            </a:r>
            <a:r>
              <a:rPr sz="2000" dirty="0">
                <a:solidFill>
                  <a:srgbClr val="660000"/>
                </a:solidFill>
                <a:latin typeface="Arial"/>
                <a:cs typeface="Arial"/>
              </a:rPr>
              <a:t>Latinx</a:t>
            </a:r>
            <a:r>
              <a:rPr sz="2000" spc="-15" dirty="0">
                <a:solidFill>
                  <a:srgbClr val="660000"/>
                </a:solidFill>
                <a:latin typeface="Arial"/>
                <a:cs typeface="Arial"/>
              </a:rPr>
              <a:t> </a:t>
            </a:r>
            <a:r>
              <a:rPr sz="2000" spc="-10" dirty="0">
                <a:solidFill>
                  <a:srgbClr val="660000"/>
                </a:solidFill>
                <a:latin typeface="Arial"/>
                <a:cs typeface="Arial"/>
              </a:rPr>
              <a:t>immigrant </a:t>
            </a:r>
            <a:r>
              <a:rPr sz="2000" dirty="0">
                <a:solidFill>
                  <a:srgbClr val="660000"/>
                </a:solidFill>
                <a:latin typeface="Arial"/>
                <a:cs typeface="Arial"/>
              </a:rPr>
              <a:t>communities</a:t>
            </a:r>
            <a:r>
              <a:rPr sz="2000" spc="-30" dirty="0">
                <a:solidFill>
                  <a:srgbClr val="660000"/>
                </a:solidFill>
                <a:latin typeface="Arial"/>
                <a:cs typeface="Arial"/>
              </a:rPr>
              <a:t> </a:t>
            </a:r>
            <a:r>
              <a:rPr sz="2000" dirty="0">
                <a:solidFill>
                  <a:srgbClr val="660000"/>
                </a:solidFill>
                <a:latin typeface="Arial"/>
                <a:cs typeface="Arial"/>
              </a:rPr>
              <a:t>to</a:t>
            </a:r>
            <a:r>
              <a:rPr sz="2000" spc="-30" dirty="0">
                <a:solidFill>
                  <a:srgbClr val="660000"/>
                </a:solidFill>
                <a:latin typeface="Arial"/>
                <a:cs typeface="Arial"/>
              </a:rPr>
              <a:t> </a:t>
            </a:r>
            <a:r>
              <a:rPr sz="2000" dirty="0">
                <a:solidFill>
                  <a:srgbClr val="660000"/>
                </a:solidFill>
                <a:latin typeface="Arial"/>
                <a:cs typeface="Arial"/>
              </a:rPr>
              <a:t>build</a:t>
            </a:r>
            <a:r>
              <a:rPr sz="2000" spc="-25" dirty="0">
                <a:solidFill>
                  <a:srgbClr val="660000"/>
                </a:solidFill>
                <a:latin typeface="Arial"/>
                <a:cs typeface="Arial"/>
              </a:rPr>
              <a:t> </a:t>
            </a:r>
            <a:r>
              <a:rPr sz="2000" spc="-10" dirty="0">
                <a:solidFill>
                  <a:srgbClr val="660000"/>
                </a:solidFill>
                <a:latin typeface="Arial"/>
                <a:cs typeface="Arial"/>
              </a:rPr>
              <a:t>long-</a:t>
            </a:r>
            <a:r>
              <a:rPr sz="2000" dirty="0">
                <a:solidFill>
                  <a:srgbClr val="660000"/>
                </a:solidFill>
                <a:latin typeface="Arial"/>
                <a:cs typeface="Arial"/>
              </a:rPr>
              <a:t>term</a:t>
            </a:r>
            <a:r>
              <a:rPr sz="2000" spc="-30" dirty="0">
                <a:solidFill>
                  <a:srgbClr val="660000"/>
                </a:solidFill>
                <a:latin typeface="Arial"/>
                <a:cs typeface="Arial"/>
              </a:rPr>
              <a:t> </a:t>
            </a:r>
            <a:r>
              <a:rPr sz="2000" dirty="0">
                <a:solidFill>
                  <a:srgbClr val="660000"/>
                </a:solidFill>
                <a:latin typeface="Arial"/>
                <a:cs typeface="Arial"/>
              </a:rPr>
              <a:t>prosperity</a:t>
            </a:r>
            <a:r>
              <a:rPr sz="2000" spc="-25" dirty="0">
                <a:solidFill>
                  <a:srgbClr val="660000"/>
                </a:solidFill>
                <a:latin typeface="Arial"/>
                <a:cs typeface="Arial"/>
              </a:rPr>
              <a:t> </a:t>
            </a:r>
            <a:r>
              <a:rPr sz="2000" dirty="0">
                <a:solidFill>
                  <a:srgbClr val="660000"/>
                </a:solidFill>
                <a:latin typeface="Arial"/>
                <a:cs typeface="Arial"/>
              </a:rPr>
              <a:t>by</a:t>
            </a:r>
            <a:r>
              <a:rPr sz="2000" spc="-30" dirty="0">
                <a:solidFill>
                  <a:srgbClr val="660000"/>
                </a:solidFill>
                <a:latin typeface="Arial"/>
                <a:cs typeface="Arial"/>
              </a:rPr>
              <a:t> </a:t>
            </a:r>
            <a:r>
              <a:rPr sz="2000" dirty="0">
                <a:solidFill>
                  <a:srgbClr val="660000"/>
                </a:solidFill>
                <a:latin typeface="Arial"/>
                <a:cs typeface="Arial"/>
              </a:rPr>
              <a:t>addressing</a:t>
            </a:r>
            <a:r>
              <a:rPr sz="2000" spc="-25" dirty="0">
                <a:solidFill>
                  <a:srgbClr val="660000"/>
                </a:solidFill>
                <a:latin typeface="Arial"/>
                <a:cs typeface="Arial"/>
              </a:rPr>
              <a:t> </a:t>
            </a:r>
            <a:r>
              <a:rPr sz="2000" dirty="0">
                <a:solidFill>
                  <a:srgbClr val="660000"/>
                </a:solidFill>
                <a:latin typeface="Arial"/>
                <a:cs typeface="Arial"/>
              </a:rPr>
              <a:t>immediate</a:t>
            </a:r>
            <a:r>
              <a:rPr sz="2000" spc="-30" dirty="0">
                <a:solidFill>
                  <a:srgbClr val="660000"/>
                </a:solidFill>
                <a:latin typeface="Arial"/>
                <a:cs typeface="Arial"/>
              </a:rPr>
              <a:t> </a:t>
            </a:r>
            <a:r>
              <a:rPr sz="2000" dirty="0">
                <a:solidFill>
                  <a:srgbClr val="660000"/>
                </a:solidFill>
                <a:latin typeface="Arial"/>
                <a:cs typeface="Arial"/>
              </a:rPr>
              <a:t>education,</a:t>
            </a:r>
            <a:r>
              <a:rPr sz="2000" spc="-25" dirty="0">
                <a:solidFill>
                  <a:srgbClr val="660000"/>
                </a:solidFill>
                <a:latin typeface="Arial"/>
                <a:cs typeface="Arial"/>
              </a:rPr>
              <a:t> </a:t>
            </a:r>
            <a:r>
              <a:rPr sz="2000" dirty="0">
                <a:solidFill>
                  <a:srgbClr val="660000"/>
                </a:solidFill>
                <a:latin typeface="Arial"/>
                <a:cs typeface="Arial"/>
              </a:rPr>
              <a:t>health,</a:t>
            </a:r>
            <a:r>
              <a:rPr sz="2000" spc="-30" dirty="0">
                <a:solidFill>
                  <a:srgbClr val="660000"/>
                </a:solidFill>
                <a:latin typeface="Arial"/>
                <a:cs typeface="Arial"/>
              </a:rPr>
              <a:t> </a:t>
            </a:r>
            <a:r>
              <a:rPr sz="2000" dirty="0">
                <a:solidFill>
                  <a:srgbClr val="660000"/>
                </a:solidFill>
                <a:latin typeface="Arial"/>
                <a:cs typeface="Arial"/>
              </a:rPr>
              <a:t>and</a:t>
            </a:r>
            <a:r>
              <a:rPr sz="2000" spc="-25" dirty="0">
                <a:solidFill>
                  <a:srgbClr val="660000"/>
                </a:solidFill>
                <a:latin typeface="Arial"/>
                <a:cs typeface="Arial"/>
              </a:rPr>
              <a:t> </a:t>
            </a:r>
            <a:r>
              <a:rPr sz="2000" spc="-10" dirty="0">
                <a:solidFill>
                  <a:srgbClr val="660000"/>
                </a:solidFill>
                <a:latin typeface="Arial"/>
                <a:cs typeface="Arial"/>
              </a:rPr>
              <a:t>social </a:t>
            </a:r>
            <a:r>
              <a:rPr sz="2000" dirty="0">
                <a:solidFill>
                  <a:srgbClr val="660000"/>
                </a:solidFill>
                <a:latin typeface="Arial"/>
                <a:cs typeface="Arial"/>
              </a:rPr>
              <a:t>service</a:t>
            </a:r>
            <a:r>
              <a:rPr sz="2000" spc="-25" dirty="0">
                <a:solidFill>
                  <a:srgbClr val="660000"/>
                </a:solidFill>
                <a:latin typeface="Arial"/>
                <a:cs typeface="Arial"/>
              </a:rPr>
              <a:t> </a:t>
            </a:r>
            <a:r>
              <a:rPr sz="2000" dirty="0">
                <a:solidFill>
                  <a:srgbClr val="660000"/>
                </a:solidFill>
                <a:latin typeface="Arial"/>
                <a:cs typeface="Arial"/>
              </a:rPr>
              <a:t>needs.</a:t>
            </a:r>
            <a:r>
              <a:rPr sz="2000" spc="-25" dirty="0">
                <a:solidFill>
                  <a:srgbClr val="660000"/>
                </a:solidFill>
                <a:latin typeface="Arial"/>
                <a:cs typeface="Arial"/>
              </a:rPr>
              <a:t> </a:t>
            </a:r>
            <a:r>
              <a:rPr sz="2000" dirty="0">
                <a:solidFill>
                  <a:srgbClr val="660000"/>
                </a:solidFill>
                <a:latin typeface="Arial"/>
                <a:cs typeface="Arial"/>
              </a:rPr>
              <a:t>Second,</a:t>
            </a:r>
            <a:r>
              <a:rPr sz="2000" spc="-25" dirty="0">
                <a:solidFill>
                  <a:srgbClr val="660000"/>
                </a:solidFill>
                <a:latin typeface="Arial"/>
                <a:cs typeface="Arial"/>
              </a:rPr>
              <a:t> </a:t>
            </a:r>
            <a:r>
              <a:rPr sz="2000" dirty="0">
                <a:solidFill>
                  <a:srgbClr val="660000"/>
                </a:solidFill>
                <a:latin typeface="Arial"/>
                <a:cs typeface="Arial"/>
              </a:rPr>
              <a:t>to</a:t>
            </a:r>
            <a:r>
              <a:rPr sz="2000" spc="-25" dirty="0">
                <a:solidFill>
                  <a:srgbClr val="660000"/>
                </a:solidFill>
                <a:latin typeface="Arial"/>
                <a:cs typeface="Arial"/>
              </a:rPr>
              <a:t> </a:t>
            </a:r>
            <a:r>
              <a:rPr sz="2000" dirty="0">
                <a:solidFill>
                  <a:srgbClr val="660000"/>
                </a:solidFill>
                <a:latin typeface="Arial"/>
                <a:cs typeface="Arial"/>
              </a:rPr>
              <a:t>create</a:t>
            </a:r>
            <a:r>
              <a:rPr sz="2000" spc="-25" dirty="0">
                <a:solidFill>
                  <a:srgbClr val="660000"/>
                </a:solidFill>
                <a:latin typeface="Arial"/>
                <a:cs typeface="Arial"/>
              </a:rPr>
              <a:t> </a:t>
            </a:r>
            <a:r>
              <a:rPr sz="2000" dirty="0">
                <a:solidFill>
                  <a:srgbClr val="660000"/>
                </a:solidFill>
                <a:latin typeface="Arial"/>
                <a:cs typeface="Arial"/>
              </a:rPr>
              <a:t>a</a:t>
            </a:r>
            <a:r>
              <a:rPr sz="2000" spc="-25" dirty="0">
                <a:solidFill>
                  <a:srgbClr val="660000"/>
                </a:solidFill>
                <a:latin typeface="Arial"/>
                <a:cs typeface="Arial"/>
              </a:rPr>
              <a:t> </a:t>
            </a:r>
            <a:r>
              <a:rPr sz="2000" dirty="0">
                <a:solidFill>
                  <a:srgbClr val="660000"/>
                </a:solidFill>
                <a:latin typeface="Arial"/>
                <a:cs typeface="Arial"/>
              </a:rPr>
              <a:t>responsible</a:t>
            </a:r>
            <a:r>
              <a:rPr sz="2000" spc="-25" dirty="0">
                <a:solidFill>
                  <a:srgbClr val="660000"/>
                </a:solidFill>
                <a:latin typeface="Arial"/>
                <a:cs typeface="Arial"/>
              </a:rPr>
              <a:t> </a:t>
            </a:r>
            <a:r>
              <a:rPr sz="2000" dirty="0">
                <a:solidFill>
                  <a:srgbClr val="660000"/>
                </a:solidFill>
                <a:latin typeface="Arial"/>
                <a:cs typeface="Arial"/>
              </a:rPr>
              <a:t>learning</a:t>
            </a:r>
            <a:r>
              <a:rPr sz="2000" spc="-25" dirty="0">
                <a:solidFill>
                  <a:srgbClr val="660000"/>
                </a:solidFill>
                <a:latin typeface="Arial"/>
                <a:cs typeface="Arial"/>
              </a:rPr>
              <a:t> </a:t>
            </a:r>
            <a:r>
              <a:rPr sz="2000" dirty="0">
                <a:solidFill>
                  <a:srgbClr val="660000"/>
                </a:solidFill>
                <a:latin typeface="Arial"/>
                <a:cs typeface="Arial"/>
              </a:rPr>
              <a:t>environment</a:t>
            </a:r>
            <a:r>
              <a:rPr sz="2000" spc="-25" dirty="0">
                <a:solidFill>
                  <a:srgbClr val="660000"/>
                </a:solidFill>
                <a:latin typeface="Arial"/>
                <a:cs typeface="Arial"/>
              </a:rPr>
              <a:t> </a:t>
            </a:r>
            <a:r>
              <a:rPr sz="2000" dirty="0">
                <a:solidFill>
                  <a:srgbClr val="660000"/>
                </a:solidFill>
                <a:latin typeface="Arial"/>
                <a:cs typeface="Arial"/>
              </a:rPr>
              <a:t>for</a:t>
            </a:r>
            <a:r>
              <a:rPr sz="2000" spc="-25" dirty="0">
                <a:solidFill>
                  <a:srgbClr val="660000"/>
                </a:solidFill>
                <a:latin typeface="Arial"/>
                <a:cs typeface="Arial"/>
              </a:rPr>
              <a:t> </a:t>
            </a:r>
            <a:r>
              <a:rPr sz="2000" dirty="0">
                <a:solidFill>
                  <a:srgbClr val="660000"/>
                </a:solidFill>
                <a:latin typeface="Arial"/>
                <a:cs typeface="Arial"/>
              </a:rPr>
              <a:t>future</a:t>
            </a:r>
            <a:r>
              <a:rPr sz="2000" spc="-25" dirty="0">
                <a:solidFill>
                  <a:srgbClr val="660000"/>
                </a:solidFill>
                <a:latin typeface="Arial"/>
                <a:cs typeface="Arial"/>
              </a:rPr>
              <a:t> </a:t>
            </a:r>
            <a:r>
              <a:rPr sz="2000" dirty="0">
                <a:solidFill>
                  <a:srgbClr val="660000"/>
                </a:solidFill>
                <a:latin typeface="Arial"/>
                <a:cs typeface="Arial"/>
              </a:rPr>
              <a:t>generations</a:t>
            </a:r>
            <a:r>
              <a:rPr sz="2000" spc="-20" dirty="0">
                <a:solidFill>
                  <a:srgbClr val="660000"/>
                </a:solidFill>
                <a:latin typeface="Arial"/>
                <a:cs typeface="Arial"/>
              </a:rPr>
              <a:t> </a:t>
            </a:r>
            <a:r>
              <a:rPr sz="2000" spc="-25" dirty="0">
                <a:solidFill>
                  <a:srgbClr val="660000"/>
                </a:solidFill>
                <a:latin typeface="Arial"/>
                <a:cs typeface="Arial"/>
              </a:rPr>
              <a:t>of </a:t>
            </a:r>
            <a:r>
              <a:rPr sz="2000" dirty="0">
                <a:solidFill>
                  <a:srgbClr val="660000"/>
                </a:solidFill>
                <a:latin typeface="Arial"/>
                <a:cs typeface="Arial"/>
              </a:rPr>
              <a:t>advocates,</a:t>
            </a:r>
            <a:r>
              <a:rPr sz="2000" spc="-35" dirty="0">
                <a:solidFill>
                  <a:srgbClr val="660000"/>
                </a:solidFill>
                <a:latin typeface="Arial"/>
                <a:cs typeface="Arial"/>
              </a:rPr>
              <a:t> </a:t>
            </a:r>
            <a:r>
              <a:rPr sz="2000" dirty="0">
                <a:solidFill>
                  <a:srgbClr val="660000"/>
                </a:solidFill>
                <a:latin typeface="Arial"/>
                <a:cs typeface="Arial"/>
              </a:rPr>
              <a:t>educators,</a:t>
            </a:r>
            <a:r>
              <a:rPr sz="2000" spc="-30" dirty="0">
                <a:solidFill>
                  <a:srgbClr val="660000"/>
                </a:solidFill>
                <a:latin typeface="Arial"/>
                <a:cs typeface="Arial"/>
              </a:rPr>
              <a:t> </a:t>
            </a:r>
            <a:r>
              <a:rPr sz="2000" dirty="0">
                <a:solidFill>
                  <a:srgbClr val="660000"/>
                </a:solidFill>
                <a:latin typeface="Arial"/>
                <a:cs typeface="Arial"/>
              </a:rPr>
              <a:t>and</a:t>
            </a:r>
            <a:r>
              <a:rPr sz="2000" spc="-30" dirty="0">
                <a:solidFill>
                  <a:srgbClr val="660000"/>
                </a:solidFill>
                <a:latin typeface="Arial"/>
                <a:cs typeface="Arial"/>
              </a:rPr>
              <a:t> </a:t>
            </a:r>
            <a:r>
              <a:rPr sz="2000" dirty="0">
                <a:solidFill>
                  <a:srgbClr val="660000"/>
                </a:solidFill>
                <a:latin typeface="Arial"/>
                <a:cs typeface="Arial"/>
              </a:rPr>
              <a:t>healthcare</a:t>
            </a:r>
            <a:r>
              <a:rPr sz="2000" spc="-30" dirty="0">
                <a:solidFill>
                  <a:srgbClr val="660000"/>
                </a:solidFill>
                <a:latin typeface="Arial"/>
                <a:cs typeface="Arial"/>
              </a:rPr>
              <a:t> </a:t>
            </a:r>
            <a:r>
              <a:rPr sz="2000" dirty="0">
                <a:solidFill>
                  <a:srgbClr val="660000"/>
                </a:solidFill>
                <a:latin typeface="Arial"/>
                <a:cs typeface="Arial"/>
              </a:rPr>
              <a:t>providers</a:t>
            </a:r>
            <a:r>
              <a:rPr sz="2000" spc="-30" dirty="0">
                <a:solidFill>
                  <a:srgbClr val="660000"/>
                </a:solidFill>
                <a:latin typeface="Arial"/>
                <a:cs typeface="Arial"/>
              </a:rPr>
              <a:t> </a:t>
            </a:r>
            <a:r>
              <a:rPr sz="2000" dirty="0">
                <a:solidFill>
                  <a:srgbClr val="660000"/>
                </a:solidFill>
                <a:latin typeface="Arial"/>
                <a:cs typeface="Arial"/>
              </a:rPr>
              <a:t>to</a:t>
            </a:r>
            <a:r>
              <a:rPr sz="2000" spc="-35" dirty="0">
                <a:solidFill>
                  <a:srgbClr val="660000"/>
                </a:solidFill>
                <a:latin typeface="Arial"/>
                <a:cs typeface="Arial"/>
              </a:rPr>
              <a:t> </a:t>
            </a:r>
            <a:r>
              <a:rPr sz="2000" dirty="0">
                <a:solidFill>
                  <a:srgbClr val="660000"/>
                </a:solidFill>
                <a:latin typeface="Arial"/>
                <a:cs typeface="Arial"/>
              </a:rPr>
              <a:t>examine</a:t>
            </a:r>
            <a:r>
              <a:rPr sz="2000" spc="-30" dirty="0">
                <a:solidFill>
                  <a:srgbClr val="660000"/>
                </a:solidFill>
                <a:latin typeface="Arial"/>
                <a:cs typeface="Arial"/>
              </a:rPr>
              <a:t> </a:t>
            </a:r>
            <a:r>
              <a:rPr sz="2000" dirty="0">
                <a:solidFill>
                  <a:srgbClr val="660000"/>
                </a:solidFill>
                <a:latin typeface="Arial"/>
                <a:cs typeface="Arial"/>
              </a:rPr>
              <a:t>social</a:t>
            </a:r>
            <a:r>
              <a:rPr sz="2000" spc="-30" dirty="0">
                <a:solidFill>
                  <a:srgbClr val="660000"/>
                </a:solidFill>
                <a:latin typeface="Arial"/>
                <a:cs typeface="Arial"/>
              </a:rPr>
              <a:t> </a:t>
            </a:r>
            <a:r>
              <a:rPr sz="2000" dirty="0">
                <a:solidFill>
                  <a:srgbClr val="660000"/>
                </a:solidFill>
                <a:latin typeface="Arial"/>
                <a:cs typeface="Arial"/>
              </a:rPr>
              <a:t>justice</a:t>
            </a:r>
            <a:r>
              <a:rPr sz="2000" spc="-30" dirty="0">
                <a:solidFill>
                  <a:srgbClr val="660000"/>
                </a:solidFill>
                <a:latin typeface="Arial"/>
                <a:cs typeface="Arial"/>
              </a:rPr>
              <a:t> </a:t>
            </a:r>
            <a:r>
              <a:rPr sz="2000" dirty="0">
                <a:solidFill>
                  <a:srgbClr val="660000"/>
                </a:solidFill>
                <a:latin typeface="Arial"/>
                <a:cs typeface="Arial"/>
              </a:rPr>
              <a:t>and</a:t>
            </a:r>
            <a:r>
              <a:rPr sz="2000" spc="-30" dirty="0">
                <a:solidFill>
                  <a:srgbClr val="660000"/>
                </a:solidFill>
                <a:latin typeface="Arial"/>
                <a:cs typeface="Arial"/>
              </a:rPr>
              <a:t> </a:t>
            </a:r>
            <a:r>
              <a:rPr sz="2000" dirty="0">
                <a:solidFill>
                  <a:srgbClr val="660000"/>
                </a:solidFill>
                <a:latin typeface="Arial"/>
                <a:cs typeface="Arial"/>
              </a:rPr>
              <a:t>structural</a:t>
            </a:r>
            <a:r>
              <a:rPr sz="2000" spc="-30" dirty="0">
                <a:solidFill>
                  <a:srgbClr val="660000"/>
                </a:solidFill>
                <a:latin typeface="Arial"/>
                <a:cs typeface="Arial"/>
              </a:rPr>
              <a:t> </a:t>
            </a:r>
            <a:r>
              <a:rPr sz="2000" spc="-10" dirty="0">
                <a:solidFill>
                  <a:srgbClr val="660000"/>
                </a:solidFill>
                <a:latin typeface="Arial"/>
                <a:cs typeface="Arial"/>
              </a:rPr>
              <a:t>violence </a:t>
            </a:r>
            <a:r>
              <a:rPr sz="2000" dirty="0">
                <a:solidFill>
                  <a:srgbClr val="660000"/>
                </a:solidFill>
                <a:latin typeface="Arial"/>
                <a:cs typeface="Arial"/>
              </a:rPr>
              <a:t>and</a:t>
            </a:r>
            <a:r>
              <a:rPr sz="2000" spc="-25" dirty="0">
                <a:solidFill>
                  <a:srgbClr val="660000"/>
                </a:solidFill>
                <a:latin typeface="Arial"/>
                <a:cs typeface="Arial"/>
              </a:rPr>
              <a:t> </a:t>
            </a:r>
            <a:r>
              <a:rPr sz="2000" dirty="0">
                <a:solidFill>
                  <a:srgbClr val="660000"/>
                </a:solidFill>
                <a:latin typeface="Arial"/>
                <a:cs typeface="Arial"/>
              </a:rPr>
              <a:t>to</a:t>
            </a:r>
            <a:r>
              <a:rPr sz="2000" spc="-20" dirty="0">
                <a:solidFill>
                  <a:srgbClr val="660000"/>
                </a:solidFill>
                <a:latin typeface="Arial"/>
                <a:cs typeface="Arial"/>
              </a:rPr>
              <a:t> </a:t>
            </a:r>
            <a:r>
              <a:rPr sz="2000" dirty="0">
                <a:solidFill>
                  <a:srgbClr val="660000"/>
                </a:solidFill>
                <a:latin typeface="Arial"/>
                <a:cs typeface="Arial"/>
              </a:rPr>
              <a:t>explore</a:t>
            </a:r>
            <a:r>
              <a:rPr sz="2000" spc="-20" dirty="0">
                <a:solidFill>
                  <a:srgbClr val="660000"/>
                </a:solidFill>
                <a:latin typeface="Arial"/>
                <a:cs typeface="Arial"/>
              </a:rPr>
              <a:t> </a:t>
            </a:r>
            <a:r>
              <a:rPr sz="2000" dirty="0">
                <a:solidFill>
                  <a:srgbClr val="660000"/>
                </a:solidFill>
                <a:latin typeface="Arial"/>
                <a:cs typeface="Arial"/>
              </a:rPr>
              <a:t>their</a:t>
            </a:r>
            <a:r>
              <a:rPr sz="2000" spc="-20" dirty="0">
                <a:solidFill>
                  <a:srgbClr val="660000"/>
                </a:solidFill>
                <a:latin typeface="Arial"/>
                <a:cs typeface="Arial"/>
              </a:rPr>
              <a:t> </a:t>
            </a:r>
            <a:r>
              <a:rPr sz="2000" dirty="0">
                <a:solidFill>
                  <a:srgbClr val="660000"/>
                </a:solidFill>
                <a:latin typeface="Arial"/>
                <a:cs typeface="Arial"/>
              </a:rPr>
              <a:t>impacts</a:t>
            </a:r>
            <a:r>
              <a:rPr sz="2000" spc="-20" dirty="0">
                <a:solidFill>
                  <a:srgbClr val="660000"/>
                </a:solidFill>
                <a:latin typeface="Arial"/>
                <a:cs typeface="Arial"/>
              </a:rPr>
              <a:t> </a:t>
            </a:r>
            <a:r>
              <a:rPr sz="2000" dirty="0">
                <a:solidFill>
                  <a:srgbClr val="660000"/>
                </a:solidFill>
                <a:latin typeface="Arial"/>
                <a:cs typeface="Arial"/>
              </a:rPr>
              <a:t>on</a:t>
            </a:r>
            <a:r>
              <a:rPr sz="2000" spc="-20" dirty="0">
                <a:solidFill>
                  <a:srgbClr val="660000"/>
                </a:solidFill>
                <a:latin typeface="Arial"/>
                <a:cs typeface="Arial"/>
              </a:rPr>
              <a:t> </a:t>
            </a:r>
            <a:r>
              <a:rPr sz="2000" dirty="0">
                <a:solidFill>
                  <a:srgbClr val="660000"/>
                </a:solidFill>
                <a:latin typeface="Arial"/>
                <a:cs typeface="Arial"/>
              </a:rPr>
              <a:t>the</a:t>
            </a:r>
            <a:r>
              <a:rPr sz="2000" spc="-20" dirty="0">
                <a:solidFill>
                  <a:srgbClr val="660000"/>
                </a:solidFill>
                <a:latin typeface="Arial"/>
                <a:cs typeface="Arial"/>
              </a:rPr>
              <a:t> </a:t>
            </a:r>
            <a:r>
              <a:rPr sz="2000" dirty="0">
                <a:solidFill>
                  <a:srgbClr val="660000"/>
                </a:solidFill>
                <a:latin typeface="Arial"/>
                <a:cs typeface="Arial"/>
              </a:rPr>
              <a:t>social</a:t>
            </a:r>
            <a:r>
              <a:rPr sz="2000" spc="-25" dirty="0">
                <a:solidFill>
                  <a:srgbClr val="660000"/>
                </a:solidFill>
                <a:latin typeface="Arial"/>
                <a:cs typeface="Arial"/>
              </a:rPr>
              <a:t> </a:t>
            </a:r>
            <a:r>
              <a:rPr sz="2000" dirty="0">
                <a:solidFill>
                  <a:srgbClr val="660000"/>
                </a:solidFill>
                <a:latin typeface="Arial"/>
                <a:cs typeface="Arial"/>
              </a:rPr>
              <a:t>determinants</a:t>
            </a:r>
            <a:r>
              <a:rPr sz="2000" spc="-20" dirty="0">
                <a:solidFill>
                  <a:srgbClr val="660000"/>
                </a:solidFill>
                <a:latin typeface="Arial"/>
                <a:cs typeface="Arial"/>
              </a:rPr>
              <a:t> </a:t>
            </a:r>
            <a:r>
              <a:rPr sz="2000" dirty="0">
                <a:solidFill>
                  <a:srgbClr val="660000"/>
                </a:solidFill>
                <a:latin typeface="Arial"/>
                <a:cs typeface="Arial"/>
              </a:rPr>
              <a:t>of</a:t>
            </a:r>
            <a:r>
              <a:rPr sz="2000" spc="-20" dirty="0">
                <a:solidFill>
                  <a:srgbClr val="660000"/>
                </a:solidFill>
                <a:latin typeface="Arial"/>
                <a:cs typeface="Arial"/>
              </a:rPr>
              <a:t> </a:t>
            </a:r>
            <a:r>
              <a:rPr sz="2000" dirty="0">
                <a:solidFill>
                  <a:srgbClr val="660000"/>
                </a:solidFill>
                <a:latin typeface="Arial"/>
                <a:cs typeface="Arial"/>
              </a:rPr>
              <a:t>health</a:t>
            </a:r>
            <a:r>
              <a:rPr sz="2000" spc="-20" dirty="0">
                <a:solidFill>
                  <a:srgbClr val="660000"/>
                </a:solidFill>
                <a:latin typeface="Arial"/>
                <a:cs typeface="Arial"/>
              </a:rPr>
              <a:t> </a:t>
            </a:r>
            <a:r>
              <a:rPr sz="2000" dirty="0">
                <a:solidFill>
                  <a:srgbClr val="660000"/>
                </a:solidFill>
                <a:latin typeface="Arial"/>
                <a:cs typeface="Arial"/>
              </a:rPr>
              <a:t>within</a:t>
            </a:r>
            <a:r>
              <a:rPr sz="2000" spc="-20" dirty="0">
                <a:solidFill>
                  <a:srgbClr val="660000"/>
                </a:solidFill>
                <a:latin typeface="Arial"/>
                <a:cs typeface="Arial"/>
              </a:rPr>
              <a:t> </a:t>
            </a:r>
            <a:r>
              <a:rPr sz="2000" dirty="0">
                <a:solidFill>
                  <a:srgbClr val="660000"/>
                </a:solidFill>
                <a:latin typeface="Arial"/>
                <a:cs typeface="Arial"/>
              </a:rPr>
              <a:t>a</a:t>
            </a:r>
            <a:r>
              <a:rPr sz="2000" spc="-20" dirty="0">
                <a:solidFill>
                  <a:srgbClr val="660000"/>
                </a:solidFill>
                <a:latin typeface="Arial"/>
                <a:cs typeface="Arial"/>
              </a:rPr>
              <a:t> </a:t>
            </a:r>
            <a:r>
              <a:rPr sz="2000" dirty="0">
                <a:solidFill>
                  <a:srgbClr val="660000"/>
                </a:solidFill>
                <a:latin typeface="Arial"/>
                <a:cs typeface="Arial"/>
              </a:rPr>
              <a:t>marginalized</a:t>
            </a:r>
            <a:r>
              <a:rPr sz="2000" spc="-20" dirty="0">
                <a:solidFill>
                  <a:srgbClr val="660000"/>
                </a:solidFill>
                <a:latin typeface="Arial"/>
                <a:cs typeface="Arial"/>
              </a:rPr>
              <a:t> </a:t>
            </a:r>
            <a:r>
              <a:rPr sz="2000" spc="-10" dirty="0">
                <a:solidFill>
                  <a:srgbClr val="660000"/>
                </a:solidFill>
                <a:latin typeface="Arial"/>
                <a:cs typeface="Arial"/>
              </a:rPr>
              <a:t>community. </a:t>
            </a:r>
            <a:r>
              <a:rPr sz="2000" dirty="0">
                <a:solidFill>
                  <a:srgbClr val="660000"/>
                </a:solidFill>
                <a:latin typeface="Arial"/>
                <a:cs typeface="Arial"/>
              </a:rPr>
              <a:t>Puentes</a:t>
            </a:r>
            <a:r>
              <a:rPr sz="2000" spc="-25" dirty="0">
                <a:solidFill>
                  <a:srgbClr val="660000"/>
                </a:solidFill>
                <a:latin typeface="Arial"/>
                <a:cs typeface="Arial"/>
              </a:rPr>
              <a:t> </a:t>
            </a:r>
            <a:r>
              <a:rPr sz="2000" dirty="0">
                <a:solidFill>
                  <a:srgbClr val="660000"/>
                </a:solidFill>
                <a:latin typeface="Arial"/>
                <a:cs typeface="Arial"/>
              </a:rPr>
              <a:t>de</a:t>
            </a:r>
            <a:r>
              <a:rPr sz="2000" spc="-20" dirty="0">
                <a:solidFill>
                  <a:srgbClr val="660000"/>
                </a:solidFill>
                <a:latin typeface="Arial"/>
                <a:cs typeface="Arial"/>
              </a:rPr>
              <a:t> </a:t>
            </a:r>
            <a:r>
              <a:rPr sz="2000" dirty="0">
                <a:solidFill>
                  <a:srgbClr val="660000"/>
                </a:solidFill>
                <a:latin typeface="Arial"/>
                <a:cs typeface="Arial"/>
              </a:rPr>
              <a:t>Salud</a:t>
            </a:r>
            <a:r>
              <a:rPr sz="2000" spc="-20" dirty="0">
                <a:solidFill>
                  <a:srgbClr val="660000"/>
                </a:solidFill>
                <a:latin typeface="Arial"/>
                <a:cs typeface="Arial"/>
              </a:rPr>
              <a:t> </a:t>
            </a:r>
            <a:r>
              <a:rPr sz="2000" dirty="0">
                <a:solidFill>
                  <a:srgbClr val="660000"/>
                </a:solidFill>
                <a:latin typeface="Arial"/>
                <a:cs typeface="Arial"/>
              </a:rPr>
              <a:t>believes</a:t>
            </a:r>
            <a:r>
              <a:rPr sz="2000" spc="-20" dirty="0">
                <a:solidFill>
                  <a:srgbClr val="660000"/>
                </a:solidFill>
                <a:latin typeface="Arial"/>
                <a:cs typeface="Arial"/>
              </a:rPr>
              <a:t> </a:t>
            </a:r>
            <a:r>
              <a:rPr sz="2000" dirty="0">
                <a:solidFill>
                  <a:srgbClr val="660000"/>
                </a:solidFill>
                <a:latin typeface="Arial"/>
                <a:cs typeface="Arial"/>
              </a:rPr>
              <a:t>that</a:t>
            </a:r>
            <a:r>
              <a:rPr sz="2000" spc="-25" dirty="0">
                <a:solidFill>
                  <a:srgbClr val="660000"/>
                </a:solidFill>
                <a:latin typeface="Arial"/>
                <a:cs typeface="Arial"/>
              </a:rPr>
              <a:t> </a:t>
            </a:r>
            <a:r>
              <a:rPr sz="2000" dirty="0">
                <a:solidFill>
                  <a:srgbClr val="660000"/>
                </a:solidFill>
                <a:latin typeface="Arial"/>
                <a:cs typeface="Arial"/>
              </a:rPr>
              <a:t>a</a:t>
            </a:r>
            <a:r>
              <a:rPr sz="2000" spc="-20" dirty="0">
                <a:solidFill>
                  <a:srgbClr val="660000"/>
                </a:solidFill>
                <a:latin typeface="Arial"/>
                <a:cs typeface="Arial"/>
              </a:rPr>
              <a:t> </a:t>
            </a:r>
            <a:r>
              <a:rPr sz="2000" dirty="0">
                <a:solidFill>
                  <a:srgbClr val="660000"/>
                </a:solidFill>
                <a:latin typeface="Arial"/>
                <a:cs typeface="Arial"/>
              </a:rPr>
              <a:t>comprehensive</a:t>
            </a:r>
            <a:r>
              <a:rPr sz="2000" spc="-20" dirty="0">
                <a:solidFill>
                  <a:srgbClr val="660000"/>
                </a:solidFill>
                <a:latin typeface="Arial"/>
                <a:cs typeface="Arial"/>
              </a:rPr>
              <a:t> </a:t>
            </a:r>
            <a:r>
              <a:rPr sz="2000" dirty="0">
                <a:solidFill>
                  <a:srgbClr val="660000"/>
                </a:solidFill>
                <a:latin typeface="Arial"/>
                <a:cs typeface="Arial"/>
              </a:rPr>
              <a:t>strategy</a:t>
            </a:r>
            <a:r>
              <a:rPr sz="2000" spc="-20" dirty="0">
                <a:solidFill>
                  <a:srgbClr val="660000"/>
                </a:solidFill>
                <a:latin typeface="Arial"/>
                <a:cs typeface="Arial"/>
              </a:rPr>
              <a:t> </a:t>
            </a:r>
            <a:r>
              <a:rPr sz="2000" dirty="0">
                <a:solidFill>
                  <a:srgbClr val="660000"/>
                </a:solidFill>
                <a:latin typeface="Arial"/>
                <a:cs typeface="Arial"/>
              </a:rPr>
              <a:t>to</a:t>
            </a:r>
            <a:r>
              <a:rPr sz="2000" spc="-25" dirty="0">
                <a:solidFill>
                  <a:srgbClr val="660000"/>
                </a:solidFill>
                <a:latin typeface="Arial"/>
                <a:cs typeface="Arial"/>
              </a:rPr>
              <a:t> </a:t>
            </a:r>
            <a:r>
              <a:rPr sz="2000" dirty="0">
                <a:solidFill>
                  <a:srgbClr val="660000"/>
                </a:solidFill>
                <a:latin typeface="Arial"/>
                <a:cs typeface="Arial"/>
              </a:rPr>
              <a:t>promote</a:t>
            </a:r>
            <a:r>
              <a:rPr sz="2000" spc="-20" dirty="0">
                <a:solidFill>
                  <a:srgbClr val="660000"/>
                </a:solidFill>
                <a:latin typeface="Arial"/>
                <a:cs typeface="Arial"/>
              </a:rPr>
              <a:t> </a:t>
            </a:r>
            <a:r>
              <a:rPr sz="2000" dirty="0">
                <a:solidFill>
                  <a:srgbClr val="660000"/>
                </a:solidFill>
                <a:latin typeface="Arial"/>
                <a:cs typeface="Arial"/>
              </a:rPr>
              <a:t>wellness</a:t>
            </a:r>
            <a:r>
              <a:rPr sz="2000" spc="-20" dirty="0">
                <a:solidFill>
                  <a:srgbClr val="660000"/>
                </a:solidFill>
                <a:latin typeface="Arial"/>
                <a:cs typeface="Arial"/>
              </a:rPr>
              <a:t> </a:t>
            </a:r>
            <a:r>
              <a:rPr sz="2000" dirty="0">
                <a:solidFill>
                  <a:srgbClr val="660000"/>
                </a:solidFill>
                <a:latin typeface="Arial"/>
                <a:cs typeface="Arial"/>
              </a:rPr>
              <a:t>in</a:t>
            </a:r>
            <a:r>
              <a:rPr sz="2000" spc="-20" dirty="0">
                <a:solidFill>
                  <a:srgbClr val="660000"/>
                </a:solidFill>
                <a:latin typeface="Arial"/>
                <a:cs typeface="Arial"/>
              </a:rPr>
              <a:t> </a:t>
            </a:r>
            <a:r>
              <a:rPr sz="2000" dirty="0">
                <a:solidFill>
                  <a:srgbClr val="660000"/>
                </a:solidFill>
                <a:latin typeface="Arial"/>
                <a:cs typeface="Arial"/>
              </a:rPr>
              <a:t>any</a:t>
            </a:r>
            <a:r>
              <a:rPr sz="2000" spc="-20" dirty="0">
                <a:solidFill>
                  <a:srgbClr val="660000"/>
                </a:solidFill>
                <a:latin typeface="Arial"/>
                <a:cs typeface="Arial"/>
              </a:rPr>
              <a:t> </a:t>
            </a:r>
            <a:r>
              <a:rPr sz="2000" spc="-10" dirty="0">
                <a:solidFill>
                  <a:srgbClr val="660000"/>
                </a:solidFill>
                <a:latin typeface="Arial"/>
                <a:cs typeface="Arial"/>
              </a:rPr>
              <a:t>community </a:t>
            </a:r>
            <a:r>
              <a:rPr sz="2000" dirty="0">
                <a:solidFill>
                  <a:srgbClr val="660000"/>
                </a:solidFill>
                <a:latin typeface="Arial"/>
                <a:cs typeface="Arial"/>
              </a:rPr>
              <a:t>must</a:t>
            </a:r>
            <a:r>
              <a:rPr sz="2000" spc="-30" dirty="0">
                <a:solidFill>
                  <a:srgbClr val="660000"/>
                </a:solidFill>
                <a:latin typeface="Arial"/>
                <a:cs typeface="Arial"/>
              </a:rPr>
              <a:t> </a:t>
            </a:r>
            <a:r>
              <a:rPr sz="2000" dirty="0">
                <a:solidFill>
                  <a:srgbClr val="660000"/>
                </a:solidFill>
                <a:latin typeface="Arial"/>
                <a:cs typeface="Arial"/>
              </a:rPr>
              <a:t>work</a:t>
            </a:r>
            <a:r>
              <a:rPr sz="2000" spc="-25" dirty="0">
                <a:solidFill>
                  <a:srgbClr val="660000"/>
                </a:solidFill>
                <a:latin typeface="Arial"/>
                <a:cs typeface="Arial"/>
              </a:rPr>
              <a:t> </a:t>
            </a:r>
            <a:r>
              <a:rPr sz="2000" dirty="0">
                <a:solidFill>
                  <a:srgbClr val="660000"/>
                </a:solidFill>
                <a:latin typeface="Arial"/>
                <a:cs typeface="Arial"/>
              </a:rPr>
              <a:t>towards</a:t>
            </a:r>
            <a:r>
              <a:rPr sz="2000" spc="-25" dirty="0">
                <a:solidFill>
                  <a:srgbClr val="660000"/>
                </a:solidFill>
                <a:latin typeface="Arial"/>
                <a:cs typeface="Arial"/>
              </a:rPr>
              <a:t> </a:t>
            </a:r>
            <a:r>
              <a:rPr sz="2000" dirty="0">
                <a:solidFill>
                  <a:srgbClr val="660000"/>
                </a:solidFill>
                <a:latin typeface="Arial"/>
                <a:cs typeface="Arial"/>
              </a:rPr>
              <a:t>diminishing</a:t>
            </a:r>
            <a:r>
              <a:rPr sz="2000" spc="-25" dirty="0">
                <a:solidFill>
                  <a:srgbClr val="660000"/>
                </a:solidFill>
                <a:latin typeface="Arial"/>
                <a:cs typeface="Arial"/>
              </a:rPr>
              <a:t> </a:t>
            </a:r>
            <a:r>
              <a:rPr sz="2000" dirty="0">
                <a:solidFill>
                  <a:srgbClr val="660000"/>
                </a:solidFill>
                <a:latin typeface="Arial"/>
                <a:cs typeface="Arial"/>
              </a:rPr>
              <a:t>the</a:t>
            </a:r>
            <a:r>
              <a:rPr sz="2000" spc="-25" dirty="0">
                <a:solidFill>
                  <a:srgbClr val="660000"/>
                </a:solidFill>
                <a:latin typeface="Arial"/>
                <a:cs typeface="Arial"/>
              </a:rPr>
              <a:t> </a:t>
            </a:r>
            <a:r>
              <a:rPr sz="2000" dirty="0">
                <a:solidFill>
                  <a:srgbClr val="660000"/>
                </a:solidFill>
                <a:latin typeface="Arial"/>
                <a:cs typeface="Arial"/>
              </a:rPr>
              <a:t>effects</a:t>
            </a:r>
            <a:r>
              <a:rPr sz="2000" spc="-25" dirty="0">
                <a:solidFill>
                  <a:srgbClr val="660000"/>
                </a:solidFill>
                <a:latin typeface="Arial"/>
                <a:cs typeface="Arial"/>
              </a:rPr>
              <a:t> </a:t>
            </a:r>
            <a:r>
              <a:rPr sz="2000" dirty="0">
                <a:solidFill>
                  <a:srgbClr val="660000"/>
                </a:solidFill>
                <a:latin typeface="Arial"/>
                <a:cs typeface="Arial"/>
              </a:rPr>
              <a:t>of</a:t>
            </a:r>
            <a:r>
              <a:rPr sz="2000" spc="-30" dirty="0">
                <a:solidFill>
                  <a:srgbClr val="660000"/>
                </a:solidFill>
                <a:latin typeface="Arial"/>
                <a:cs typeface="Arial"/>
              </a:rPr>
              <a:t> </a:t>
            </a:r>
            <a:r>
              <a:rPr sz="2000" dirty="0">
                <a:solidFill>
                  <a:srgbClr val="660000"/>
                </a:solidFill>
                <a:latin typeface="Arial"/>
                <a:cs typeface="Arial"/>
              </a:rPr>
              <a:t>structural</a:t>
            </a:r>
            <a:r>
              <a:rPr sz="2000" spc="-25" dirty="0">
                <a:solidFill>
                  <a:srgbClr val="660000"/>
                </a:solidFill>
                <a:latin typeface="Arial"/>
                <a:cs typeface="Arial"/>
              </a:rPr>
              <a:t> </a:t>
            </a:r>
            <a:r>
              <a:rPr sz="2000" dirty="0">
                <a:solidFill>
                  <a:srgbClr val="660000"/>
                </a:solidFill>
                <a:latin typeface="Arial"/>
                <a:cs typeface="Arial"/>
              </a:rPr>
              <a:t>violence</a:t>
            </a:r>
            <a:r>
              <a:rPr sz="2000" spc="-25" dirty="0">
                <a:solidFill>
                  <a:srgbClr val="660000"/>
                </a:solidFill>
                <a:latin typeface="Arial"/>
                <a:cs typeface="Arial"/>
              </a:rPr>
              <a:t> </a:t>
            </a:r>
            <a:r>
              <a:rPr sz="2000" dirty="0">
                <a:solidFill>
                  <a:srgbClr val="660000"/>
                </a:solidFill>
                <a:latin typeface="Arial"/>
                <a:cs typeface="Arial"/>
              </a:rPr>
              <a:t>and</a:t>
            </a:r>
            <a:r>
              <a:rPr sz="2000" spc="-25" dirty="0">
                <a:solidFill>
                  <a:srgbClr val="660000"/>
                </a:solidFill>
                <a:latin typeface="Arial"/>
                <a:cs typeface="Arial"/>
              </a:rPr>
              <a:t> </a:t>
            </a:r>
            <a:r>
              <a:rPr sz="2000" dirty="0">
                <a:solidFill>
                  <a:srgbClr val="660000"/>
                </a:solidFill>
                <a:latin typeface="Arial"/>
                <a:cs typeface="Arial"/>
              </a:rPr>
              <a:t>supporting</a:t>
            </a:r>
            <a:r>
              <a:rPr sz="2000" spc="-25" dirty="0">
                <a:solidFill>
                  <a:srgbClr val="660000"/>
                </a:solidFill>
                <a:latin typeface="Arial"/>
                <a:cs typeface="Arial"/>
              </a:rPr>
              <a:t> </a:t>
            </a:r>
            <a:r>
              <a:rPr sz="2000" dirty="0">
                <a:solidFill>
                  <a:srgbClr val="660000"/>
                </a:solidFill>
                <a:latin typeface="Arial"/>
                <a:cs typeface="Arial"/>
              </a:rPr>
              <a:t>access</a:t>
            </a:r>
            <a:r>
              <a:rPr sz="2000" spc="-25" dirty="0">
                <a:solidFill>
                  <a:srgbClr val="660000"/>
                </a:solidFill>
                <a:latin typeface="Arial"/>
                <a:cs typeface="Arial"/>
              </a:rPr>
              <a:t> to </a:t>
            </a:r>
            <a:r>
              <a:rPr sz="2000" dirty="0">
                <a:solidFill>
                  <a:srgbClr val="660000"/>
                </a:solidFill>
                <a:latin typeface="Arial"/>
                <a:cs typeface="Arial"/>
              </a:rPr>
              <a:t>healthcare,</a:t>
            </a:r>
            <a:r>
              <a:rPr sz="2000" spc="-35" dirty="0">
                <a:solidFill>
                  <a:srgbClr val="660000"/>
                </a:solidFill>
                <a:latin typeface="Arial"/>
                <a:cs typeface="Arial"/>
              </a:rPr>
              <a:t> </a:t>
            </a:r>
            <a:r>
              <a:rPr sz="2000" dirty="0">
                <a:solidFill>
                  <a:srgbClr val="660000"/>
                </a:solidFill>
                <a:latin typeface="Arial"/>
                <a:cs typeface="Arial"/>
              </a:rPr>
              <a:t>economic</a:t>
            </a:r>
            <a:r>
              <a:rPr sz="2000" spc="-35" dirty="0">
                <a:solidFill>
                  <a:srgbClr val="660000"/>
                </a:solidFill>
                <a:latin typeface="Arial"/>
                <a:cs typeface="Arial"/>
              </a:rPr>
              <a:t> </a:t>
            </a:r>
            <a:r>
              <a:rPr sz="2000" spc="-10" dirty="0">
                <a:solidFill>
                  <a:srgbClr val="660000"/>
                </a:solidFill>
                <a:latin typeface="Arial"/>
                <a:cs typeface="Arial"/>
              </a:rPr>
              <a:t>opportunity,</a:t>
            </a:r>
            <a:r>
              <a:rPr sz="2000" spc="-35" dirty="0">
                <a:solidFill>
                  <a:srgbClr val="660000"/>
                </a:solidFill>
                <a:latin typeface="Arial"/>
                <a:cs typeface="Arial"/>
              </a:rPr>
              <a:t> </a:t>
            </a:r>
            <a:r>
              <a:rPr sz="2000" dirty="0">
                <a:solidFill>
                  <a:srgbClr val="660000"/>
                </a:solidFill>
                <a:latin typeface="Arial"/>
                <a:cs typeface="Arial"/>
              </a:rPr>
              <a:t>and</a:t>
            </a:r>
            <a:r>
              <a:rPr sz="2000" spc="-35" dirty="0">
                <a:solidFill>
                  <a:srgbClr val="660000"/>
                </a:solidFill>
                <a:latin typeface="Arial"/>
                <a:cs typeface="Arial"/>
              </a:rPr>
              <a:t> </a:t>
            </a:r>
            <a:r>
              <a:rPr sz="2000" dirty="0">
                <a:solidFill>
                  <a:srgbClr val="660000"/>
                </a:solidFill>
                <a:latin typeface="Arial"/>
                <a:cs typeface="Arial"/>
              </a:rPr>
              <a:t>education</a:t>
            </a:r>
            <a:r>
              <a:rPr sz="2000" spc="-30" dirty="0">
                <a:solidFill>
                  <a:srgbClr val="660000"/>
                </a:solidFill>
                <a:latin typeface="Arial"/>
                <a:cs typeface="Arial"/>
              </a:rPr>
              <a:t> </a:t>
            </a:r>
            <a:r>
              <a:rPr sz="2000" dirty="0">
                <a:solidFill>
                  <a:srgbClr val="660000"/>
                </a:solidFill>
                <a:latin typeface="Arial"/>
                <a:cs typeface="Arial"/>
              </a:rPr>
              <a:t>from</a:t>
            </a:r>
            <a:r>
              <a:rPr sz="2000" spc="-35" dirty="0">
                <a:solidFill>
                  <a:srgbClr val="660000"/>
                </a:solidFill>
                <a:latin typeface="Arial"/>
                <a:cs typeface="Arial"/>
              </a:rPr>
              <a:t> </a:t>
            </a:r>
            <a:r>
              <a:rPr sz="2000" dirty="0">
                <a:solidFill>
                  <a:srgbClr val="660000"/>
                </a:solidFill>
                <a:latin typeface="Arial"/>
                <a:cs typeface="Arial"/>
              </a:rPr>
              <a:t>the</a:t>
            </a:r>
            <a:r>
              <a:rPr sz="2000" spc="-35" dirty="0">
                <a:solidFill>
                  <a:srgbClr val="660000"/>
                </a:solidFill>
                <a:latin typeface="Arial"/>
                <a:cs typeface="Arial"/>
              </a:rPr>
              <a:t> </a:t>
            </a:r>
            <a:r>
              <a:rPr sz="2000" dirty="0">
                <a:solidFill>
                  <a:srgbClr val="660000"/>
                </a:solidFill>
                <a:latin typeface="Arial"/>
                <a:cs typeface="Arial"/>
              </a:rPr>
              <a:t>individual</a:t>
            </a:r>
            <a:r>
              <a:rPr sz="2000" spc="-35" dirty="0">
                <a:solidFill>
                  <a:srgbClr val="660000"/>
                </a:solidFill>
                <a:latin typeface="Arial"/>
                <a:cs typeface="Arial"/>
              </a:rPr>
              <a:t> </a:t>
            </a:r>
            <a:r>
              <a:rPr sz="2000" dirty="0">
                <a:solidFill>
                  <a:srgbClr val="660000"/>
                </a:solidFill>
                <a:latin typeface="Arial"/>
                <a:cs typeface="Arial"/>
              </a:rPr>
              <a:t>to</a:t>
            </a:r>
            <a:r>
              <a:rPr sz="2000" spc="-35" dirty="0">
                <a:solidFill>
                  <a:srgbClr val="660000"/>
                </a:solidFill>
                <a:latin typeface="Arial"/>
                <a:cs typeface="Arial"/>
              </a:rPr>
              <a:t> </a:t>
            </a:r>
            <a:r>
              <a:rPr sz="2000" dirty="0">
                <a:solidFill>
                  <a:srgbClr val="660000"/>
                </a:solidFill>
                <a:latin typeface="Arial"/>
                <a:cs typeface="Arial"/>
              </a:rPr>
              <a:t>the</a:t>
            </a:r>
            <a:r>
              <a:rPr sz="2000" spc="-30" dirty="0">
                <a:solidFill>
                  <a:srgbClr val="660000"/>
                </a:solidFill>
                <a:latin typeface="Arial"/>
                <a:cs typeface="Arial"/>
              </a:rPr>
              <a:t> </a:t>
            </a:r>
            <a:r>
              <a:rPr sz="2000" spc="-10" dirty="0">
                <a:solidFill>
                  <a:srgbClr val="660000"/>
                </a:solidFill>
                <a:latin typeface="Arial"/>
                <a:cs typeface="Arial"/>
              </a:rPr>
              <a:t>community.</a:t>
            </a:r>
            <a:endParaRPr sz="2000" dirty="0">
              <a:latin typeface="Arial"/>
              <a:cs typeface="Arial"/>
            </a:endParaRPr>
          </a:p>
          <a:p>
            <a:pPr marL="457200">
              <a:lnSpc>
                <a:spcPct val="100000"/>
              </a:lnSpc>
              <a:spcBef>
                <a:spcPts val="1335"/>
              </a:spcBef>
            </a:pPr>
            <a:r>
              <a:rPr sz="2500" b="1" spc="-25" dirty="0">
                <a:solidFill>
                  <a:srgbClr val="660000"/>
                </a:solidFill>
                <a:latin typeface="Calibri"/>
                <a:cs typeface="Calibri"/>
              </a:rPr>
              <a:t>CONTACT</a:t>
            </a:r>
            <a:r>
              <a:rPr sz="2500" b="1" spc="-85" dirty="0">
                <a:solidFill>
                  <a:srgbClr val="660000"/>
                </a:solidFill>
                <a:latin typeface="Calibri"/>
                <a:cs typeface="Calibri"/>
              </a:rPr>
              <a:t> </a:t>
            </a:r>
            <a:r>
              <a:rPr sz="2500" b="1" spc="-20" dirty="0">
                <a:solidFill>
                  <a:srgbClr val="660000"/>
                </a:solidFill>
                <a:latin typeface="Calibri"/>
                <a:cs typeface="Calibri"/>
              </a:rPr>
              <a:t>INFO</a:t>
            </a:r>
            <a:endParaRPr sz="2500" dirty="0">
              <a:latin typeface="Calibri"/>
              <a:cs typeface="Calibri"/>
            </a:endParaRPr>
          </a:p>
          <a:p>
            <a:pPr marL="27305">
              <a:lnSpc>
                <a:spcPct val="100000"/>
              </a:lnSpc>
              <a:spcBef>
                <a:spcPts val="50"/>
              </a:spcBef>
            </a:pPr>
            <a:r>
              <a:rPr sz="2000" dirty="0">
                <a:solidFill>
                  <a:srgbClr val="660000"/>
                </a:solidFill>
                <a:latin typeface="Arial"/>
                <a:cs typeface="Arial"/>
              </a:rPr>
              <a:t>Mariana</a:t>
            </a:r>
            <a:r>
              <a:rPr sz="2000" spc="-135" dirty="0">
                <a:solidFill>
                  <a:srgbClr val="660000"/>
                </a:solidFill>
                <a:latin typeface="Arial"/>
                <a:cs typeface="Arial"/>
              </a:rPr>
              <a:t> </a:t>
            </a:r>
            <a:r>
              <a:rPr sz="2000" dirty="0">
                <a:solidFill>
                  <a:srgbClr val="660000"/>
                </a:solidFill>
                <a:latin typeface="Arial"/>
                <a:cs typeface="Arial"/>
              </a:rPr>
              <a:t>Argüelles,</a:t>
            </a:r>
            <a:r>
              <a:rPr sz="2000" spc="-25" dirty="0">
                <a:solidFill>
                  <a:srgbClr val="660000"/>
                </a:solidFill>
                <a:latin typeface="Arial"/>
                <a:cs typeface="Arial"/>
              </a:rPr>
              <a:t> </a:t>
            </a:r>
            <a:r>
              <a:rPr sz="2000" dirty="0">
                <a:solidFill>
                  <a:srgbClr val="660000"/>
                </a:solidFill>
                <a:latin typeface="Arial"/>
                <a:cs typeface="Arial"/>
              </a:rPr>
              <a:t>Director</a:t>
            </a:r>
            <a:r>
              <a:rPr sz="2000" spc="-25" dirty="0">
                <a:solidFill>
                  <a:srgbClr val="660000"/>
                </a:solidFill>
                <a:latin typeface="Arial"/>
                <a:cs typeface="Arial"/>
              </a:rPr>
              <a:t> </a:t>
            </a:r>
            <a:r>
              <a:rPr sz="2000" dirty="0">
                <a:solidFill>
                  <a:srgbClr val="660000"/>
                </a:solidFill>
                <a:latin typeface="Arial"/>
                <a:cs typeface="Arial"/>
              </a:rPr>
              <a:t>of</a:t>
            </a:r>
            <a:r>
              <a:rPr sz="2000" spc="-30" dirty="0">
                <a:solidFill>
                  <a:srgbClr val="660000"/>
                </a:solidFill>
                <a:latin typeface="Arial"/>
                <a:cs typeface="Arial"/>
              </a:rPr>
              <a:t> </a:t>
            </a:r>
            <a:r>
              <a:rPr sz="2000" dirty="0">
                <a:solidFill>
                  <a:srgbClr val="660000"/>
                </a:solidFill>
                <a:latin typeface="Arial"/>
                <a:cs typeface="Arial"/>
              </a:rPr>
              <a:t>Health</a:t>
            </a:r>
            <a:r>
              <a:rPr sz="2000" spc="-25" dirty="0">
                <a:solidFill>
                  <a:srgbClr val="660000"/>
                </a:solidFill>
                <a:latin typeface="Arial"/>
                <a:cs typeface="Arial"/>
              </a:rPr>
              <a:t> </a:t>
            </a:r>
            <a:r>
              <a:rPr sz="2000" dirty="0">
                <a:solidFill>
                  <a:srgbClr val="660000"/>
                </a:solidFill>
                <a:latin typeface="Arial"/>
                <a:cs typeface="Arial"/>
              </a:rPr>
              <a:t>&amp;</a:t>
            </a:r>
            <a:r>
              <a:rPr sz="2000" spc="-25" dirty="0">
                <a:solidFill>
                  <a:srgbClr val="660000"/>
                </a:solidFill>
                <a:latin typeface="Arial"/>
                <a:cs typeface="Arial"/>
              </a:rPr>
              <a:t> </a:t>
            </a:r>
            <a:r>
              <a:rPr sz="2000" dirty="0">
                <a:solidFill>
                  <a:srgbClr val="660000"/>
                </a:solidFill>
                <a:latin typeface="Arial"/>
                <a:cs typeface="Arial"/>
              </a:rPr>
              <a:t>Wellness,</a:t>
            </a:r>
            <a:r>
              <a:rPr sz="2000" spc="-25" dirty="0">
                <a:solidFill>
                  <a:srgbClr val="660000"/>
                </a:solidFill>
                <a:latin typeface="Arial"/>
                <a:cs typeface="Arial"/>
              </a:rPr>
              <a:t> </a:t>
            </a:r>
            <a:r>
              <a:rPr sz="2000" spc="-10" dirty="0">
                <a:solidFill>
                  <a:srgbClr val="660000"/>
                </a:solidFill>
                <a:latin typeface="Arial"/>
                <a:cs typeface="Arial"/>
                <a:hlinkClick r:id="rId3"/>
              </a:rPr>
              <a:t>mariana.arguelles@puentesdesalud.org</a:t>
            </a:r>
            <a:endParaRPr sz="2000" dirty="0">
              <a:latin typeface="Arial"/>
              <a:cs typeface="Arial"/>
            </a:endParaRPr>
          </a:p>
          <a:p>
            <a:pPr marL="488315">
              <a:lnSpc>
                <a:spcPct val="100000"/>
              </a:lnSpc>
              <a:spcBef>
                <a:spcPts val="470"/>
              </a:spcBef>
            </a:pPr>
            <a:r>
              <a:rPr sz="2500" b="1" spc="-10" dirty="0">
                <a:solidFill>
                  <a:srgbClr val="660000"/>
                </a:solidFill>
                <a:latin typeface="Calibri"/>
                <a:cs typeface="Calibri"/>
              </a:rPr>
              <a:t>WEBSITE</a:t>
            </a:r>
            <a:endParaRPr sz="2500" dirty="0">
              <a:latin typeface="Calibri"/>
              <a:cs typeface="Calibri"/>
            </a:endParaRPr>
          </a:p>
          <a:p>
            <a:pPr marL="27305">
              <a:lnSpc>
                <a:spcPct val="100000"/>
              </a:lnSpc>
              <a:spcBef>
                <a:spcPts val="130"/>
              </a:spcBef>
            </a:pPr>
            <a:r>
              <a:rPr sz="2000" spc="-10" dirty="0">
                <a:solidFill>
                  <a:srgbClr val="660000"/>
                </a:solidFill>
                <a:latin typeface="Arial"/>
                <a:cs typeface="Arial"/>
                <a:hlinkClick r:id="rId4"/>
              </a:rPr>
              <a:t>www.puentesdesalud.org</a:t>
            </a:r>
            <a:endParaRPr sz="2000" dirty="0">
              <a:latin typeface="Arial"/>
              <a:cs typeface="Arial"/>
            </a:endParaRPr>
          </a:p>
          <a:p>
            <a:pPr marL="457200">
              <a:lnSpc>
                <a:spcPct val="100000"/>
              </a:lnSpc>
              <a:spcBef>
                <a:spcPts val="395"/>
              </a:spcBef>
            </a:pPr>
            <a:r>
              <a:rPr sz="2500" b="1" spc="-20" dirty="0">
                <a:solidFill>
                  <a:srgbClr val="660000"/>
                </a:solidFill>
                <a:latin typeface="Calibri"/>
                <a:cs typeface="Calibri"/>
              </a:rPr>
              <a:t>POPULATION</a:t>
            </a:r>
            <a:r>
              <a:rPr sz="2500" b="1" spc="-45" dirty="0">
                <a:solidFill>
                  <a:srgbClr val="660000"/>
                </a:solidFill>
                <a:latin typeface="Calibri"/>
                <a:cs typeface="Calibri"/>
              </a:rPr>
              <a:t> </a:t>
            </a:r>
            <a:r>
              <a:rPr sz="2500" b="1" spc="-10" dirty="0">
                <a:solidFill>
                  <a:srgbClr val="660000"/>
                </a:solidFill>
                <a:latin typeface="Calibri"/>
                <a:cs typeface="Calibri"/>
              </a:rPr>
              <a:t>SERVED</a:t>
            </a:r>
            <a:endParaRPr sz="2500" dirty="0">
              <a:latin typeface="Calibri"/>
              <a:cs typeface="Calibri"/>
            </a:endParaRPr>
          </a:p>
          <a:p>
            <a:pPr marL="27305">
              <a:lnSpc>
                <a:spcPct val="100000"/>
              </a:lnSpc>
              <a:spcBef>
                <a:spcPts val="204"/>
              </a:spcBef>
            </a:pPr>
            <a:r>
              <a:rPr sz="2000" dirty="0">
                <a:solidFill>
                  <a:srgbClr val="660000"/>
                </a:solidFill>
                <a:latin typeface="Arial"/>
                <a:cs typeface="Arial"/>
              </a:rPr>
              <a:t>Latinx</a:t>
            </a:r>
            <a:r>
              <a:rPr sz="2000" spc="-30" dirty="0">
                <a:solidFill>
                  <a:srgbClr val="660000"/>
                </a:solidFill>
                <a:latin typeface="Arial"/>
                <a:cs typeface="Arial"/>
              </a:rPr>
              <a:t> </a:t>
            </a:r>
            <a:r>
              <a:rPr sz="2000" spc="-10" dirty="0">
                <a:solidFill>
                  <a:srgbClr val="660000"/>
                </a:solidFill>
                <a:latin typeface="Arial"/>
                <a:cs typeface="Arial"/>
              </a:rPr>
              <a:t>immigrants</a:t>
            </a:r>
            <a:endParaRPr sz="2000" dirty="0">
              <a:latin typeface="Arial"/>
              <a:cs typeface="Arial"/>
            </a:endParaRPr>
          </a:p>
        </p:txBody>
      </p:sp>
    </p:spTree>
    <p:extLst>
      <p:ext uri="{BB962C8B-B14F-4D97-AF65-F5344CB8AC3E}">
        <p14:creationId xmlns:p14="http://schemas.microsoft.com/office/powerpoint/2010/main" val="2451977768"/>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DD05-1010-D6C5-840C-01091812F900}"/>
              </a:ext>
            </a:extLst>
          </p:cNvPr>
          <p:cNvSpPr>
            <a:spLocks noGrp="1"/>
          </p:cNvSpPr>
          <p:nvPr>
            <p:ph type="ctrTitle"/>
          </p:nvPr>
        </p:nvSpPr>
        <p:spPr>
          <a:xfrm>
            <a:off x="466725" y="0"/>
            <a:ext cx="7867650" cy="1033463"/>
          </a:xfrm>
        </p:spPr>
        <p:txBody>
          <a:bodyPr>
            <a:normAutofit/>
          </a:bodyPr>
          <a:lstStyle/>
          <a:p>
            <a:r>
              <a:rPr lang="en-US" sz="3200" dirty="0">
                <a:solidFill>
                  <a:srgbClr val="C00000"/>
                </a:solidFill>
              </a:rPr>
              <a:t>The Salvation Army </a:t>
            </a:r>
            <a:br>
              <a:rPr lang="en-US" sz="3200" dirty="0">
                <a:solidFill>
                  <a:srgbClr val="C00000"/>
                </a:solidFill>
              </a:rPr>
            </a:br>
            <a:r>
              <a:rPr lang="en-US" sz="3200" dirty="0">
                <a:solidFill>
                  <a:srgbClr val="C00000"/>
                </a:solidFill>
              </a:rPr>
              <a:t>Red Shield Family Residence</a:t>
            </a:r>
          </a:p>
        </p:txBody>
      </p:sp>
      <p:sp>
        <p:nvSpPr>
          <p:cNvPr id="3" name="Subtitle 2">
            <a:extLst>
              <a:ext uri="{FF2B5EF4-FFF2-40B4-BE49-F238E27FC236}">
                <a16:creationId xmlns:a16="http://schemas.microsoft.com/office/drawing/2014/main" id="{D34EC72D-3B03-B342-6266-2CCA0213D3B2}"/>
              </a:ext>
            </a:extLst>
          </p:cNvPr>
          <p:cNvSpPr>
            <a:spLocks noGrp="1"/>
          </p:cNvSpPr>
          <p:nvPr>
            <p:ph type="subTitle" idx="1"/>
          </p:nvPr>
        </p:nvSpPr>
        <p:spPr>
          <a:xfrm>
            <a:off x="0" y="944686"/>
            <a:ext cx="8686800" cy="2300250"/>
          </a:xfrm>
        </p:spPr>
        <p:txBody>
          <a:bodyPr>
            <a:noAutofit/>
          </a:bodyPr>
          <a:lstStyle/>
          <a:p>
            <a:r>
              <a:rPr lang="en-US" sz="1400" b="0" i="0" dirty="0">
                <a:effectLst/>
              </a:rPr>
              <a:t>The Red Shield Family Residence is a therapeutic community; where the power of the group creates healthy norms, healthy interactions, and subsequently, a positive sense of well-being for all. The community allows members to focus on movement towards the achievement of goals, emotional stability, and the ultimate aspiration of self-sufficiency.</a:t>
            </a:r>
          </a:p>
          <a:p>
            <a:r>
              <a:rPr lang="en-US" sz="1400" dirty="0"/>
              <a:t>https://easternusa.salvationarmy.org/eastern-pennsylvania/greater-philadelphia/red-shield-family-residence/</a:t>
            </a:r>
          </a:p>
          <a:p>
            <a:r>
              <a:rPr lang="en-US" sz="1400" dirty="0"/>
              <a:t>Katie Barnhart, Assistant Director Katie.Barnhart@USE.SalvationArmy.org</a:t>
            </a:r>
            <a:br>
              <a:rPr lang="en-US" sz="1400" dirty="0"/>
            </a:br>
            <a:r>
              <a:rPr lang="en-US" sz="1400" dirty="0"/>
              <a:t>Population Served: Homeless Families </a:t>
            </a:r>
          </a:p>
        </p:txBody>
      </p:sp>
      <p:pic>
        <p:nvPicPr>
          <p:cNvPr id="5" name="Picture 4" descr="A group of people wearing face masks&#10;&#10;Description automatically generated">
            <a:extLst>
              <a:ext uri="{FF2B5EF4-FFF2-40B4-BE49-F238E27FC236}">
                <a16:creationId xmlns:a16="http://schemas.microsoft.com/office/drawing/2014/main" id="{A58F321D-F531-2D6F-6016-BFD2955730D9}"/>
              </a:ext>
            </a:extLst>
          </p:cNvPr>
          <p:cNvPicPr>
            <a:picLocks noChangeAspect="1"/>
          </p:cNvPicPr>
          <p:nvPr/>
        </p:nvPicPr>
        <p:blipFill rotWithShape="1">
          <a:blip r:embed="rId2">
            <a:extLst>
              <a:ext uri="{28A0092B-C50C-407E-A947-70E740481C1C}">
                <a14:useLocalDpi xmlns:a14="http://schemas.microsoft.com/office/drawing/2010/main" val="0"/>
              </a:ext>
            </a:extLst>
          </a:blip>
          <a:srcRect l="573" t="7501" r="6253" b="63194"/>
          <a:stretch/>
        </p:blipFill>
        <p:spPr>
          <a:xfrm>
            <a:off x="109537" y="3333713"/>
            <a:ext cx="11972925" cy="3276637"/>
          </a:xfrm>
          <a:prstGeom prst="rect">
            <a:avLst/>
          </a:prstGeom>
        </p:spPr>
      </p:pic>
      <p:pic>
        <p:nvPicPr>
          <p:cNvPr id="12" name="Picture 11" descr="A red shield with black text&#10;&#10;Description automatically generated with medium confidence">
            <a:extLst>
              <a:ext uri="{FF2B5EF4-FFF2-40B4-BE49-F238E27FC236}">
                <a16:creationId xmlns:a16="http://schemas.microsoft.com/office/drawing/2014/main" id="{889E15BD-2682-BC4E-4E10-D52FF975C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825607"/>
            <a:ext cx="3281362" cy="1676229"/>
          </a:xfrm>
          <a:prstGeom prst="rect">
            <a:avLst/>
          </a:prstGeom>
        </p:spPr>
      </p:pic>
    </p:spTree>
    <p:extLst>
      <p:ext uri="{BB962C8B-B14F-4D97-AF65-F5344CB8AC3E}">
        <p14:creationId xmlns:p14="http://schemas.microsoft.com/office/powerpoint/2010/main" val="4000519084"/>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Sankofa</a:t>
            </a:r>
            <a:r>
              <a:rPr lang="en-US" b="1" dirty="0" smtClean="0"/>
              <a:t> Community Farm at Bartram’s Garden</a:t>
            </a:r>
            <a:endParaRPr lang="en-US" b="1" dirty="0"/>
          </a:p>
        </p:txBody>
      </p:sp>
      <p:sp>
        <p:nvSpPr>
          <p:cNvPr id="3" name="Content Placeholder 2"/>
          <p:cNvSpPr>
            <a:spLocks noGrp="1"/>
          </p:cNvSpPr>
          <p:nvPr>
            <p:ph idx="1"/>
          </p:nvPr>
        </p:nvSpPr>
        <p:spPr/>
        <p:txBody>
          <a:bodyPr>
            <a:normAutofit fontScale="62500" lnSpcReduction="20000"/>
          </a:bodyPr>
          <a:lstStyle/>
          <a:p>
            <a:pPr fontAlgn="base"/>
            <a:r>
              <a:rPr lang="en-US" sz="2400" dirty="0" smtClean="0"/>
              <a:t>Mission: </a:t>
            </a:r>
            <a:r>
              <a:rPr lang="en-US" sz="2400" dirty="0"/>
              <a:t>Go back and get it!</a:t>
            </a:r>
          </a:p>
          <a:p>
            <a:pPr fontAlgn="base"/>
            <a:r>
              <a:rPr lang="en-US" sz="2400" dirty="0"/>
              <a:t>​</a:t>
            </a:r>
            <a:r>
              <a:rPr lang="en-US" sz="2400" dirty="0" err="1"/>
              <a:t>Sankofa</a:t>
            </a:r>
            <a:r>
              <a:rPr lang="en-US" sz="2400" dirty="0"/>
              <a:t> Community Farm is a 3.5-acre community-based crop farm, rooted in the experience of the African Diaspora. As a spiritually centered farm, </a:t>
            </a:r>
            <a:r>
              <a:rPr lang="en-US" sz="2400" dirty="0" err="1"/>
              <a:t>Sankofa</a:t>
            </a:r>
            <a:r>
              <a:rPr lang="en-US" sz="2400" dirty="0"/>
              <a:t> prioritizes reverence for Spirit, human beings, and our relationship to the myriad beings beneath and above the soil.</a:t>
            </a:r>
          </a:p>
          <a:p>
            <a:pPr fontAlgn="base"/>
            <a:r>
              <a:rPr lang="en-US" sz="2400" dirty="0"/>
              <a:t>The farm offers over 60 different crops and wild foods for our community’s healing and produces over 15,000 pounds of food annually for local farm stands and other markets. </a:t>
            </a:r>
            <a:r>
              <a:rPr lang="en-US" sz="2400" dirty="0" err="1"/>
              <a:t>Sankofa</a:t>
            </a:r>
            <a:r>
              <a:rPr lang="en-US" sz="2400" dirty="0"/>
              <a:t> Community Farm emphasizes intergenerational connections in learning and is powered each year by paid high school interns working alongside community elders, neighbors, and volunteers.</a:t>
            </a:r>
          </a:p>
          <a:p>
            <a:pPr marL="0" indent="0">
              <a:buNone/>
            </a:pPr>
            <a:endParaRPr lang="en-US" sz="2400" dirty="0" smtClean="0"/>
          </a:p>
          <a:p>
            <a:pPr marL="0" indent="0">
              <a:buNone/>
            </a:pPr>
            <a:r>
              <a:rPr lang="en-US" sz="2400" dirty="0" smtClean="0"/>
              <a:t>Contact Information: Ty Holmberg, Farm@bartramsgarden.org</a:t>
            </a:r>
          </a:p>
          <a:p>
            <a:pPr marL="0" indent="0">
              <a:buNone/>
            </a:pPr>
            <a:r>
              <a:rPr lang="en-US" sz="2400" smtClean="0"/>
              <a:t>Website: https</a:t>
            </a:r>
            <a:r>
              <a:rPr lang="en-US" sz="2400" dirty="0"/>
              <a:t>://www.bartramsgarden.org/farm/</a:t>
            </a: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Population(s) served:  Southwest </a:t>
            </a:r>
            <a:r>
              <a:rPr lang="en-US" sz="2400" dirty="0" err="1" smtClean="0"/>
              <a:t>Philadlephia</a:t>
            </a:r>
            <a:endParaRPr lang="en-US" sz="2400" dirty="0" smtClean="0"/>
          </a:p>
          <a:p>
            <a:pPr marL="0" indent="0">
              <a:buNone/>
            </a:pPr>
            <a:endParaRPr lang="en-US" dirty="0"/>
          </a:p>
          <a:p>
            <a:pPr marL="0" indent="0">
              <a:buNone/>
            </a:pPr>
            <a:endParaRPr lang="en-US" dirty="0" smtClean="0"/>
          </a:p>
          <a:p>
            <a:pPr marL="0" indent="0">
              <a:buNone/>
            </a:pPr>
            <a:endParaRPr lang="en-US" sz="1800" i="1" dirty="0" smtClean="0">
              <a:solidFill>
                <a:srgbClr val="FF0000"/>
              </a:solidFill>
            </a:endParaRPr>
          </a:p>
          <a:p>
            <a:pPr marL="0" indent="0" algn="ctr">
              <a:buNone/>
            </a:pPr>
            <a:endParaRPr lang="en-US" sz="1800" i="1" dirty="0" smtClean="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1991" y="2971800"/>
            <a:ext cx="2730682" cy="2969483"/>
          </a:xfrm>
          <a:prstGeom prst="rect">
            <a:avLst/>
          </a:prstGeom>
        </p:spPr>
      </p:pic>
    </p:spTree>
    <p:extLst>
      <p:ext uri="{BB962C8B-B14F-4D97-AF65-F5344CB8AC3E}">
        <p14:creationId xmlns:p14="http://schemas.microsoft.com/office/powerpoint/2010/main" val="1777080574"/>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020"/>
            <a:ext cx="10753724" cy="907200"/>
          </a:xfrm>
        </p:spPr>
        <p:txBody>
          <a:bodyPr>
            <a:normAutofit fontScale="90000"/>
          </a:bodyPr>
          <a:lstStyle/>
          <a:p>
            <a:r>
              <a:rPr lang="en-US" dirty="0" smtClean="0">
                <a:solidFill>
                  <a:schemeClr val="accent5">
                    <a:lumMod val="50000"/>
                  </a:schemeClr>
                </a:solidFill>
              </a:rPr>
              <a:t>Penn Medicine Social Needs Response Team (SNRT)</a:t>
            </a:r>
            <a:endParaRPr lang="en-US" dirty="0">
              <a:solidFill>
                <a:schemeClr val="accent5">
                  <a:lumMod val="50000"/>
                </a:schemeClr>
              </a:solidFill>
            </a:endParaRPr>
          </a:p>
        </p:txBody>
      </p:sp>
      <p:sp>
        <p:nvSpPr>
          <p:cNvPr id="3" name="Content Placeholder 2"/>
          <p:cNvSpPr>
            <a:spLocks noGrp="1"/>
          </p:cNvSpPr>
          <p:nvPr>
            <p:ph idx="1"/>
          </p:nvPr>
        </p:nvSpPr>
        <p:spPr>
          <a:xfrm>
            <a:off x="720000" y="1713597"/>
            <a:ext cx="11059624" cy="5031759"/>
          </a:xfrm>
        </p:spPr>
        <p:txBody>
          <a:bodyPr>
            <a:normAutofit/>
          </a:bodyPr>
          <a:lstStyle/>
          <a:p>
            <a:pPr marL="0" indent="0">
              <a:buNone/>
            </a:pPr>
            <a:r>
              <a:rPr lang="en-US" sz="1800" b="1" dirty="0" smtClean="0">
                <a:solidFill>
                  <a:schemeClr val="accent5">
                    <a:lumMod val="50000"/>
                  </a:schemeClr>
                </a:solidFill>
                <a:latin typeface="+mj-lt"/>
              </a:rPr>
              <a:t>Our Mission - CHEA</a:t>
            </a:r>
          </a:p>
          <a:p>
            <a:pPr marL="285750" indent="-285750" fontAlgn="base"/>
            <a:r>
              <a:rPr lang="en-US" sz="1600" b="1" cap="all" dirty="0">
                <a:solidFill>
                  <a:schemeClr val="accent5">
                    <a:lumMod val="50000"/>
                  </a:schemeClr>
                </a:solidFill>
                <a:latin typeface="+mj-lt"/>
              </a:rPr>
              <a:t>TO PROVIDE HIGH QUALITY PATIENT/FAMILY-CENTERED CARE FOR </a:t>
            </a:r>
            <a:r>
              <a:rPr lang="en-US" sz="1600" b="1" cap="all" dirty="0" smtClean="0">
                <a:solidFill>
                  <a:schemeClr val="accent5">
                    <a:lumMod val="50000"/>
                  </a:schemeClr>
                </a:solidFill>
                <a:latin typeface="+mj-lt"/>
              </a:rPr>
              <a:t>ALL, </a:t>
            </a:r>
            <a:r>
              <a:rPr lang="en-US" sz="1600" i="1" dirty="0" smtClean="0">
                <a:solidFill>
                  <a:schemeClr val="accent5">
                    <a:lumMod val="50000"/>
                  </a:schemeClr>
                </a:solidFill>
                <a:latin typeface="+mj-lt"/>
              </a:rPr>
              <a:t>regardless </a:t>
            </a:r>
            <a:r>
              <a:rPr lang="en-US" sz="1600" i="1" dirty="0">
                <a:solidFill>
                  <a:schemeClr val="accent5">
                    <a:lumMod val="50000"/>
                  </a:schemeClr>
                </a:solidFill>
                <a:latin typeface="+mj-lt"/>
              </a:rPr>
              <a:t>of their background or culture.</a:t>
            </a:r>
          </a:p>
          <a:p>
            <a:pPr marL="285750" indent="-285750" fontAlgn="base"/>
            <a:r>
              <a:rPr lang="en-US" sz="1600" b="1" cap="all" dirty="0">
                <a:solidFill>
                  <a:schemeClr val="accent5">
                    <a:lumMod val="50000"/>
                  </a:schemeClr>
                </a:solidFill>
                <a:latin typeface="+mj-lt"/>
              </a:rPr>
              <a:t>TO INVEST IN COMMUNITY PARTNERSHIPS TO TACKLE </a:t>
            </a:r>
            <a:r>
              <a:rPr lang="en-US" sz="1600" b="1" cap="all" dirty="0" smtClean="0">
                <a:solidFill>
                  <a:schemeClr val="accent5">
                    <a:lumMod val="50000"/>
                  </a:schemeClr>
                </a:solidFill>
                <a:latin typeface="+mj-lt"/>
              </a:rPr>
              <a:t>BARRIERS </a:t>
            </a:r>
            <a:r>
              <a:rPr lang="en-US" sz="1600" i="1" dirty="0" smtClean="0">
                <a:solidFill>
                  <a:schemeClr val="accent5">
                    <a:lumMod val="50000"/>
                  </a:schemeClr>
                </a:solidFill>
                <a:latin typeface="+mj-lt"/>
              </a:rPr>
              <a:t>to </a:t>
            </a:r>
            <a:r>
              <a:rPr lang="en-US" sz="1600" i="1" dirty="0">
                <a:solidFill>
                  <a:schemeClr val="accent5">
                    <a:lumMod val="50000"/>
                  </a:schemeClr>
                </a:solidFill>
                <a:latin typeface="+mj-lt"/>
              </a:rPr>
              <a:t>achieving optimal health for all communities that we serve.</a:t>
            </a:r>
          </a:p>
          <a:p>
            <a:pPr marL="285750" indent="-285750" fontAlgn="base"/>
            <a:r>
              <a:rPr lang="en-US" sz="1600" b="1" cap="all" dirty="0">
                <a:solidFill>
                  <a:schemeClr val="accent5">
                    <a:lumMod val="50000"/>
                  </a:schemeClr>
                </a:solidFill>
                <a:latin typeface="+mj-lt"/>
              </a:rPr>
              <a:t>TO ENSURE OUR CLINICAL AND LEARNING ENVIRONMENTS ARE </a:t>
            </a:r>
            <a:r>
              <a:rPr lang="en-US" sz="1600" b="1" cap="all" dirty="0" smtClean="0">
                <a:solidFill>
                  <a:schemeClr val="accent5">
                    <a:lumMod val="50000"/>
                  </a:schemeClr>
                </a:solidFill>
                <a:latin typeface="+mj-lt"/>
              </a:rPr>
              <a:t>INCLUSIVE </a:t>
            </a:r>
            <a:r>
              <a:rPr lang="en-US" sz="1600" i="1" dirty="0" smtClean="0">
                <a:solidFill>
                  <a:schemeClr val="accent5">
                    <a:lumMod val="50000"/>
                  </a:schemeClr>
                </a:solidFill>
                <a:latin typeface="+mj-lt"/>
              </a:rPr>
              <a:t>and </a:t>
            </a:r>
            <a:r>
              <a:rPr lang="en-US" sz="1600" i="1" dirty="0">
                <a:solidFill>
                  <a:schemeClr val="accent5">
                    <a:lumMod val="50000"/>
                  </a:schemeClr>
                </a:solidFill>
                <a:latin typeface="+mj-lt"/>
              </a:rPr>
              <a:t>promote the advancement of a diverse workforce and student body.</a:t>
            </a:r>
          </a:p>
          <a:p>
            <a:pPr marL="285750" indent="-285750" fontAlgn="base">
              <a:spcAft>
                <a:spcPts val="1000"/>
              </a:spcAft>
            </a:pPr>
            <a:r>
              <a:rPr lang="en-US" sz="1600" b="1" cap="all" dirty="0">
                <a:solidFill>
                  <a:schemeClr val="accent5">
                    <a:lumMod val="50000"/>
                  </a:schemeClr>
                </a:solidFill>
                <a:latin typeface="+mj-lt"/>
              </a:rPr>
              <a:t>TO DEVELOP THE EVIDENCE BASE TO INFORM </a:t>
            </a:r>
            <a:r>
              <a:rPr lang="en-US" sz="1600" b="1" cap="all" dirty="0" smtClean="0">
                <a:solidFill>
                  <a:schemeClr val="accent5">
                    <a:lumMod val="50000"/>
                  </a:schemeClr>
                </a:solidFill>
                <a:latin typeface="+mj-lt"/>
              </a:rPr>
              <a:t>EFFORTS </a:t>
            </a:r>
            <a:r>
              <a:rPr lang="en-US" sz="1600" i="1" dirty="0" smtClean="0">
                <a:solidFill>
                  <a:schemeClr val="accent5">
                    <a:lumMod val="50000"/>
                  </a:schemeClr>
                </a:solidFill>
                <a:latin typeface="+mj-lt"/>
              </a:rPr>
              <a:t>to </a:t>
            </a:r>
            <a:r>
              <a:rPr lang="en-US" sz="1600" i="1" dirty="0">
                <a:solidFill>
                  <a:schemeClr val="accent5">
                    <a:lumMod val="50000"/>
                  </a:schemeClr>
                </a:solidFill>
                <a:latin typeface="+mj-lt"/>
              </a:rPr>
              <a:t>advance equity and inclusion</a:t>
            </a:r>
            <a:r>
              <a:rPr lang="en-US" sz="1600" i="1" dirty="0" smtClean="0">
                <a:solidFill>
                  <a:schemeClr val="accent5">
                    <a:lumMod val="50000"/>
                  </a:schemeClr>
                </a:solidFill>
                <a:latin typeface="+mj-lt"/>
              </a:rPr>
              <a:t>.</a:t>
            </a:r>
            <a:endParaRPr lang="en-US" sz="1600" dirty="0" smtClean="0">
              <a:solidFill>
                <a:schemeClr val="accent5">
                  <a:lumMod val="50000"/>
                </a:schemeClr>
              </a:solidFill>
              <a:latin typeface="+mj-lt"/>
            </a:endParaRPr>
          </a:p>
          <a:p>
            <a:pPr marL="0" indent="0">
              <a:buNone/>
            </a:pPr>
            <a:r>
              <a:rPr lang="en-US" sz="1800" b="1" cap="all" spc="200" dirty="0" smtClean="0">
                <a:solidFill>
                  <a:schemeClr val="accent5">
                    <a:lumMod val="50000"/>
                  </a:schemeClr>
                </a:solidFill>
                <a:latin typeface="+mj-lt"/>
              </a:rPr>
              <a:t>Contact </a:t>
            </a:r>
          </a:p>
          <a:p>
            <a:pPr marL="0" indent="0">
              <a:buNone/>
            </a:pPr>
            <a:r>
              <a:rPr lang="en-US" sz="1500" dirty="0" smtClean="0">
                <a:solidFill>
                  <a:schemeClr val="accent5">
                    <a:lumMod val="50000"/>
                  </a:schemeClr>
                </a:solidFill>
                <a:latin typeface="+mj-lt"/>
              </a:rPr>
              <a:t>Ana at</a:t>
            </a:r>
            <a:r>
              <a:rPr lang="en-US" sz="1500" dirty="0" smtClean="0">
                <a:latin typeface="+mj-lt"/>
              </a:rPr>
              <a:t> </a:t>
            </a:r>
            <a:r>
              <a:rPr lang="en-US" sz="1500" dirty="0" smtClean="0">
                <a:latin typeface="+mj-lt"/>
                <a:hlinkClick r:id="rId2"/>
              </a:rPr>
              <a:t>ana.bonillamartinez@pennmedicine.upenn.edu</a:t>
            </a:r>
            <a:r>
              <a:rPr lang="en-US" sz="1500" dirty="0" smtClean="0">
                <a:latin typeface="+mj-lt"/>
              </a:rPr>
              <a:t> </a:t>
            </a:r>
            <a:r>
              <a:rPr lang="en-US" sz="1500" dirty="0" smtClean="0">
                <a:solidFill>
                  <a:schemeClr val="accent5">
                    <a:lumMod val="50000"/>
                  </a:schemeClr>
                </a:solidFill>
                <a:latin typeface="+mj-lt"/>
              </a:rPr>
              <a:t>for SNRT or submit an inquiry via our website.</a:t>
            </a:r>
          </a:p>
          <a:p>
            <a:pPr marL="0" indent="0">
              <a:spcAft>
                <a:spcPts val="1000"/>
              </a:spcAft>
              <a:buNone/>
            </a:pPr>
            <a:r>
              <a:rPr lang="en-US" sz="1500" dirty="0" smtClean="0">
                <a:solidFill>
                  <a:schemeClr val="accent5">
                    <a:lumMod val="50000"/>
                  </a:schemeClr>
                </a:solidFill>
                <a:latin typeface="+mj-lt"/>
              </a:rPr>
              <a:t>Referrals please message our team pool via </a:t>
            </a:r>
            <a:r>
              <a:rPr lang="en-US" sz="1500" dirty="0" err="1" smtClean="0">
                <a:solidFill>
                  <a:schemeClr val="accent5">
                    <a:lumMod val="50000"/>
                  </a:schemeClr>
                </a:solidFill>
                <a:latin typeface="+mj-lt"/>
              </a:rPr>
              <a:t>PennChart</a:t>
            </a:r>
            <a:r>
              <a:rPr lang="en-US" sz="1500" dirty="0">
                <a:solidFill>
                  <a:schemeClr val="accent5">
                    <a:lumMod val="50000"/>
                  </a:schemeClr>
                </a:solidFill>
                <a:latin typeface="+mj-lt"/>
              </a:rPr>
              <a:t> </a:t>
            </a:r>
            <a:r>
              <a:rPr lang="en-US" sz="1500" dirty="0" smtClean="0">
                <a:solidFill>
                  <a:schemeClr val="accent5">
                    <a:lumMod val="50000"/>
                  </a:schemeClr>
                </a:solidFill>
                <a:latin typeface="+mj-lt"/>
              </a:rPr>
              <a:t>“Social Needs Response Team” or leave a voicemail: 267-785-2019. </a:t>
            </a:r>
          </a:p>
          <a:p>
            <a:pPr marL="0" indent="0">
              <a:buNone/>
            </a:pPr>
            <a:r>
              <a:rPr lang="en-US" sz="1800" b="1" cap="all" spc="200" dirty="0" smtClean="0">
                <a:solidFill>
                  <a:schemeClr val="accent5">
                    <a:lumMod val="50000"/>
                  </a:schemeClr>
                </a:solidFill>
                <a:latin typeface="+mj-lt"/>
              </a:rPr>
              <a:t>Website</a:t>
            </a:r>
          </a:p>
          <a:p>
            <a:pPr marL="0" indent="0">
              <a:spcAft>
                <a:spcPts val="1000"/>
              </a:spcAft>
              <a:buNone/>
            </a:pPr>
            <a:r>
              <a:rPr lang="en-US" sz="1500" dirty="0" smtClean="0">
                <a:latin typeface="+mj-lt"/>
                <a:hlinkClick r:id="rId3"/>
              </a:rPr>
              <a:t>https</a:t>
            </a:r>
            <a:r>
              <a:rPr lang="en-US" sz="1500" dirty="0">
                <a:latin typeface="+mj-lt"/>
                <a:hlinkClick r:id="rId3"/>
              </a:rPr>
              <a:t>://www.chea.upenn.edu</a:t>
            </a:r>
            <a:r>
              <a:rPr lang="en-US" sz="1500" dirty="0" smtClean="0">
                <a:latin typeface="+mj-lt"/>
                <a:hlinkClick r:id="rId3"/>
              </a:rPr>
              <a:t>/</a:t>
            </a:r>
            <a:r>
              <a:rPr lang="en-US" sz="1500" dirty="0" smtClean="0">
                <a:latin typeface="+mj-lt"/>
              </a:rPr>
              <a:t> </a:t>
            </a:r>
          </a:p>
          <a:p>
            <a:pPr marL="0" indent="0">
              <a:buNone/>
            </a:pPr>
            <a:r>
              <a:rPr lang="en-US" sz="1800" b="1" dirty="0">
                <a:solidFill>
                  <a:schemeClr val="accent5">
                    <a:lumMod val="50000"/>
                  </a:schemeClr>
                </a:solidFill>
                <a:latin typeface="+mj-lt"/>
              </a:rPr>
              <a:t>Populations served</a:t>
            </a:r>
          </a:p>
          <a:p>
            <a:pPr lvl="1"/>
            <a:r>
              <a:rPr lang="en-US" sz="1500" b="1" dirty="0">
                <a:solidFill>
                  <a:schemeClr val="accent5">
                    <a:lumMod val="50000"/>
                  </a:schemeClr>
                </a:solidFill>
                <a:latin typeface="+mj-lt"/>
              </a:rPr>
              <a:t>The Social Needs Response Team (SNRT) </a:t>
            </a:r>
            <a:r>
              <a:rPr lang="en-US" sz="1500" dirty="0">
                <a:solidFill>
                  <a:schemeClr val="accent5">
                    <a:lumMod val="50000"/>
                  </a:schemeClr>
                </a:solidFill>
                <a:latin typeface="+mj-lt"/>
              </a:rPr>
              <a:t>is a virtual call center established in April 2020 that supports Penn patients, students, and the wider Philadelphia community with access to resources to address social needs.</a:t>
            </a:r>
            <a:endParaRPr lang="en-US" sz="1500" dirty="0" smtClean="0">
              <a:solidFill>
                <a:schemeClr val="accent5">
                  <a:lumMod val="50000"/>
                </a:schemeClr>
              </a:solidFill>
              <a:latin typeface="+mj-lt"/>
            </a:endParaRPr>
          </a:p>
          <a:p>
            <a:endParaRPr lang="en-US"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476" y="835323"/>
            <a:ext cx="1863157" cy="8421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071" y="1027796"/>
            <a:ext cx="2880358" cy="457200"/>
          </a:xfrm>
          <a:prstGeom prst="rect">
            <a:avLst/>
          </a:prstGeom>
        </p:spPr>
      </p:pic>
    </p:spTree>
    <p:extLst>
      <p:ext uri="{BB962C8B-B14F-4D97-AF65-F5344CB8AC3E}">
        <p14:creationId xmlns:p14="http://schemas.microsoft.com/office/powerpoint/2010/main" val="175497277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 Chris- Cap4Kids/Summer Meals</a:t>
            </a:r>
          </a:p>
        </p:txBody>
      </p:sp>
      <p:sp>
        <p:nvSpPr>
          <p:cNvPr id="3" name="Content Placeholder 2"/>
          <p:cNvSpPr>
            <a:spLocks noGrp="1"/>
          </p:cNvSpPr>
          <p:nvPr>
            <p:ph idx="1"/>
          </p:nvPr>
        </p:nvSpPr>
        <p:spPr/>
        <p:txBody>
          <a:bodyPr>
            <a:normAutofit fontScale="92500"/>
          </a:bodyPr>
          <a:lstStyle/>
          <a:p>
            <a:pPr marL="0" indent="0">
              <a:buNone/>
            </a:pPr>
            <a:endParaRPr lang="en-US" sz="2400" dirty="0"/>
          </a:p>
          <a:p>
            <a:pPr marL="0" indent="0">
              <a:buNone/>
            </a:pPr>
            <a:r>
              <a:rPr lang="en-US" sz="2400" dirty="0"/>
              <a:t>CUC Mission: </a:t>
            </a:r>
            <a:r>
              <a:rPr lang="en-US" sz="2400" i="1" dirty="0"/>
              <a:t>Our goal is to promote health equity to mitigate inequities and health disparities in healthcare delivery to the children and families we serve, while providing exceptional, equitable, culturally humble, comprehensive care to our families.</a:t>
            </a:r>
            <a:endParaRPr lang="en-US" sz="2400" dirty="0"/>
          </a:p>
          <a:p>
            <a:pPr marL="0" indent="0">
              <a:buNone/>
            </a:pPr>
            <a:endParaRPr lang="en-US" sz="2400" dirty="0"/>
          </a:p>
          <a:p>
            <a:pPr marL="0" indent="0">
              <a:buNone/>
            </a:pPr>
            <a:r>
              <a:rPr lang="en-US" sz="2400" dirty="0"/>
              <a:t>Update Cap4Kids and develop QR codes for EHR. M, T, Th, Fri- Lunch Distribution</a:t>
            </a:r>
          </a:p>
          <a:p>
            <a:pPr marL="0" indent="0">
              <a:buNone/>
            </a:pPr>
            <a:r>
              <a:rPr lang="en-US" sz="2400" dirty="0"/>
              <a:t>Contact Information: Dr. Daniel R. Taylor </a:t>
            </a:r>
            <a:r>
              <a:rPr lang="en-US" sz="2400" dirty="0">
                <a:hlinkClick r:id="rId2"/>
              </a:rPr>
              <a:t>drt23@Drexel.edu</a:t>
            </a:r>
            <a:r>
              <a:rPr lang="en-US" sz="2400" dirty="0"/>
              <a:t>, 215817-1149</a:t>
            </a:r>
          </a:p>
          <a:p>
            <a:pPr marL="0" indent="0">
              <a:buNone/>
            </a:pPr>
            <a:r>
              <a:rPr lang="en-US" sz="2400" dirty="0">
                <a:hlinkClick r:id="rId3"/>
              </a:rPr>
              <a:t>www.cap4kids.org/philadelphia</a:t>
            </a:r>
            <a:r>
              <a:rPr lang="en-US" sz="2400" dirty="0"/>
              <a:t> </a:t>
            </a:r>
          </a:p>
          <a:p>
            <a:pPr marL="0" indent="0">
              <a:buNone/>
            </a:pPr>
            <a:endParaRPr lang="en-US" dirty="0"/>
          </a:p>
          <a:p>
            <a:pPr marL="0" indent="0">
              <a:buNone/>
            </a:pPr>
            <a:r>
              <a:rPr lang="en-US" dirty="0"/>
              <a:t>Populations Served</a:t>
            </a:r>
            <a:r>
              <a:rPr lang="en-US" dirty="0" smtClean="0"/>
              <a:t>: Children </a:t>
            </a:r>
            <a:r>
              <a:rPr lang="en-US" dirty="0"/>
              <a:t>and their Families. 91% Medicaid, 93% BIPOC</a:t>
            </a:r>
          </a:p>
          <a:p>
            <a:pPr marL="0" indent="0">
              <a:buNone/>
            </a:pPr>
            <a:endParaRPr lang="en-US" dirty="0"/>
          </a:p>
          <a:p>
            <a:pPr marL="0" indent="0">
              <a:buNone/>
            </a:pPr>
            <a:endParaRPr lang="en-US" sz="1800" i="1" dirty="0">
              <a:solidFill>
                <a:srgbClr val="FF0000"/>
              </a:solidFill>
            </a:endParaRPr>
          </a:p>
          <a:p>
            <a:pPr marL="0" indent="0" algn="ctr">
              <a:buNone/>
            </a:pPr>
            <a:endParaRPr lang="en-US" sz="1800" i="1" dirty="0">
              <a:solidFill>
                <a:srgbClr val="FF0000"/>
              </a:solidFill>
            </a:endParaRPr>
          </a:p>
        </p:txBody>
      </p:sp>
      <p:pic>
        <p:nvPicPr>
          <p:cNvPr id="1026" name="Picture 2" descr="Tower Health and Drexel University Finalize Acquisition of St. Christopher's  Hospital for Children">
            <a:extLst>
              <a:ext uri="{FF2B5EF4-FFF2-40B4-BE49-F238E27FC236}">
                <a16:creationId xmlns:a16="http://schemas.microsoft.com/office/drawing/2014/main" id="{3A834703-E0E7-2CB5-ED5E-6B2156BB72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9906" y="189162"/>
            <a:ext cx="3532094" cy="18511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p4Kids (Childrens Advocacy Project) of Philadelphia">
            <a:extLst>
              <a:ext uri="{FF2B5EF4-FFF2-40B4-BE49-F238E27FC236}">
                <a16:creationId xmlns:a16="http://schemas.microsoft.com/office/drawing/2014/main" id="{14D1DF66-8CA0-7ACF-7C1F-57C6CB7609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423" y="0"/>
            <a:ext cx="3237020" cy="196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94474"/>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75" y="325984"/>
            <a:ext cx="10515600" cy="1325563"/>
          </a:xfrm>
        </p:spPr>
        <p:txBody>
          <a:bodyPr/>
          <a:lstStyle/>
          <a:p>
            <a:pPr algn="ctr"/>
            <a:r>
              <a:rPr lang="en-US" b="1" dirty="0"/>
              <a:t>St. Christopher’s Hospital- </a:t>
            </a:r>
            <a:br>
              <a:rPr lang="en-US" b="1" dirty="0"/>
            </a:br>
            <a:r>
              <a:rPr lang="en-US" b="1" dirty="0"/>
              <a:t>Center for Collaborative Primary Care</a:t>
            </a:r>
          </a:p>
        </p:txBody>
      </p:sp>
      <p:sp>
        <p:nvSpPr>
          <p:cNvPr id="3" name="Content Placeholder 2"/>
          <p:cNvSpPr>
            <a:spLocks noGrp="1"/>
          </p:cNvSpPr>
          <p:nvPr>
            <p:ph idx="1"/>
          </p:nvPr>
        </p:nvSpPr>
        <p:spPr>
          <a:xfrm>
            <a:off x="1151021" y="3031900"/>
            <a:ext cx="10515600" cy="4351338"/>
          </a:xfrm>
        </p:spPr>
        <p:txBody>
          <a:bodyPr>
            <a:normAutofit/>
          </a:bodyPr>
          <a:lstStyle/>
          <a:p>
            <a:pPr marL="0" indent="0">
              <a:buNone/>
            </a:pPr>
            <a:r>
              <a:rPr lang="en-US" sz="2000" dirty="0"/>
              <a:t>At the Center for Collaborative Primary Care (CPC) we aim to be a trauma-informed, patient centered medical home for children and families with social stressors including children in the foster care system, children of parents with substance use disorder, and other similar stressors.</a:t>
            </a:r>
          </a:p>
          <a:p>
            <a:pPr marL="0" indent="0">
              <a:buNone/>
            </a:pPr>
            <a:endParaRPr lang="en-US" sz="2000" dirty="0"/>
          </a:p>
          <a:p>
            <a:pPr marL="0" indent="0">
              <a:buNone/>
            </a:pPr>
            <a:r>
              <a:rPr lang="en-US" sz="2000" dirty="0"/>
              <a:t>Contact Information: 	Emily Spengler, MD, </a:t>
            </a:r>
            <a:r>
              <a:rPr lang="en-US" sz="2000" dirty="0">
                <a:hlinkClick r:id="rId2"/>
              </a:rPr>
              <a:t>eas468@drexel.edu</a:t>
            </a:r>
            <a:endParaRPr lang="en-US" sz="2000" dirty="0"/>
          </a:p>
          <a:p>
            <a:pPr marL="0" indent="0">
              <a:buNone/>
            </a:pPr>
            <a:r>
              <a:rPr lang="en-US" sz="2000" dirty="0"/>
              <a:t>			Ann Cushwa, MSW, ann.cushwa@towerhealth.org</a:t>
            </a:r>
          </a:p>
          <a:p>
            <a:pPr marL="0" indent="0">
              <a:buNone/>
            </a:pPr>
            <a:endParaRPr lang="en-US" sz="2000" dirty="0"/>
          </a:p>
          <a:p>
            <a:pPr marL="0" indent="0">
              <a:buNone/>
            </a:pPr>
            <a:r>
              <a:rPr lang="en-US" sz="2000" dirty="0"/>
              <a:t>Population(s) served: Children and familes affected by substance use disorder, families with DHS or foster care involvement, children of parents with intellectual disabilities, and families affected by intimate partner violence or homelessness.</a:t>
            </a:r>
          </a:p>
        </p:txBody>
      </p:sp>
      <p:pic>
        <p:nvPicPr>
          <p:cNvPr id="1026" name="Picture 2" descr="St. Christopher's Hospital for Children | Tower Health">
            <a:extLst>
              <a:ext uri="{FF2B5EF4-FFF2-40B4-BE49-F238E27FC236}">
                <a16:creationId xmlns:a16="http://schemas.microsoft.com/office/drawing/2014/main" id="{6F75AE3F-D5B4-8C1B-61AB-F8C8402DC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875" y="1534322"/>
            <a:ext cx="4335093" cy="149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5187"/>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473" y="273980"/>
            <a:ext cx="10515600" cy="1325563"/>
          </a:xfrm>
        </p:spPr>
        <p:txBody>
          <a:bodyPr/>
          <a:lstStyle/>
          <a:p>
            <a:pPr algn="ctr"/>
            <a:r>
              <a:rPr lang="en-US" b="1" dirty="0">
                <a:latin typeface="Microsoft JhengHei UI Light" panose="020B0304030504040204" pitchFamily="34" charset="-120"/>
                <a:ea typeface="Microsoft JhengHei UI Light" panose="020B0304030504040204" pitchFamily="34" charset="-120"/>
              </a:rPr>
              <a:t>The African Family Health Organization (AFAHO)</a:t>
            </a:r>
          </a:p>
        </p:txBody>
      </p:sp>
      <p:sp>
        <p:nvSpPr>
          <p:cNvPr id="3" name="Content Placeholder 2"/>
          <p:cNvSpPr>
            <a:spLocks noGrp="1"/>
          </p:cNvSpPr>
          <p:nvPr>
            <p:ph idx="1"/>
          </p:nvPr>
        </p:nvSpPr>
        <p:spPr>
          <a:xfrm>
            <a:off x="998892" y="1742869"/>
            <a:ext cx="10298371" cy="4351338"/>
          </a:xfrm>
        </p:spPr>
        <p:txBody>
          <a:bodyPr>
            <a:normAutofit fontScale="92500" lnSpcReduction="10000"/>
          </a:bodyPr>
          <a:lstStyle/>
          <a:p>
            <a:pPr marL="0" indent="0">
              <a:buNone/>
            </a:pPr>
            <a:r>
              <a:rPr lang="en-US" sz="2400" b="1" dirty="0">
                <a:latin typeface="Grotesque Light" panose="020B0304020202020204" pitchFamily="34" charset="0"/>
              </a:rPr>
              <a:t>Mission: </a:t>
            </a:r>
            <a:r>
              <a:rPr lang="en-US" sz="2400" b="0" i="1" dirty="0">
                <a:solidFill>
                  <a:srgbClr val="333333"/>
                </a:solidFill>
                <a:effectLst/>
                <a:latin typeface="Grotesque Light" panose="020B0304020202020204" pitchFamily="34" charset="0"/>
              </a:rPr>
              <a:t>We work to </a:t>
            </a:r>
            <a:r>
              <a:rPr lang="en-US" sz="2400" b="1" i="1" dirty="0">
                <a:solidFill>
                  <a:srgbClr val="333333"/>
                </a:solidFill>
                <a:effectLst/>
                <a:latin typeface="Grotesque Light" panose="020B0304020202020204" pitchFamily="34" charset="0"/>
              </a:rPr>
              <a:t>strengthen community health culture </a:t>
            </a:r>
            <a:r>
              <a:rPr lang="en-US" sz="2400" b="0" i="1" dirty="0">
                <a:solidFill>
                  <a:srgbClr val="333333"/>
                </a:solidFill>
                <a:effectLst/>
                <a:latin typeface="Grotesque Light" panose="020B0304020202020204" pitchFamily="34" charset="0"/>
              </a:rPr>
              <a:t>and </a:t>
            </a:r>
            <a:r>
              <a:rPr lang="en-US" sz="2400" b="1" i="1" dirty="0">
                <a:solidFill>
                  <a:srgbClr val="333333"/>
                </a:solidFill>
                <a:effectLst/>
                <a:latin typeface="Grotesque Light" panose="020B0304020202020204" pitchFamily="34" charset="0"/>
              </a:rPr>
              <a:t>facilitate social integration</a:t>
            </a:r>
            <a:r>
              <a:rPr lang="en-US" sz="2400" b="0" i="1" dirty="0">
                <a:solidFill>
                  <a:srgbClr val="333333"/>
                </a:solidFill>
                <a:effectLst/>
                <a:latin typeface="Grotesque Light" panose="020B0304020202020204" pitchFamily="34" charset="0"/>
              </a:rPr>
              <a:t> through the utilization of a unique peer support model that uses </a:t>
            </a:r>
            <a:r>
              <a:rPr lang="en-US" sz="2400" b="1" i="1" dirty="0">
                <a:solidFill>
                  <a:srgbClr val="333333"/>
                </a:solidFill>
                <a:effectLst/>
                <a:latin typeface="Grotesque Light" panose="020B0304020202020204" pitchFamily="34" charset="0"/>
              </a:rPr>
              <a:t>shared language</a:t>
            </a:r>
            <a:r>
              <a:rPr lang="en-US" sz="2400" b="0" i="1" dirty="0">
                <a:solidFill>
                  <a:srgbClr val="333333"/>
                </a:solidFill>
                <a:effectLst/>
                <a:latin typeface="Grotesque Light" panose="020B0304020202020204" pitchFamily="34" charset="0"/>
              </a:rPr>
              <a:t>, </a:t>
            </a:r>
            <a:r>
              <a:rPr lang="en-US" sz="2400" b="1" i="1" dirty="0">
                <a:solidFill>
                  <a:srgbClr val="333333"/>
                </a:solidFill>
                <a:effectLst/>
                <a:latin typeface="Grotesque Light" panose="020B0304020202020204" pitchFamily="34" charset="0"/>
              </a:rPr>
              <a:t>cultural expertise</a:t>
            </a:r>
            <a:r>
              <a:rPr lang="en-US" sz="2400" b="0" i="1" dirty="0">
                <a:solidFill>
                  <a:srgbClr val="333333"/>
                </a:solidFill>
                <a:effectLst/>
                <a:latin typeface="Grotesque Light" panose="020B0304020202020204" pitchFamily="34" charset="0"/>
              </a:rPr>
              <a:t>, </a:t>
            </a:r>
            <a:r>
              <a:rPr lang="en-US" sz="2400" b="1" i="1" dirty="0">
                <a:solidFill>
                  <a:srgbClr val="333333"/>
                </a:solidFill>
                <a:effectLst/>
                <a:latin typeface="Grotesque Light" panose="020B0304020202020204" pitchFamily="34" charset="0"/>
              </a:rPr>
              <a:t>advocacy</a:t>
            </a:r>
            <a:r>
              <a:rPr lang="en-US" sz="2400" b="0" i="1" dirty="0">
                <a:solidFill>
                  <a:srgbClr val="333333"/>
                </a:solidFill>
                <a:effectLst/>
                <a:latin typeface="Grotesque Light" panose="020B0304020202020204" pitchFamily="34" charset="0"/>
              </a:rPr>
              <a:t>, and </a:t>
            </a:r>
            <a:r>
              <a:rPr lang="en-US" sz="2400" b="1" i="1" dirty="0">
                <a:solidFill>
                  <a:srgbClr val="333333"/>
                </a:solidFill>
                <a:effectLst/>
                <a:latin typeface="Grotesque Light" panose="020B0304020202020204" pitchFamily="34" charset="0"/>
              </a:rPr>
              <a:t>system navigation knowledge</a:t>
            </a:r>
            <a:r>
              <a:rPr lang="en-US" sz="2400" b="0" i="1" dirty="0">
                <a:solidFill>
                  <a:srgbClr val="333333"/>
                </a:solidFill>
                <a:effectLst/>
                <a:latin typeface="Grotesque Light" panose="020B0304020202020204" pitchFamily="34" charset="0"/>
              </a:rPr>
              <a:t> to help individuals and families </a:t>
            </a:r>
            <a:r>
              <a:rPr lang="en-US" sz="2400" b="1" i="1" dirty="0">
                <a:solidFill>
                  <a:srgbClr val="333333"/>
                </a:solidFill>
                <a:effectLst/>
                <a:latin typeface="Grotesque Light" panose="020B0304020202020204" pitchFamily="34" charset="0"/>
              </a:rPr>
              <a:t>overcome social determinants</a:t>
            </a:r>
            <a:r>
              <a:rPr lang="en-US" sz="2400" b="0" i="1" dirty="0">
                <a:solidFill>
                  <a:srgbClr val="333333"/>
                </a:solidFill>
                <a:effectLst/>
                <a:latin typeface="Grotesque Light" panose="020B0304020202020204" pitchFamily="34" charset="0"/>
              </a:rPr>
              <a:t>, </a:t>
            </a:r>
            <a:r>
              <a:rPr lang="en-US" sz="2400" b="1" i="1" dirty="0">
                <a:solidFill>
                  <a:srgbClr val="333333"/>
                </a:solidFill>
                <a:effectLst/>
                <a:latin typeface="Grotesque Light" panose="020B0304020202020204" pitchFamily="34" charset="0"/>
              </a:rPr>
              <a:t>build community connections</a:t>
            </a:r>
            <a:r>
              <a:rPr lang="en-US" sz="2400" b="0" i="1" dirty="0">
                <a:solidFill>
                  <a:srgbClr val="333333"/>
                </a:solidFill>
                <a:effectLst/>
                <a:latin typeface="Grotesque Light" panose="020B0304020202020204" pitchFamily="34" charset="0"/>
              </a:rPr>
              <a:t>, and </a:t>
            </a:r>
            <a:r>
              <a:rPr lang="en-US" sz="2400" b="1" i="1" dirty="0">
                <a:solidFill>
                  <a:srgbClr val="333333"/>
                </a:solidFill>
                <a:effectLst/>
                <a:latin typeface="Grotesque Light" panose="020B0304020202020204" pitchFamily="34" charset="0"/>
              </a:rPr>
              <a:t>gain information </a:t>
            </a:r>
            <a:r>
              <a:rPr lang="en-US" sz="2400" b="0" i="1" dirty="0">
                <a:solidFill>
                  <a:srgbClr val="333333"/>
                </a:solidFill>
                <a:effectLst/>
                <a:latin typeface="Grotesque Light" panose="020B0304020202020204" pitchFamily="34" charset="0"/>
              </a:rPr>
              <a:t>and </a:t>
            </a:r>
            <a:r>
              <a:rPr lang="en-US" sz="2400" b="1" i="1" dirty="0">
                <a:solidFill>
                  <a:srgbClr val="333333"/>
                </a:solidFill>
                <a:effectLst/>
                <a:latin typeface="Grotesque Light" panose="020B0304020202020204" pitchFamily="34" charset="0"/>
              </a:rPr>
              <a:t>resources </a:t>
            </a:r>
            <a:r>
              <a:rPr lang="en-US" sz="2400" b="0" i="1" dirty="0">
                <a:solidFill>
                  <a:srgbClr val="333333"/>
                </a:solidFill>
                <a:effectLst/>
                <a:latin typeface="Grotesque Light" panose="020B0304020202020204" pitchFamily="34" charset="0"/>
              </a:rPr>
              <a:t>needed to </a:t>
            </a:r>
            <a:r>
              <a:rPr lang="en-US" sz="2400" b="1" i="1" u="sng" dirty="0">
                <a:solidFill>
                  <a:srgbClr val="333333"/>
                </a:solidFill>
                <a:effectLst/>
                <a:latin typeface="Grotesque Light" panose="020B0304020202020204" pitchFamily="34" charset="0"/>
              </a:rPr>
              <a:t>thrive</a:t>
            </a:r>
            <a:r>
              <a:rPr lang="en-US" sz="2400" b="0" i="1" dirty="0">
                <a:solidFill>
                  <a:srgbClr val="333333"/>
                </a:solidFill>
                <a:effectLst/>
                <a:latin typeface="Grotesque Light" panose="020B0304020202020204" pitchFamily="34" charset="0"/>
              </a:rPr>
              <a:t>. </a:t>
            </a:r>
          </a:p>
          <a:p>
            <a:pPr marL="0" indent="0">
              <a:buNone/>
            </a:pPr>
            <a:endParaRPr lang="en-US" sz="2400" i="1" dirty="0">
              <a:latin typeface="Grotesque Light" panose="020B0304020202020204" pitchFamily="34" charset="0"/>
            </a:endParaRPr>
          </a:p>
          <a:p>
            <a:pPr marL="0" indent="0">
              <a:buNone/>
            </a:pPr>
            <a:r>
              <a:rPr lang="en-US" sz="2400" b="1" dirty="0">
                <a:latin typeface="Grotesque Light" panose="020B0304020202020204" pitchFamily="34" charset="0"/>
              </a:rPr>
              <a:t>Contact Information: </a:t>
            </a:r>
            <a:r>
              <a:rPr lang="en-US" sz="2400" dirty="0">
                <a:latin typeface="Grotesque Light" panose="020B0304020202020204" pitchFamily="34" charset="0"/>
              </a:rPr>
              <a:t>Dianne Uwayo, Health Programs Manager | </a:t>
            </a:r>
            <a:r>
              <a:rPr lang="en-US" sz="2400" dirty="0">
                <a:latin typeface="Grotesque Light" panose="020B0304020202020204" pitchFamily="34" charset="0"/>
                <a:hlinkClick r:id="rId2"/>
              </a:rPr>
              <a:t>dianne@afaho.org</a:t>
            </a:r>
            <a:endParaRPr lang="en-US" sz="2400" dirty="0">
              <a:latin typeface="Grotesque Light" panose="020B0304020202020204" pitchFamily="34" charset="0"/>
            </a:endParaRPr>
          </a:p>
          <a:p>
            <a:pPr marL="0" indent="0">
              <a:buNone/>
            </a:pPr>
            <a:endParaRPr lang="en-US" sz="2400" dirty="0">
              <a:latin typeface="Grotesque Light" panose="020B0304020202020204" pitchFamily="34" charset="0"/>
            </a:endParaRPr>
          </a:p>
          <a:p>
            <a:pPr marL="0" indent="0">
              <a:buNone/>
            </a:pPr>
            <a:r>
              <a:rPr lang="en-US" sz="2400" b="1" dirty="0">
                <a:latin typeface="Grotesque Light" panose="020B0304020202020204" pitchFamily="34" charset="0"/>
              </a:rPr>
              <a:t>Website: </a:t>
            </a:r>
            <a:r>
              <a:rPr lang="en-US" sz="2400" dirty="0">
                <a:latin typeface="Grotesque Light" panose="020B0304020202020204" pitchFamily="34" charset="0"/>
                <a:hlinkClick r:id="rId3"/>
              </a:rPr>
              <a:t>www.afaho.org</a:t>
            </a:r>
            <a:endParaRPr lang="en-US" sz="2400" dirty="0">
              <a:latin typeface="Grotesque Light" panose="020B0304020202020204" pitchFamily="34" charset="0"/>
            </a:endParaRPr>
          </a:p>
          <a:p>
            <a:pPr marL="0" indent="0">
              <a:buNone/>
            </a:pPr>
            <a:endParaRPr lang="en-US" sz="2400" dirty="0">
              <a:latin typeface="Grotesque Light" panose="020B0304020202020204" pitchFamily="34" charset="0"/>
            </a:endParaRPr>
          </a:p>
          <a:p>
            <a:pPr marL="0" indent="0">
              <a:buNone/>
            </a:pPr>
            <a:r>
              <a:rPr lang="en-US" sz="2400" b="1" dirty="0">
                <a:latin typeface="Grotesque Light" panose="020B0304020202020204" pitchFamily="34" charset="0"/>
              </a:rPr>
              <a:t>Population(s) served: African</a:t>
            </a:r>
            <a:r>
              <a:rPr lang="en-US" sz="2400" dirty="0">
                <a:latin typeface="Grotesque Light" panose="020B0304020202020204" pitchFamily="34" charset="0"/>
              </a:rPr>
              <a:t> and </a:t>
            </a:r>
            <a:r>
              <a:rPr lang="en-US" sz="2400" b="1" dirty="0">
                <a:latin typeface="Grotesque Light" panose="020B0304020202020204" pitchFamily="34" charset="0"/>
              </a:rPr>
              <a:t>Caribbean</a:t>
            </a:r>
            <a:r>
              <a:rPr lang="en-US" sz="2400" dirty="0">
                <a:latin typeface="Grotesque Light" panose="020B0304020202020204" pitchFamily="34" charset="0"/>
              </a:rPr>
              <a:t> </a:t>
            </a:r>
            <a:r>
              <a:rPr lang="en-US" sz="2400" b="1" dirty="0">
                <a:latin typeface="Grotesque Light" panose="020B0304020202020204" pitchFamily="34" charset="0"/>
              </a:rPr>
              <a:t>Immigrants</a:t>
            </a:r>
            <a:r>
              <a:rPr lang="en-US" sz="2400" dirty="0">
                <a:latin typeface="Grotesque Light" panose="020B0304020202020204" pitchFamily="34" charset="0"/>
              </a:rPr>
              <a:t> and </a:t>
            </a:r>
            <a:r>
              <a:rPr lang="en-US" sz="2400" b="1" dirty="0">
                <a:latin typeface="Grotesque Light" panose="020B0304020202020204" pitchFamily="34" charset="0"/>
              </a:rPr>
              <a:t>Refugees</a:t>
            </a:r>
            <a:r>
              <a:rPr lang="en-US" sz="2400" dirty="0">
                <a:latin typeface="Grotesque Light" panose="020B0304020202020204" pitchFamily="34" charset="0"/>
              </a:rPr>
              <a:t>                        in greater Philadelphia</a:t>
            </a:r>
          </a:p>
          <a:p>
            <a:pPr marL="0" indent="0">
              <a:buNone/>
            </a:pPr>
            <a:endParaRPr lang="en-US" dirty="0"/>
          </a:p>
          <a:p>
            <a:pPr marL="0" indent="0">
              <a:buNone/>
            </a:pPr>
            <a:endParaRPr lang="en-US" dirty="0"/>
          </a:p>
          <a:p>
            <a:pPr marL="0" indent="0">
              <a:buNone/>
            </a:pPr>
            <a:endParaRPr lang="en-US" sz="1800" i="1" dirty="0">
              <a:solidFill>
                <a:srgbClr val="FF0000"/>
              </a:solidFill>
            </a:endParaRPr>
          </a:p>
          <a:p>
            <a:pPr marL="0" indent="0" algn="ctr">
              <a:buNone/>
            </a:pPr>
            <a:endParaRPr lang="en-US" sz="1800" i="1" dirty="0">
              <a:solidFill>
                <a:srgbClr val="FF0000"/>
              </a:solidFill>
            </a:endParaRPr>
          </a:p>
        </p:txBody>
      </p:sp>
      <p:pic>
        <p:nvPicPr>
          <p:cNvPr id="5" name="Picture 4" descr="A picture containing pattern, motif, art, pattern (fashion design)&#10;&#10;Description automatically generated">
            <a:extLst>
              <a:ext uri="{FF2B5EF4-FFF2-40B4-BE49-F238E27FC236}">
                <a16:creationId xmlns:a16="http://schemas.microsoft.com/office/drawing/2014/main" id="{A36DC3AF-4A18-36D9-E840-CB3301D35CD8}"/>
              </a:ext>
            </a:extLst>
          </p:cNvPr>
          <p:cNvPicPr>
            <a:picLocks noChangeAspect="1"/>
          </p:cNvPicPr>
          <p:nvPr/>
        </p:nvPicPr>
        <p:blipFill rotWithShape="1">
          <a:blip r:embed="rId4">
            <a:extLst>
              <a:ext uri="{28A0092B-C50C-407E-A947-70E740481C1C}">
                <a14:useLocalDpi xmlns:a14="http://schemas.microsoft.com/office/drawing/2010/main" val="0"/>
              </a:ext>
            </a:extLst>
          </a:blip>
          <a:srcRect l="61696" t="-178" r="-9710" b="178"/>
          <a:stretch/>
        </p:blipFill>
        <p:spPr>
          <a:xfrm>
            <a:off x="0" y="-44245"/>
            <a:ext cx="998892" cy="6946490"/>
          </a:xfrm>
          <a:prstGeom prst="rect">
            <a:avLst/>
          </a:prstGeom>
        </p:spPr>
      </p:pic>
      <p:pic>
        <p:nvPicPr>
          <p:cNvPr id="7" name="Picture 6" descr="A picture containing yellow&#10;&#10;Description automatically generated">
            <a:extLst>
              <a:ext uri="{FF2B5EF4-FFF2-40B4-BE49-F238E27FC236}">
                <a16:creationId xmlns:a16="http://schemas.microsoft.com/office/drawing/2014/main" id="{1843CCBE-79F8-D934-AD6F-E1755AF94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4510" y="4601497"/>
            <a:ext cx="2040082" cy="2040082"/>
          </a:xfrm>
          <a:prstGeom prst="rect">
            <a:avLst/>
          </a:prstGeom>
        </p:spPr>
      </p:pic>
    </p:spTree>
    <p:extLst>
      <p:ext uri="{BB962C8B-B14F-4D97-AF65-F5344CB8AC3E}">
        <p14:creationId xmlns:p14="http://schemas.microsoft.com/office/powerpoint/2010/main" val="2205976681"/>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768325" y="663225"/>
            <a:ext cx="6572700" cy="243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3100" b="1">
                <a:latin typeface="Times New Roman"/>
                <a:ea typeface="Times New Roman"/>
                <a:cs typeface="Times New Roman"/>
                <a:sym typeface="Times New Roman"/>
              </a:rPr>
              <a:t>Students Run Philly Style (SRPS):</a:t>
            </a:r>
            <a:endParaRPr sz="3100" b="1">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4400"/>
              <a:buFont typeface="Calibri"/>
              <a:buNone/>
            </a:pPr>
            <a:r>
              <a:rPr lang="en-US" sz="3100">
                <a:latin typeface="Times New Roman"/>
                <a:ea typeface="Times New Roman"/>
                <a:cs typeface="Times New Roman"/>
                <a:sym typeface="Times New Roman"/>
              </a:rPr>
              <a:t>Our mission is to transform students’ lives through mentorship over miles of long distance running and achievement.</a:t>
            </a:r>
            <a:endParaRPr sz="3100" b="1">
              <a:latin typeface="Times New Roman"/>
              <a:ea typeface="Times New Roman"/>
              <a:cs typeface="Times New Roman"/>
              <a:sym typeface="Times New Roman"/>
            </a:endParaRPr>
          </a:p>
        </p:txBody>
      </p:sp>
      <p:sp>
        <p:nvSpPr>
          <p:cNvPr id="85" name="Google Shape;85;p1"/>
          <p:cNvSpPr txBox="1">
            <a:spLocks noGrp="1"/>
          </p:cNvSpPr>
          <p:nvPr>
            <p:ph type="body" idx="1"/>
          </p:nvPr>
        </p:nvSpPr>
        <p:spPr>
          <a:xfrm>
            <a:off x="838200" y="3337475"/>
            <a:ext cx="10515600" cy="3169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400"/>
              <a:buNone/>
            </a:pPr>
            <a:r>
              <a:rPr lang="en-US" sz="2400" dirty="0">
                <a:latin typeface="Times New Roman"/>
                <a:ea typeface="Times New Roman"/>
                <a:cs typeface="Times New Roman"/>
                <a:sym typeface="Times New Roman"/>
              </a:rPr>
              <a:t>The Sterling Commercial Building Suite #480</a:t>
            </a:r>
            <a:endParaRPr sz="2400"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2400"/>
              <a:buNone/>
            </a:pPr>
            <a:r>
              <a:rPr lang="en-US" sz="2400" dirty="0">
                <a:latin typeface="Times New Roman"/>
                <a:ea typeface="Times New Roman"/>
                <a:cs typeface="Times New Roman"/>
                <a:sym typeface="Times New Roman"/>
              </a:rPr>
              <a:t>1819 John F. Kennedy Blvd. Philadelphia, PA 19103</a:t>
            </a:r>
            <a:endParaRPr sz="2400"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2400"/>
              <a:buNone/>
            </a:pPr>
            <a:r>
              <a:rPr lang="en-US" sz="2400" dirty="0">
                <a:latin typeface="Times New Roman"/>
                <a:ea typeface="Times New Roman"/>
                <a:cs typeface="Times New Roman"/>
                <a:sym typeface="Times New Roman"/>
              </a:rPr>
              <a:t>267-930-3546 | </a:t>
            </a:r>
            <a:r>
              <a:rPr lang="en-US" sz="2400" u="sng" dirty="0">
                <a:solidFill>
                  <a:schemeClr val="hlink"/>
                </a:solidFill>
                <a:latin typeface="Times New Roman"/>
                <a:ea typeface="Times New Roman"/>
                <a:cs typeface="Times New Roman"/>
                <a:sym typeface="Times New Roman"/>
                <a:hlinkClick r:id="rId3"/>
              </a:rPr>
              <a:t>www.studentsrunphilly.org</a:t>
            </a:r>
            <a:r>
              <a:rPr lang="en-US" sz="2400" dirty="0">
                <a:latin typeface="Times New Roman"/>
                <a:ea typeface="Times New Roman"/>
                <a:cs typeface="Times New Roman"/>
                <a:sym typeface="Times New Roman"/>
              </a:rPr>
              <a:t> | srps@studentsrunphilly.org</a:t>
            </a:r>
            <a:endParaRPr sz="2400"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2400"/>
              <a:buNone/>
            </a:pPr>
            <a:endParaRPr sz="2400"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2400"/>
              <a:buNone/>
            </a:pPr>
            <a:r>
              <a:rPr lang="en-US" sz="2400" dirty="0">
                <a:latin typeface="Times New Roman"/>
                <a:ea typeface="Times New Roman"/>
                <a:cs typeface="Times New Roman"/>
                <a:sym typeface="Times New Roman"/>
              </a:rPr>
              <a:t>We serve Philadelphia students in grades 6-12. </a:t>
            </a:r>
            <a:endParaRPr sz="2400"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2400"/>
              <a:buNone/>
            </a:pPr>
            <a:endParaRPr sz="2400" dirty="0">
              <a:latin typeface="Times New Roman"/>
              <a:ea typeface="Times New Roman"/>
              <a:cs typeface="Times New Roman"/>
              <a:sym typeface="Times New Roman"/>
            </a:endParaRPr>
          </a:p>
          <a:p>
            <a:pPr marL="0" lvl="0" indent="0" algn="r" rtl="0">
              <a:lnSpc>
                <a:spcPct val="115000"/>
              </a:lnSpc>
              <a:spcBef>
                <a:spcPts val="0"/>
              </a:spcBef>
              <a:spcAft>
                <a:spcPts val="0"/>
              </a:spcAft>
              <a:buClr>
                <a:schemeClr val="dk1"/>
              </a:buClr>
              <a:buSzPts val="2400"/>
              <a:buNone/>
            </a:pPr>
            <a:r>
              <a:rPr lang="en-US" sz="2000" b="1" dirty="0">
                <a:latin typeface="Times New Roman"/>
                <a:ea typeface="Times New Roman"/>
                <a:cs typeface="Times New Roman"/>
                <a:sym typeface="Times New Roman"/>
              </a:rPr>
              <a:t>Follow us on all social media platforms @</a:t>
            </a:r>
            <a:r>
              <a:rPr lang="en-US" sz="2000" b="1" dirty="0" err="1">
                <a:latin typeface="Times New Roman"/>
                <a:ea typeface="Times New Roman"/>
                <a:cs typeface="Times New Roman"/>
                <a:sym typeface="Times New Roman"/>
              </a:rPr>
              <a:t>StudentsRunPHL</a:t>
            </a:r>
            <a:r>
              <a:rPr lang="en-US" sz="2000" b="1" dirty="0">
                <a:latin typeface="Times New Roman"/>
                <a:ea typeface="Times New Roman"/>
                <a:cs typeface="Times New Roman"/>
                <a:sym typeface="Times New Roman"/>
              </a:rPr>
              <a:t> </a:t>
            </a:r>
            <a:endParaRPr sz="2400" b="1" dirty="0">
              <a:latin typeface="Times New Roman"/>
              <a:ea typeface="Times New Roman"/>
              <a:cs typeface="Times New Roman"/>
              <a:sym typeface="Times New Roman"/>
            </a:endParaRPr>
          </a:p>
        </p:txBody>
      </p:sp>
      <p:pic>
        <p:nvPicPr>
          <p:cNvPr id="86" name="Google Shape;86;p1"/>
          <p:cNvPicPr preferRelativeResize="0"/>
          <p:nvPr/>
        </p:nvPicPr>
        <p:blipFill rotWithShape="1">
          <a:blip r:embed="rId4">
            <a:alphaModFix/>
          </a:blip>
          <a:srcRect b="50898"/>
          <a:stretch/>
        </p:blipFill>
        <p:spPr>
          <a:xfrm>
            <a:off x="6642700" y="195075"/>
            <a:ext cx="5299349" cy="3367475"/>
          </a:xfrm>
          <a:prstGeom prst="rect">
            <a:avLst/>
          </a:prstGeom>
          <a:noFill/>
          <a:ln>
            <a:noFill/>
          </a:ln>
        </p:spPr>
      </p:pic>
    </p:spTree>
    <p:extLst>
      <p:ext uri="{BB962C8B-B14F-4D97-AF65-F5344CB8AC3E}">
        <p14:creationId xmlns:p14="http://schemas.microsoft.com/office/powerpoint/2010/main" val="1527376212"/>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509230" y="365924"/>
            <a:ext cx="7074793" cy="970450"/>
          </a:xfrm>
        </p:spPr>
        <p:txBody>
          <a:bodyPr>
            <a:normAutofit fontScale="90000"/>
          </a:bodyPr>
          <a:lstStyle/>
          <a:p>
            <a:r>
              <a:rPr lang="en-US" sz="3600" dirty="0" err="1"/>
              <a:t>Lenfest</a:t>
            </a:r>
            <a:r>
              <a:rPr lang="en-US" sz="3600" dirty="0"/>
              <a:t> Center for Community </a:t>
            </a:r>
            <a:r>
              <a:rPr lang="en-US" sz="3600" dirty="0" smtClean="0"/>
              <a:t/>
            </a:r>
            <a:br>
              <a:rPr lang="en-US" sz="3600" dirty="0" smtClean="0"/>
            </a:br>
            <a:r>
              <a:rPr lang="en-US" sz="3600" dirty="0" smtClean="0"/>
              <a:t>Workforce Partnerships</a:t>
            </a:r>
            <a:endParaRPr lang="en-US" sz="3600"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90671" y="2322931"/>
            <a:ext cx="4981200" cy="2351905"/>
          </a:xfrm>
        </p:spPr>
        <p:txBody>
          <a:bodyPr>
            <a:noAutofit/>
          </a:bodyPr>
          <a:lstStyle/>
          <a:p>
            <a:pPr marL="0" indent="0">
              <a:buNone/>
            </a:pPr>
            <a:r>
              <a:rPr lang="en-US" sz="1800" b="1" i="0" dirty="0" smtClean="0">
                <a:solidFill>
                  <a:srgbClr val="222222"/>
                </a:solidFill>
                <a:effectLst/>
                <a:latin typeface="Faustina"/>
              </a:rPr>
              <a:t>MISSION:</a:t>
            </a:r>
          </a:p>
          <a:p>
            <a:pPr marL="0" indent="0">
              <a:buNone/>
            </a:pPr>
            <a:r>
              <a:rPr lang="en-US" sz="1800" b="0" i="0" dirty="0" smtClean="0">
                <a:solidFill>
                  <a:srgbClr val="222222"/>
                </a:solidFill>
                <a:effectLst/>
                <a:latin typeface="Faustina"/>
              </a:rPr>
              <a:t>Situated </a:t>
            </a:r>
            <a:r>
              <a:rPr lang="en-US" sz="1800" b="0" i="0" dirty="0">
                <a:solidFill>
                  <a:srgbClr val="222222"/>
                </a:solidFill>
                <a:effectLst/>
                <a:latin typeface="Faustina"/>
              </a:rPr>
              <a:t>under the Office of the Vice President for Diversity, Equity and Inclusion, Temple University's </a:t>
            </a:r>
            <a:r>
              <a:rPr lang="en-US" sz="1800" b="0" i="0" dirty="0" err="1">
                <a:solidFill>
                  <a:srgbClr val="222222"/>
                </a:solidFill>
                <a:effectLst/>
                <a:latin typeface="Faustina"/>
              </a:rPr>
              <a:t>Lenfest</a:t>
            </a:r>
            <a:r>
              <a:rPr lang="en-US" sz="1800" b="0" i="0" dirty="0">
                <a:solidFill>
                  <a:srgbClr val="222222"/>
                </a:solidFill>
                <a:effectLst/>
                <a:latin typeface="Faustina"/>
              </a:rPr>
              <a:t> Center for Community Workforce Partnerships (LCCWP) engages communities and social service agencies throughout the Commonwealth to address issues that impact health and well-being of individuals and communities. </a:t>
            </a:r>
            <a:endParaRPr lang="en-US" sz="1800" dirty="0">
              <a:ea typeface="Tahoma" panose="020B0604030504040204" pitchFamily="34" charset="0"/>
              <a:cs typeface="Tahoma" panose="020B0604030504040204" pitchFamily="34" charset="0"/>
            </a:endParaRPr>
          </a:p>
        </p:txBody>
      </p:sp>
      <p:sp>
        <p:nvSpPr>
          <p:cNvPr id="4" name="Rectangle 3"/>
          <p:cNvSpPr/>
          <p:nvPr/>
        </p:nvSpPr>
        <p:spPr>
          <a:xfrm>
            <a:off x="6766560" y="2237000"/>
            <a:ext cx="4291584" cy="2523768"/>
          </a:xfrm>
          <a:prstGeom prst="rect">
            <a:avLst/>
          </a:prstGeom>
        </p:spPr>
        <p:txBody>
          <a:bodyPr wrap="square">
            <a:spAutoFit/>
          </a:bodyPr>
          <a:lstStyle/>
          <a:p>
            <a:r>
              <a:rPr lang="en-US" dirty="0"/>
              <a:t>Shirley Moy, Executive Director</a:t>
            </a:r>
          </a:p>
          <a:p>
            <a:r>
              <a:rPr lang="en-US" sz="1400" dirty="0" err="1"/>
              <a:t>Lenfest</a:t>
            </a:r>
            <a:r>
              <a:rPr lang="en-US" sz="1400" dirty="0"/>
              <a:t> Center for Community Workforce Partnerships</a:t>
            </a:r>
          </a:p>
          <a:p>
            <a:r>
              <a:rPr lang="en-US" sz="1400" dirty="0"/>
              <a:t>Temple University</a:t>
            </a:r>
          </a:p>
          <a:p>
            <a:r>
              <a:rPr lang="en-US" sz="1400" dirty="0" smtClean="0"/>
              <a:t>1301 </a:t>
            </a:r>
            <a:r>
              <a:rPr lang="en-US" sz="1400" dirty="0"/>
              <a:t>Cecil B. Moore Avenue</a:t>
            </a:r>
          </a:p>
          <a:p>
            <a:r>
              <a:rPr lang="en-US" sz="1400" dirty="0"/>
              <a:t>Ritter Annex, 4</a:t>
            </a:r>
            <a:r>
              <a:rPr lang="en-US" sz="1400" baseline="30000" dirty="0"/>
              <a:t>th</a:t>
            </a:r>
            <a:r>
              <a:rPr lang="en-US" sz="1400" dirty="0"/>
              <a:t> Floor</a:t>
            </a:r>
          </a:p>
          <a:p>
            <a:r>
              <a:rPr lang="en-US" sz="1400" dirty="0"/>
              <a:t>Philadelphia, PA  19122</a:t>
            </a:r>
          </a:p>
          <a:p>
            <a:r>
              <a:rPr lang="en-US" sz="1400" dirty="0">
                <a:solidFill>
                  <a:srgbClr val="0070C0"/>
                </a:solidFill>
                <a:hlinkClick r:id="rId3">
                  <a:extLst>
                    <a:ext uri="{A12FA001-AC4F-418D-AE19-62706E023703}">
                      <ahyp:hlinkClr xmlns="" xmlns:ahyp="http://schemas.microsoft.com/office/drawing/2018/hyperlinkcolor" xmlns:lc="http://schemas.openxmlformats.org/drawingml/2006/lockedCanvas" val="tx"/>
                    </a:ext>
                  </a:extLst>
                </a:hlinkClick>
              </a:rPr>
              <a:t>smoy@temple.edu</a:t>
            </a:r>
            <a:endParaRPr lang="en-US" sz="1400" dirty="0">
              <a:solidFill>
                <a:srgbClr val="0070C0"/>
              </a:solidFill>
            </a:endParaRPr>
          </a:p>
          <a:p>
            <a:r>
              <a:rPr lang="en-US" sz="1400" dirty="0">
                <a:solidFill>
                  <a:srgbClr val="3E3E3E"/>
                </a:solidFill>
              </a:rPr>
              <a:t>Office: </a:t>
            </a:r>
            <a:r>
              <a:rPr lang="en-US" sz="1400" dirty="0" smtClean="0">
                <a:solidFill>
                  <a:srgbClr val="3E3E3E"/>
                </a:solidFill>
              </a:rPr>
              <a:t>(</a:t>
            </a:r>
            <a:r>
              <a:rPr lang="en-US" sz="1400" dirty="0">
                <a:solidFill>
                  <a:srgbClr val="3E3E3E"/>
                </a:solidFill>
              </a:rPr>
              <a:t>215) 204-3424</a:t>
            </a:r>
          </a:p>
          <a:p>
            <a:r>
              <a:rPr lang="en-US" sz="1400" dirty="0">
                <a:solidFill>
                  <a:srgbClr val="3E3E3E"/>
                </a:solidFill>
              </a:rPr>
              <a:t>Cell:	</a:t>
            </a:r>
            <a:r>
              <a:rPr lang="en-US" sz="1400" dirty="0" smtClean="0">
                <a:solidFill>
                  <a:srgbClr val="3E3E3E"/>
                </a:solidFill>
              </a:rPr>
              <a:t>  (</a:t>
            </a:r>
            <a:r>
              <a:rPr lang="en-US" sz="1400" dirty="0">
                <a:solidFill>
                  <a:srgbClr val="3E3E3E"/>
                </a:solidFill>
              </a:rPr>
              <a:t>215) 307-7161</a:t>
            </a:r>
          </a:p>
          <a:p>
            <a:r>
              <a:rPr lang="en-US" sz="1400" dirty="0" smtClean="0">
                <a:solidFill>
                  <a:srgbClr val="3E3E3E"/>
                </a:solidFill>
                <a:hlinkClick r:id="rId4"/>
              </a:rPr>
              <a:t>www.lenfestcenter.temple.edu</a:t>
            </a:r>
            <a:r>
              <a:rPr lang="en-US" sz="1400" dirty="0" smtClean="0">
                <a:solidFill>
                  <a:srgbClr val="3E3E3E"/>
                </a:solidFill>
              </a:rPr>
              <a:t> </a:t>
            </a:r>
            <a:endParaRPr lang="en-US" sz="1400" dirty="0">
              <a:solidFill>
                <a:srgbClr val="3E3E3E"/>
              </a:solidFill>
            </a:endParaRPr>
          </a:p>
        </p:txBody>
      </p:sp>
      <p:sp>
        <p:nvSpPr>
          <p:cNvPr id="5" name="Rectangle 4"/>
          <p:cNvSpPr/>
          <p:nvPr/>
        </p:nvSpPr>
        <p:spPr>
          <a:xfrm>
            <a:off x="6766560" y="4852416"/>
            <a:ext cx="3535680" cy="1908215"/>
          </a:xfrm>
          <a:prstGeom prst="rect">
            <a:avLst/>
          </a:prstGeom>
        </p:spPr>
        <p:txBody>
          <a:bodyPr wrap="square">
            <a:spAutoFit/>
          </a:bodyPr>
          <a:lstStyle/>
          <a:p>
            <a:r>
              <a:rPr lang="en-US" dirty="0"/>
              <a:t>Alejandra </a:t>
            </a:r>
            <a:r>
              <a:rPr lang="en-US" dirty="0" err="1" smtClean="0"/>
              <a:t>Castano</a:t>
            </a:r>
            <a:endParaRPr lang="en-US" dirty="0" smtClean="0"/>
          </a:p>
          <a:p>
            <a:r>
              <a:rPr lang="en-US" sz="1400" dirty="0"/>
              <a:t>PHA CARES Project Coordinator</a:t>
            </a:r>
          </a:p>
          <a:p>
            <a:r>
              <a:rPr lang="en-US" sz="1400" dirty="0" err="1" smtClean="0"/>
              <a:t>Lenfest</a:t>
            </a:r>
            <a:r>
              <a:rPr lang="en-US" sz="1400" dirty="0" smtClean="0"/>
              <a:t> </a:t>
            </a:r>
            <a:r>
              <a:rPr lang="en-US" sz="1400" dirty="0"/>
              <a:t>Center for Community Workforce Partnerships</a:t>
            </a:r>
          </a:p>
          <a:p>
            <a:r>
              <a:rPr lang="en-US" sz="1400" dirty="0"/>
              <a:t>Temple </a:t>
            </a:r>
            <a:r>
              <a:rPr lang="en-US" sz="1400" dirty="0" smtClean="0"/>
              <a:t>University</a:t>
            </a:r>
          </a:p>
          <a:p>
            <a:r>
              <a:rPr lang="en-US" sz="1400" dirty="0" smtClean="0"/>
              <a:t>1700 </a:t>
            </a:r>
            <a:r>
              <a:rPr lang="en-US" sz="1400" dirty="0"/>
              <a:t>North Broad Street, 3</a:t>
            </a:r>
            <a:r>
              <a:rPr lang="en-US" sz="1400" baseline="30000" dirty="0"/>
              <a:t>rd</a:t>
            </a:r>
            <a:r>
              <a:rPr lang="en-US" sz="1400" dirty="0"/>
              <a:t> Floor</a:t>
            </a:r>
          </a:p>
          <a:p>
            <a:r>
              <a:rPr lang="en-US" sz="1400" dirty="0"/>
              <a:t>Philadelphia, PA  19121</a:t>
            </a:r>
          </a:p>
          <a:p>
            <a:r>
              <a:rPr lang="en-US" sz="1400" dirty="0" smtClean="0">
                <a:solidFill>
                  <a:srgbClr val="0070C0"/>
                </a:solidFill>
                <a:hlinkClick r:id="rId3">
                  <a:extLst>
                    <a:ext uri="{A12FA001-AC4F-418D-AE19-62706E023703}">
                      <ahyp:hlinkClr xmlns="" xmlns:ahyp="http://schemas.microsoft.com/office/drawing/2018/hyperlinkcolor" xmlns:lc="http://schemas.openxmlformats.org/drawingml/2006/lockedCanvas" val="tx"/>
                    </a:ext>
                  </a:extLst>
                </a:hlinkClick>
              </a:rPr>
              <a:t>Alejandra.castano@temple.edu</a:t>
            </a:r>
            <a:endParaRPr lang="en-US" sz="1400" dirty="0">
              <a:solidFill>
                <a:srgbClr val="0070C0"/>
              </a:solidFill>
            </a:endParaRPr>
          </a:p>
        </p:txBody>
      </p:sp>
      <p:sp>
        <p:nvSpPr>
          <p:cNvPr id="6" name="Rectangle 5"/>
          <p:cNvSpPr/>
          <p:nvPr/>
        </p:nvSpPr>
        <p:spPr>
          <a:xfrm>
            <a:off x="509230" y="5072896"/>
            <a:ext cx="4144083" cy="1785104"/>
          </a:xfrm>
          <a:prstGeom prst="rect">
            <a:avLst/>
          </a:prstGeom>
        </p:spPr>
        <p:txBody>
          <a:bodyPr wrap="none">
            <a:spAutoFit/>
          </a:bodyPr>
          <a:lstStyle/>
          <a:p>
            <a:r>
              <a:rPr lang="en-US" sz="2000" b="1" i="1" dirty="0"/>
              <a:t>Opportunities for </a:t>
            </a:r>
            <a:r>
              <a:rPr lang="en-US" sz="2000" b="1" i="1" dirty="0" smtClean="0"/>
              <a:t>Service</a:t>
            </a:r>
          </a:p>
          <a:p>
            <a:pPr marL="457200" indent="-457200">
              <a:buFont typeface="Arial" panose="020B0604020202020204" pitchFamily="34" charset="0"/>
              <a:buChar char="•"/>
            </a:pPr>
            <a:r>
              <a:rPr lang="en-US" dirty="0"/>
              <a:t>Youth and Young Adults</a:t>
            </a:r>
          </a:p>
          <a:p>
            <a:pPr marL="457200" indent="-457200">
              <a:buFont typeface="Arial" panose="020B0604020202020204" pitchFamily="34" charset="0"/>
              <a:buChar char="•"/>
            </a:pPr>
            <a:r>
              <a:rPr lang="en-US" dirty="0"/>
              <a:t>Adult Program</a:t>
            </a:r>
          </a:p>
          <a:p>
            <a:pPr marL="457200" indent="-457200">
              <a:buFont typeface="Arial" panose="020B0604020202020204" pitchFamily="34" charset="0"/>
              <a:buChar char="•"/>
            </a:pPr>
            <a:r>
              <a:rPr lang="en-US" dirty="0"/>
              <a:t>Career Development Programs</a:t>
            </a:r>
          </a:p>
          <a:p>
            <a:pPr marL="457200" indent="-457200">
              <a:buFont typeface="Arial" panose="020B0604020202020204" pitchFamily="34" charset="0"/>
              <a:buChar char="•"/>
            </a:pPr>
            <a:r>
              <a:rPr lang="en-US" dirty="0"/>
              <a:t>Community Programs</a:t>
            </a:r>
          </a:p>
          <a:p>
            <a:endParaRPr lang="en-US" dirty="0"/>
          </a:p>
        </p:txBody>
      </p:sp>
      <p:pic>
        <p:nvPicPr>
          <p:cNvPr id="7" name="Picture 6" descr="Text">
            <a:extLst>
              <a:ext uri="{FF2B5EF4-FFF2-40B4-BE49-F238E27FC236}">
                <a16:creationId xmlns:a16="http://schemas.microsoft.com/office/drawing/2014/main" id="{5528C4E4-E9AA-73C0-3255-0896C0DEDEB2}"/>
              </a:ext>
            </a:extLst>
          </p:cNvPr>
          <p:cNvPicPr>
            <a:picLocks noChangeAspect="1"/>
          </p:cNvPicPr>
          <p:nvPr/>
        </p:nvPicPr>
        <p:blipFill>
          <a:blip r:embed="rId5"/>
          <a:stretch>
            <a:fillRect/>
          </a:stretch>
        </p:blipFill>
        <p:spPr>
          <a:xfrm>
            <a:off x="9655140" y="445090"/>
            <a:ext cx="2329080" cy="970450"/>
          </a:xfrm>
          <a:prstGeom prst="rect">
            <a:avLst/>
          </a:prstGeom>
        </p:spPr>
      </p:pic>
    </p:spTree>
    <p:extLst>
      <p:ext uri="{BB962C8B-B14F-4D97-AF65-F5344CB8AC3E}">
        <p14:creationId xmlns:p14="http://schemas.microsoft.com/office/powerpoint/2010/main" val="3372893916"/>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 Our Children’s Future With Health, Inc.</a:t>
            </a:r>
          </a:p>
        </p:txBody>
      </p:sp>
      <p:sp>
        <p:nvSpPr>
          <p:cNvPr id="3" name="Content Placeholder 2"/>
          <p:cNvSpPr>
            <a:spLocks noGrp="1"/>
          </p:cNvSpPr>
          <p:nvPr>
            <p:ph idx="1"/>
          </p:nvPr>
        </p:nvSpPr>
        <p:spPr>
          <a:xfrm>
            <a:off x="838200" y="1608463"/>
            <a:ext cx="10515600" cy="4568500"/>
          </a:xfrm>
        </p:spPr>
        <p:txBody>
          <a:bodyPr>
            <a:normAutofit fontScale="92500" lnSpcReduction="20000"/>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500" dirty="0"/>
              <a:t>To Our Children’s Future With Health, Inc. (TOCFWH) is a community-based, non-profit agency established in 1992. Our mission is to empower youth, adults, and communities toward healthy living by providing comprehensive community health and education services. Contact Information</a:t>
            </a:r>
          </a:p>
          <a:p>
            <a:pPr marL="0" indent="0">
              <a:buNone/>
            </a:pPr>
            <a:r>
              <a:rPr lang="en-US" sz="2500" dirty="0"/>
              <a:t>Website: </a:t>
            </a:r>
            <a:r>
              <a:rPr lang="en-US" sz="2500" dirty="0">
                <a:hlinkClick r:id="rId2"/>
              </a:rPr>
              <a:t>www.tocfwh.org</a:t>
            </a:r>
            <a:r>
              <a:rPr lang="en-US" sz="2500" dirty="0"/>
              <a:t> </a:t>
            </a:r>
          </a:p>
          <a:p>
            <a:pPr marL="0" indent="0">
              <a:buNone/>
            </a:pPr>
            <a:r>
              <a:rPr lang="en-US" sz="2500" dirty="0"/>
              <a:t>Population(s) served: </a:t>
            </a:r>
            <a:r>
              <a:rPr lang="en-US" sz="2500" dirty="0">
                <a:effectLst/>
                <a:latin typeface="Calibri" panose="020F0502020204030204" pitchFamily="34" charset="0"/>
                <a:ea typeface="Calibri" panose="020F0502020204030204" pitchFamily="34" charset="0"/>
                <a:cs typeface="Times New Roman" panose="02020603050405020304" pitchFamily="18" charset="0"/>
              </a:rPr>
              <a:t>TOCFWH currently serves over 1100 youth and families from primarily West and North Philadelphia representing zip codes 19104, 19131, 19139, 19151, and 19140.</a:t>
            </a:r>
            <a:r>
              <a:rPr lang="en-US" sz="2500" dirty="0">
                <a:effectLst/>
              </a:rPr>
              <a:t> </a:t>
            </a:r>
            <a:endParaRPr lang="en-US" sz="2500" dirty="0"/>
          </a:p>
          <a:p>
            <a:pPr marL="0" indent="0">
              <a:buNone/>
            </a:pPr>
            <a:endParaRPr lang="en-US" dirty="0"/>
          </a:p>
          <a:p>
            <a:pPr marL="0" indent="0">
              <a:buNone/>
            </a:pPr>
            <a:endParaRPr lang="en-US" dirty="0"/>
          </a:p>
          <a:p>
            <a:pPr marL="0" indent="0">
              <a:buNone/>
            </a:pPr>
            <a:endParaRPr lang="en-US" sz="1800" i="1" dirty="0">
              <a:solidFill>
                <a:srgbClr val="FF0000"/>
              </a:solidFill>
            </a:endParaRPr>
          </a:p>
        </p:txBody>
      </p:sp>
      <p:pic>
        <p:nvPicPr>
          <p:cNvPr id="4" name="Picture 3">
            <a:extLst>
              <a:ext uri="{FF2B5EF4-FFF2-40B4-BE49-F238E27FC236}">
                <a16:creationId xmlns:a16="http://schemas.microsoft.com/office/drawing/2014/main" id="{B164A291-D748-5CE0-60E3-B86D36F295DD}"/>
              </a:ext>
            </a:extLst>
          </p:cNvPr>
          <p:cNvPicPr>
            <a:picLocks noChangeAspect="1"/>
          </p:cNvPicPr>
          <p:nvPr/>
        </p:nvPicPr>
        <p:blipFill>
          <a:blip r:embed="rId3"/>
          <a:stretch>
            <a:fillRect/>
          </a:stretch>
        </p:blipFill>
        <p:spPr>
          <a:xfrm>
            <a:off x="3411853" y="1717108"/>
            <a:ext cx="5092700" cy="1612900"/>
          </a:xfrm>
          <a:prstGeom prst="rect">
            <a:avLst/>
          </a:prstGeom>
        </p:spPr>
      </p:pic>
    </p:spTree>
    <p:extLst>
      <p:ext uri="{BB962C8B-B14F-4D97-AF65-F5344CB8AC3E}">
        <p14:creationId xmlns:p14="http://schemas.microsoft.com/office/powerpoint/2010/main" val="2778003136"/>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9007"/>
            <a:ext cx="10515600" cy="4099034"/>
          </a:xfrm>
        </p:spPr>
        <p:txBody>
          <a:bodyPr>
            <a:normAutofit fontScale="77500" lnSpcReduction="20000"/>
          </a:bodyPr>
          <a:lstStyle/>
          <a:p>
            <a:pPr marL="0" indent="0">
              <a:lnSpc>
                <a:spcPct val="160000"/>
              </a:lnSpc>
              <a:buNone/>
            </a:pPr>
            <a:r>
              <a:rPr lang="en-US" sz="3000" b="1" dirty="0">
                <a:solidFill>
                  <a:schemeClr val="accent6">
                    <a:lumMod val="75000"/>
                  </a:schemeClr>
                </a:solidFill>
              </a:rPr>
              <a:t>Mission: </a:t>
            </a:r>
            <a:r>
              <a:rPr lang="en-US" sz="3000" dirty="0"/>
              <a:t>The UUH Outreach Program supports the goals of people 60 and older in achieving independence, dignity and quality of life in their homes and communities.</a:t>
            </a:r>
          </a:p>
          <a:p>
            <a:pPr marL="0" indent="0">
              <a:lnSpc>
                <a:spcPct val="160000"/>
              </a:lnSpc>
              <a:buNone/>
            </a:pPr>
            <a:r>
              <a:rPr lang="en-US" sz="3000" b="1" dirty="0">
                <a:solidFill>
                  <a:schemeClr val="accent6">
                    <a:lumMod val="75000"/>
                  </a:schemeClr>
                </a:solidFill>
              </a:rPr>
              <a:t>Contact Information: </a:t>
            </a:r>
            <a:r>
              <a:rPr lang="en-US" sz="3000" dirty="0"/>
              <a:t>215-843-5881 / outreach@uuhouse.org</a:t>
            </a:r>
          </a:p>
          <a:p>
            <a:pPr marL="0" indent="0">
              <a:lnSpc>
                <a:spcPct val="160000"/>
              </a:lnSpc>
              <a:buNone/>
            </a:pPr>
            <a:r>
              <a:rPr lang="en-US" sz="3000" b="1" dirty="0">
                <a:solidFill>
                  <a:schemeClr val="accent6">
                    <a:lumMod val="75000"/>
                  </a:schemeClr>
                </a:solidFill>
              </a:rPr>
              <a:t>Website: </a:t>
            </a:r>
            <a:r>
              <a:rPr lang="en-US" sz="3000" dirty="0">
                <a:hlinkClick r:id="rId2"/>
              </a:rPr>
              <a:t>uuhoutreach.org</a:t>
            </a:r>
            <a:endParaRPr lang="en-US" sz="3000" dirty="0"/>
          </a:p>
          <a:p>
            <a:pPr marL="0" indent="0">
              <a:lnSpc>
                <a:spcPct val="160000"/>
              </a:lnSpc>
              <a:buNone/>
            </a:pPr>
            <a:r>
              <a:rPr lang="en-US" sz="3000" b="1" dirty="0">
                <a:solidFill>
                  <a:schemeClr val="accent6">
                    <a:lumMod val="75000"/>
                  </a:schemeClr>
                </a:solidFill>
              </a:rPr>
              <a:t>Population(s) served: </a:t>
            </a:r>
            <a:r>
              <a:rPr lang="en-US" sz="3000" dirty="0"/>
              <a:t>Adults 60 and older living independently in Northwest Philadelphia zip codes 19118, 19119, 19138, 19144, 19150, and west of Broad </a:t>
            </a:r>
            <a:r>
              <a:rPr lang="en-US" sz="3000"/>
              <a:t>Street  in </a:t>
            </a:r>
            <a:r>
              <a:rPr lang="en-US" sz="3000" dirty="0"/>
              <a:t>zip codes 19126 and 19141</a:t>
            </a:r>
          </a:p>
          <a:p>
            <a:pPr marL="0" indent="0">
              <a:buNone/>
            </a:pPr>
            <a:endParaRPr lang="en-US" dirty="0"/>
          </a:p>
          <a:p>
            <a:pPr marL="0" indent="0">
              <a:buNone/>
            </a:pPr>
            <a:endParaRPr lang="en-US" sz="1800" i="1" dirty="0">
              <a:solidFill>
                <a:srgbClr val="FF0000"/>
              </a:solidFill>
            </a:endParaRP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103" y="306908"/>
            <a:ext cx="2100755" cy="13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69644"/>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Wyss Wellness Center</a:t>
            </a:r>
            <a:endParaRPr lang="en-US" b="1" dirty="0"/>
          </a:p>
        </p:txBody>
      </p:sp>
      <p:sp>
        <p:nvSpPr>
          <p:cNvPr id="3" name="Content Placeholder 2"/>
          <p:cNvSpPr>
            <a:spLocks noGrp="1"/>
          </p:cNvSpPr>
          <p:nvPr>
            <p:ph idx="1"/>
          </p:nvPr>
        </p:nvSpPr>
        <p:spPr>
          <a:xfrm>
            <a:off x="838200" y="1690687"/>
            <a:ext cx="10515600" cy="5056101"/>
          </a:xfrm>
        </p:spPr>
        <p:txBody>
          <a:bodyPr>
            <a:normAutofit fontScale="25000" lnSpcReduction="20000"/>
          </a:bodyPr>
          <a:lstStyle/>
          <a:p>
            <a:pPr marL="0" indent="0">
              <a:buNone/>
            </a:pPr>
            <a:endParaRPr lang="en-US" sz="2400" dirty="0" smtClean="0"/>
          </a:p>
          <a:p>
            <a:pPr marL="0" indent="0">
              <a:buNone/>
            </a:pPr>
            <a:endParaRPr lang="en-US" sz="5600" dirty="0" smtClean="0"/>
          </a:p>
          <a:p>
            <a:pPr marL="0" indent="0">
              <a:buNone/>
            </a:pPr>
            <a:endParaRPr lang="en-US" sz="5600" dirty="0"/>
          </a:p>
          <a:p>
            <a:pPr marL="0" indent="0">
              <a:buNone/>
            </a:pPr>
            <a:endParaRPr lang="en-US" sz="5600" dirty="0" smtClean="0"/>
          </a:p>
          <a:p>
            <a:pPr marL="0" indent="0">
              <a:lnSpc>
                <a:spcPct val="120000"/>
              </a:lnSpc>
              <a:spcBef>
                <a:spcPts val="0"/>
              </a:spcBef>
              <a:buNone/>
            </a:pPr>
            <a:endParaRPr lang="en-US" sz="5600" dirty="0" smtClean="0"/>
          </a:p>
          <a:p>
            <a:pPr marL="0" indent="0">
              <a:lnSpc>
                <a:spcPct val="120000"/>
              </a:lnSpc>
              <a:spcBef>
                <a:spcPts val="0"/>
              </a:spcBef>
              <a:buNone/>
            </a:pPr>
            <a:endParaRPr lang="en-US" sz="5600" dirty="0"/>
          </a:p>
          <a:p>
            <a:pPr marL="0" indent="0">
              <a:lnSpc>
                <a:spcPct val="120000"/>
              </a:lnSpc>
              <a:spcBef>
                <a:spcPts val="0"/>
              </a:spcBef>
              <a:buNone/>
            </a:pPr>
            <a:r>
              <a:rPr lang="en-US" sz="5600" dirty="0" smtClean="0"/>
              <a:t>Mission: </a:t>
            </a:r>
          </a:p>
          <a:p>
            <a:pPr marL="0" indent="0">
              <a:lnSpc>
                <a:spcPct val="120000"/>
              </a:lnSpc>
              <a:spcBef>
                <a:spcPts val="0"/>
              </a:spcBef>
              <a:buNone/>
            </a:pPr>
            <a:r>
              <a:rPr lang="en-US" sz="5600" dirty="0" smtClean="0"/>
              <a:t>“</a:t>
            </a:r>
            <a:r>
              <a:rPr lang="en-US" sz="5600" dirty="0"/>
              <a:t>To provide highest-quality whole-body care for immigrants, refugees, and the South Philadelphia community</a:t>
            </a:r>
            <a:r>
              <a:rPr lang="en-US" sz="5600" dirty="0" smtClean="0"/>
              <a:t>”</a:t>
            </a:r>
          </a:p>
          <a:p>
            <a:pPr marL="0" indent="0">
              <a:lnSpc>
                <a:spcPct val="120000"/>
              </a:lnSpc>
              <a:spcBef>
                <a:spcPts val="0"/>
              </a:spcBef>
              <a:buNone/>
            </a:pPr>
            <a:r>
              <a:rPr lang="en-US" sz="5600" dirty="0"/>
              <a:t> </a:t>
            </a:r>
            <a:endParaRPr lang="en-US" sz="5600" dirty="0" smtClean="0"/>
          </a:p>
          <a:p>
            <a:pPr marL="0" indent="0">
              <a:lnSpc>
                <a:spcPct val="120000"/>
              </a:lnSpc>
              <a:spcBef>
                <a:spcPts val="0"/>
              </a:spcBef>
              <a:buNone/>
            </a:pPr>
            <a:r>
              <a:rPr lang="en-US" sz="5600" dirty="0" smtClean="0"/>
              <a:t>Contact Information: </a:t>
            </a:r>
          </a:p>
          <a:p>
            <a:pPr marL="0" indent="0">
              <a:lnSpc>
                <a:spcPct val="120000"/>
              </a:lnSpc>
              <a:spcBef>
                <a:spcPts val="0"/>
              </a:spcBef>
              <a:buNone/>
            </a:pPr>
            <a:r>
              <a:rPr lang="en-US" sz="5600" dirty="0" smtClean="0"/>
              <a:t>Office number: 215-503-7194</a:t>
            </a:r>
          </a:p>
          <a:p>
            <a:pPr marL="0" indent="0">
              <a:lnSpc>
                <a:spcPct val="120000"/>
              </a:lnSpc>
              <a:spcBef>
                <a:spcPts val="0"/>
              </a:spcBef>
              <a:buNone/>
            </a:pPr>
            <a:r>
              <a:rPr lang="en-US" sz="5600" dirty="0" smtClean="0"/>
              <a:t>Jenna </a:t>
            </a:r>
            <a:r>
              <a:rPr lang="en-US" sz="5600" dirty="0" err="1" smtClean="0"/>
              <a:t>Gosnay</a:t>
            </a:r>
            <a:r>
              <a:rPr lang="en-US" sz="5600" dirty="0" smtClean="0"/>
              <a:t>, </a:t>
            </a:r>
            <a:r>
              <a:rPr lang="en-US" sz="5600" smtClean="0"/>
              <a:t>LSW </a:t>
            </a:r>
            <a:r>
              <a:rPr lang="en-US" sz="5600" smtClean="0">
                <a:hlinkClick r:id="rId2"/>
              </a:rPr>
              <a:t>jenna.gosnay@jeffeson.edu</a:t>
            </a:r>
            <a:r>
              <a:rPr lang="en-US" sz="5600" smtClean="0"/>
              <a:t>, 215-890-3401</a:t>
            </a:r>
            <a:endParaRPr lang="en-US" sz="5600" dirty="0" smtClean="0"/>
          </a:p>
          <a:p>
            <a:pPr marL="0" indent="0">
              <a:lnSpc>
                <a:spcPct val="120000"/>
              </a:lnSpc>
              <a:spcBef>
                <a:spcPts val="0"/>
              </a:spcBef>
              <a:buNone/>
            </a:pPr>
            <a:endParaRPr lang="en-US" sz="5600" dirty="0" smtClean="0"/>
          </a:p>
          <a:p>
            <a:pPr marL="0" indent="0">
              <a:lnSpc>
                <a:spcPct val="120000"/>
              </a:lnSpc>
              <a:spcBef>
                <a:spcPts val="0"/>
              </a:spcBef>
              <a:buNone/>
            </a:pPr>
            <a:r>
              <a:rPr lang="en-US" sz="5600" dirty="0" smtClean="0"/>
              <a:t>Website:</a:t>
            </a:r>
          </a:p>
          <a:p>
            <a:pPr marL="0" indent="0">
              <a:lnSpc>
                <a:spcPct val="120000"/>
              </a:lnSpc>
              <a:spcBef>
                <a:spcPts val="0"/>
              </a:spcBef>
              <a:buNone/>
            </a:pPr>
            <a:r>
              <a:rPr lang="en-US" sz="5600" dirty="0"/>
              <a:t>https://wysswellnesscenter.org/</a:t>
            </a:r>
          </a:p>
          <a:p>
            <a:pPr marL="0" indent="0">
              <a:lnSpc>
                <a:spcPct val="120000"/>
              </a:lnSpc>
              <a:spcBef>
                <a:spcPts val="0"/>
              </a:spcBef>
              <a:buNone/>
            </a:pPr>
            <a:endParaRPr lang="en-US" sz="5600" dirty="0" smtClean="0"/>
          </a:p>
          <a:p>
            <a:pPr marL="0" indent="0">
              <a:lnSpc>
                <a:spcPct val="120000"/>
              </a:lnSpc>
              <a:spcBef>
                <a:spcPts val="0"/>
              </a:spcBef>
              <a:buNone/>
            </a:pPr>
            <a:r>
              <a:rPr lang="en-US" sz="5600" dirty="0" smtClean="0"/>
              <a:t>Population(s) served:</a:t>
            </a:r>
          </a:p>
          <a:p>
            <a:pPr marL="0" indent="0">
              <a:lnSpc>
                <a:spcPct val="120000"/>
              </a:lnSpc>
              <a:spcBef>
                <a:spcPts val="0"/>
              </a:spcBef>
              <a:buNone/>
            </a:pPr>
            <a:r>
              <a:rPr lang="en-US" sz="5600" dirty="0" smtClean="0"/>
              <a:t>The immigrant and refugee populations of Philadelphia, along with the surrounding South Philadelphia communities. All ages, regardless of insurance</a:t>
            </a:r>
            <a:endParaRPr lang="en-US" sz="1800" i="1" dirty="0">
              <a:solidFill>
                <a:srgbClr val="FF0000"/>
              </a:solidFill>
            </a:endParaRPr>
          </a:p>
          <a:p>
            <a:pPr marL="0" indent="0" algn="ctr">
              <a:buNone/>
            </a:pPr>
            <a:r>
              <a:rPr lang="en-US" sz="1800" i="1" dirty="0" smtClean="0">
                <a:solidFill>
                  <a:srgbClr val="FF0000"/>
                </a:solidFill>
              </a:rPr>
              <a:t>*Please create a slide with the appropriate information for your organization &amp; </a:t>
            </a:r>
          </a:p>
          <a:p>
            <a:pPr marL="0" indent="0" algn="ctr">
              <a:buNone/>
            </a:pPr>
            <a:r>
              <a:rPr lang="en-US" sz="1800" i="1" dirty="0" smtClean="0">
                <a:solidFill>
                  <a:srgbClr val="FF0000"/>
                </a:solidFill>
              </a:rPr>
              <a:t>upload to the link provided by BTG.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490" y="1690686"/>
            <a:ext cx="8797019" cy="1200643"/>
          </a:xfrm>
          <a:prstGeom prst="rect">
            <a:avLst/>
          </a:prstGeom>
        </p:spPr>
      </p:pic>
    </p:spTree>
    <p:extLst>
      <p:ext uri="{BB962C8B-B14F-4D97-AF65-F5344CB8AC3E}">
        <p14:creationId xmlns:p14="http://schemas.microsoft.com/office/powerpoint/2010/main" val="3744288633"/>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Beyond Literacy (BeLit)</a:t>
            </a:r>
            <a:endParaRPr lang="en-US" sz="6600" b="1" dirty="0"/>
          </a:p>
        </p:txBody>
      </p:sp>
      <p:sp>
        <p:nvSpPr>
          <p:cNvPr id="3" name="Content Placeholder 2"/>
          <p:cNvSpPr>
            <a:spLocks noGrp="1"/>
          </p:cNvSpPr>
          <p:nvPr>
            <p:ph idx="1"/>
          </p:nvPr>
        </p:nvSpPr>
        <p:spPr/>
        <p:txBody>
          <a:bodyPr>
            <a:normAutofit fontScale="40000" lnSpcReduction="20000"/>
          </a:bodyPr>
          <a:lstStyle/>
          <a:p>
            <a:pPr marL="0" indent="0">
              <a:buNone/>
            </a:pPr>
            <a:endParaRPr lang="en-US" sz="4500" dirty="0" smtClean="0"/>
          </a:p>
          <a:p>
            <a:pPr marL="0" indent="0">
              <a:buNone/>
            </a:pPr>
            <a:r>
              <a:rPr lang="en-US" sz="4500" b="1" u="sng" dirty="0" smtClean="0"/>
              <a:t>Mission</a:t>
            </a:r>
            <a:r>
              <a:rPr lang="en-US" sz="4500" dirty="0" smtClean="0"/>
              <a:t> - To </a:t>
            </a:r>
            <a:r>
              <a:rPr lang="en-US" sz="4500" dirty="0"/>
              <a:t>expand opportunities and improve lives by unleashing the power of literacy through free, high-quality education.</a:t>
            </a:r>
          </a:p>
          <a:p>
            <a:pPr marL="0" indent="0">
              <a:buNone/>
            </a:pPr>
            <a:endParaRPr lang="en-US" sz="4500" dirty="0" smtClean="0"/>
          </a:p>
          <a:p>
            <a:pPr marL="0" indent="0">
              <a:buNone/>
            </a:pPr>
            <a:r>
              <a:rPr lang="en-US" sz="4500" b="1" u="sng" dirty="0" smtClean="0"/>
              <a:t>Population(s</a:t>
            </a:r>
            <a:r>
              <a:rPr lang="en-US" sz="4500" b="1" u="sng" dirty="0"/>
              <a:t>) served</a:t>
            </a:r>
            <a:r>
              <a:rPr lang="en-US" sz="4500" dirty="0"/>
              <a:t> - </a:t>
            </a:r>
            <a:r>
              <a:rPr lang="en-US" sz="4500" dirty="0" smtClean="0"/>
              <a:t>Beyond </a:t>
            </a:r>
            <a:r>
              <a:rPr lang="en-US" sz="4500" dirty="0"/>
              <a:t>Literacy provides opportunities for adults and families in our communities. The goal of </a:t>
            </a:r>
            <a:r>
              <a:rPr lang="en-US" sz="4500" dirty="0" err="1"/>
              <a:t>BeLit's</a:t>
            </a:r>
            <a:r>
              <a:rPr lang="en-US" sz="4500" dirty="0"/>
              <a:t> program is to assist adult learners so they can earn their GED, improve the ESL skills, Post-Secondary Education, meet employment goals, improve digital literacy skills, and citizenship classes.</a:t>
            </a:r>
            <a:endParaRPr lang="en-US" sz="4500" dirty="0" smtClean="0"/>
          </a:p>
          <a:p>
            <a:pPr marL="0" indent="0">
              <a:buNone/>
            </a:pPr>
            <a:endParaRPr lang="en-US" sz="4500" dirty="0" smtClean="0"/>
          </a:p>
          <a:p>
            <a:pPr marL="0" indent="0">
              <a:buNone/>
            </a:pPr>
            <a:r>
              <a:rPr lang="en-US" sz="4500" b="1" u="sng" dirty="0" smtClean="0"/>
              <a:t>Main contact </a:t>
            </a:r>
            <a:r>
              <a:rPr lang="en-US" sz="4500" b="1" u="sng" dirty="0"/>
              <a:t>Person </a:t>
            </a:r>
            <a:r>
              <a:rPr lang="en-US" sz="4500" dirty="0" smtClean="0"/>
              <a:t>– Lorna Jackson, Volunteer Manager ; </a:t>
            </a:r>
            <a:r>
              <a:rPr lang="en-US" sz="4500" dirty="0" smtClean="0">
                <a:hlinkClick r:id="rId2"/>
              </a:rPr>
              <a:t>llasterjackson@beyondliteracy.org</a:t>
            </a:r>
            <a:endParaRPr lang="en-US" sz="4500" dirty="0" smtClean="0"/>
          </a:p>
          <a:p>
            <a:pPr marL="0" indent="0">
              <a:buNone/>
            </a:pPr>
            <a:endParaRPr lang="en-US" sz="4500" dirty="0" smtClean="0"/>
          </a:p>
          <a:p>
            <a:pPr marL="0" indent="0">
              <a:buNone/>
            </a:pPr>
            <a:r>
              <a:rPr lang="en-US" sz="4500" b="1" u="sng" dirty="0" smtClean="0"/>
              <a:t>Secondary Contact Person </a:t>
            </a:r>
            <a:r>
              <a:rPr lang="en-US" sz="4500" dirty="0" smtClean="0"/>
              <a:t>– Mercy Howard, Student Support Coordinator ; </a:t>
            </a:r>
            <a:r>
              <a:rPr lang="en-US" sz="4500" dirty="0" smtClean="0">
                <a:hlinkClick r:id="rId3"/>
              </a:rPr>
              <a:t>mhoward@beyondlitercy.org</a:t>
            </a:r>
            <a:r>
              <a:rPr lang="en-US" sz="4500" dirty="0" smtClean="0"/>
              <a:t> </a:t>
            </a:r>
          </a:p>
          <a:p>
            <a:pPr marL="0" indent="0">
              <a:buNone/>
            </a:pPr>
            <a:endParaRPr lang="en-US" sz="4500" dirty="0"/>
          </a:p>
          <a:p>
            <a:pPr marL="0" indent="0">
              <a:buNone/>
            </a:pPr>
            <a:r>
              <a:rPr lang="en-US" sz="4500" b="1" u="sng" dirty="0"/>
              <a:t>Website</a:t>
            </a:r>
            <a:r>
              <a:rPr lang="en-US" sz="4500" b="1" dirty="0"/>
              <a:t> - </a:t>
            </a:r>
            <a:r>
              <a:rPr lang="en-US" sz="4500" b="1" dirty="0">
                <a:hlinkClick r:id="rId4"/>
              </a:rPr>
              <a:t>https://beyondliteracy.org</a:t>
            </a:r>
            <a:r>
              <a:rPr lang="en-US" sz="4500" b="1" dirty="0" smtClean="0">
                <a:hlinkClick r:id="rId4"/>
              </a:rPr>
              <a:t>/</a:t>
            </a:r>
            <a:r>
              <a:rPr lang="en-US" sz="4500" b="1" dirty="0" smtClean="0"/>
              <a:t> </a:t>
            </a:r>
            <a:endParaRPr lang="en-US" sz="4500" b="1" dirty="0"/>
          </a:p>
          <a:p>
            <a:pPr marL="0" indent="0">
              <a:buNone/>
            </a:pPr>
            <a:endParaRPr lang="en-US" sz="4500" dirty="0"/>
          </a:p>
          <a:p>
            <a:pPr marL="0" indent="0">
              <a:buNone/>
            </a:pPr>
            <a:endParaRPr lang="en-US" sz="4500" dirty="0" smtClean="0"/>
          </a:p>
          <a:p>
            <a:pPr marL="0" indent="0">
              <a:buNone/>
            </a:pPr>
            <a:endParaRPr lang="en-US" sz="1800" i="1" dirty="0" smtClean="0">
              <a:solidFill>
                <a:srgbClr val="FF0000"/>
              </a:solidFill>
            </a:endParaRPr>
          </a:p>
          <a:p>
            <a:pPr marL="0" indent="0" algn="ctr">
              <a:buNone/>
            </a:pPr>
            <a:endParaRPr lang="en-US" sz="1800" i="1" dirty="0" smtClean="0">
              <a:solidFill>
                <a:srgbClr val="FF0000"/>
              </a:solidFill>
            </a:endParaRPr>
          </a:p>
        </p:txBody>
      </p:sp>
      <p:pic>
        <p:nvPicPr>
          <p:cNvPr id="4" name="Picture 3" descr="Beyond Literacy"/>
          <p:cNvPicPr/>
          <p:nvPr/>
        </p:nvPicPr>
        <p:blipFill>
          <a:blip r:embed="rId5">
            <a:extLst>
              <a:ext uri="{28A0092B-C50C-407E-A947-70E740481C1C}">
                <a14:useLocalDpi xmlns:a14="http://schemas.microsoft.com/office/drawing/2010/main" val="0"/>
              </a:ext>
            </a:extLst>
          </a:blip>
          <a:srcRect/>
          <a:stretch>
            <a:fillRect/>
          </a:stretch>
        </p:blipFill>
        <p:spPr bwMode="auto">
          <a:xfrm>
            <a:off x="8548777" y="459423"/>
            <a:ext cx="2461895" cy="1231265"/>
          </a:xfrm>
          <a:prstGeom prst="rect">
            <a:avLst/>
          </a:prstGeom>
          <a:noFill/>
          <a:ln>
            <a:noFill/>
          </a:ln>
        </p:spPr>
      </p:pic>
    </p:spTree>
    <p:extLst>
      <p:ext uri="{BB962C8B-B14F-4D97-AF65-F5344CB8AC3E}">
        <p14:creationId xmlns:p14="http://schemas.microsoft.com/office/powerpoint/2010/main" val="3586048086"/>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txBox="1">
            <a:spLocks noGrp="1"/>
          </p:cNvSpPr>
          <p:nvPr>
            <p:ph type="body" idx="1"/>
          </p:nvPr>
        </p:nvSpPr>
        <p:spPr>
          <a:xfrm>
            <a:off x="838200" y="1920100"/>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85714"/>
              <a:buNone/>
            </a:pPr>
            <a:endParaRPr/>
          </a:p>
          <a:p>
            <a:pPr marL="0" lvl="0" indent="0"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chemeClr val="dk1"/>
              </a:buClr>
              <a:buSzPct val="27586"/>
              <a:buNone/>
            </a:pPr>
            <a:r>
              <a:rPr lang="en-US" sz="8700" b="1">
                <a:solidFill>
                  <a:srgbClr val="363E41"/>
                </a:solidFill>
                <a:latin typeface="Arial"/>
                <a:ea typeface="Arial"/>
                <a:cs typeface="Arial"/>
                <a:sym typeface="Arial"/>
              </a:rPr>
              <a:t>By offering Radical Hospitality to our neighbors in need, Broad Street Ministry creates connection and community; restores hope and dignity; and increases security and self-sufficiency.</a:t>
            </a:r>
            <a:endParaRPr sz="8700" b="1">
              <a:solidFill>
                <a:srgbClr val="363E41"/>
              </a:solidFill>
              <a:latin typeface="Arial"/>
              <a:ea typeface="Arial"/>
              <a:cs typeface="Arial"/>
              <a:sym typeface="Arial"/>
            </a:endParaRPr>
          </a:p>
          <a:p>
            <a:pPr marL="0" lvl="0" indent="0" algn="l" rtl="0">
              <a:lnSpc>
                <a:spcPct val="90000"/>
              </a:lnSpc>
              <a:spcBef>
                <a:spcPts val="1000"/>
              </a:spcBef>
              <a:spcAft>
                <a:spcPts val="0"/>
              </a:spcAft>
              <a:buClr>
                <a:schemeClr val="dk1"/>
              </a:buClr>
              <a:buSzPct val="27586"/>
              <a:buNone/>
            </a:pPr>
            <a:endParaRPr sz="8700">
              <a:solidFill>
                <a:srgbClr val="363E41"/>
              </a:solidFill>
              <a:latin typeface="Arial"/>
              <a:ea typeface="Arial"/>
              <a:cs typeface="Arial"/>
              <a:sym typeface="Arial"/>
            </a:endParaRPr>
          </a:p>
          <a:p>
            <a:pPr marL="0" lvl="0" indent="0" algn="l" rtl="0">
              <a:lnSpc>
                <a:spcPct val="90000"/>
              </a:lnSpc>
              <a:spcBef>
                <a:spcPts val="1000"/>
              </a:spcBef>
              <a:spcAft>
                <a:spcPts val="0"/>
              </a:spcAft>
              <a:buClr>
                <a:schemeClr val="dk1"/>
              </a:buClr>
              <a:buSzPct val="27586"/>
              <a:buNone/>
            </a:pPr>
            <a:r>
              <a:rPr lang="en-US" sz="8700">
                <a:solidFill>
                  <a:srgbClr val="363E41"/>
                </a:solidFill>
                <a:latin typeface="Arial"/>
                <a:ea typeface="Arial"/>
                <a:cs typeface="Arial"/>
                <a:sym typeface="Arial"/>
              </a:rPr>
              <a:t>Nikki Brown, MSW</a:t>
            </a:r>
            <a:endParaRPr sz="8700">
              <a:solidFill>
                <a:srgbClr val="363E41"/>
              </a:solidFill>
              <a:latin typeface="Arial"/>
              <a:ea typeface="Arial"/>
              <a:cs typeface="Arial"/>
              <a:sym typeface="Arial"/>
            </a:endParaRPr>
          </a:p>
          <a:p>
            <a:pPr marL="0" lvl="0" indent="0" algn="l" rtl="0">
              <a:lnSpc>
                <a:spcPct val="90000"/>
              </a:lnSpc>
              <a:spcBef>
                <a:spcPts val="1000"/>
              </a:spcBef>
              <a:spcAft>
                <a:spcPts val="0"/>
              </a:spcAft>
              <a:buClr>
                <a:schemeClr val="dk1"/>
              </a:buClr>
              <a:buSzPct val="27586"/>
              <a:buNone/>
            </a:pPr>
            <a:r>
              <a:rPr lang="en-US" sz="8700">
                <a:solidFill>
                  <a:srgbClr val="363E41"/>
                </a:solidFill>
                <a:latin typeface="Arial"/>
                <a:ea typeface="Arial"/>
                <a:cs typeface="Arial"/>
                <a:sym typeface="Arial"/>
              </a:rPr>
              <a:t>(She/her)</a:t>
            </a:r>
            <a:endParaRPr sz="8700">
              <a:solidFill>
                <a:srgbClr val="363E41"/>
              </a:solidFill>
              <a:latin typeface="Arial"/>
              <a:ea typeface="Arial"/>
              <a:cs typeface="Arial"/>
              <a:sym typeface="Arial"/>
            </a:endParaRPr>
          </a:p>
          <a:p>
            <a:pPr marL="0" lvl="0" indent="0" algn="l" rtl="0">
              <a:lnSpc>
                <a:spcPct val="90000"/>
              </a:lnSpc>
              <a:spcBef>
                <a:spcPts val="1000"/>
              </a:spcBef>
              <a:spcAft>
                <a:spcPts val="0"/>
              </a:spcAft>
              <a:buClr>
                <a:schemeClr val="dk1"/>
              </a:buClr>
              <a:buSzPct val="27586"/>
              <a:buNone/>
            </a:pPr>
            <a:r>
              <a:rPr lang="en-US" sz="8700" u="sng">
                <a:solidFill>
                  <a:schemeClr val="hlink"/>
                </a:solidFill>
                <a:latin typeface="Arial"/>
                <a:ea typeface="Arial"/>
                <a:cs typeface="Arial"/>
                <a:sym typeface="Arial"/>
                <a:hlinkClick r:id="rId3"/>
              </a:rPr>
              <a:t>nikkib@broadstreetministry.org</a:t>
            </a:r>
            <a:endParaRPr sz="8700">
              <a:solidFill>
                <a:srgbClr val="363E41"/>
              </a:solidFill>
              <a:latin typeface="Arial"/>
              <a:ea typeface="Arial"/>
              <a:cs typeface="Arial"/>
              <a:sym typeface="Arial"/>
            </a:endParaRPr>
          </a:p>
          <a:p>
            <a:pPr marL="0" lvl="0" indent="0" algn="l" rtl="0">
              <a:lnSpc>
                <a:spcPct val="90000"/>
              </a:lnSpc>
              <a:spcBef>
                <a:spcPts val="1000"/>
              </a:spcBef>
              <a:spcAft>
                <a:spcPts val="0"/>
              </a:spcAft>
              <a:buClr>
                <a:schemeClr val="dk1"/>
              </a:buClr>
              <a:buSzPct val="27586"/>
              <a:buNone/>
            </a:pPr>
            <a:r>
              <a:rPr lang="en-US" sz="8700">
                <a:solidFill>
                  <a:srgbClr val="363E41"/>
                </a:solidFill>
                <a:latin typeface="Arial"/>
                <a:ea typeface="Arial"/>
                <a:cs typeface="Arial"/>
                <a:sym typeface="Arial"/>
              </a:rPr>
              <a:t>broadstreetministry.org</a:t>
            </a:r>
            <a:endParaRPr sz="8700">
              <a:solidFill>
                <a:srgbClr val="363E41"/>
              </a:solidFill>
              <a:latin typeface="Arial"/>
              <a:ea typeface="Arial"/>
              <a:cs typeface="Arial"/>
              <a:sym typeface="Arial"/>
            </a:endParaRPr>
          </a:p>
          <a:p>
            <a:pPr marL="0" lvl="0" indent="0" algn="l" rtl="0">
              <a:lnSpc>
                <a:spcPct val="90000"/>
              </a:lnSpc>
              <a:spcBef>
                <a:spcPts val="1000"/>
              </a:spcBef>
              <a:spcAft>
                <a:spcPts val="0"/>
              </a:spcAft>
              <a:buClr>
                <a:schemeClr val="dk1"/>
              </a:buClr>
              <a:buSzPct val="27586"/>
              <a:buNone/>
            </a:pPr>
            <a:endParaRPr sz="8700">
              <a:solidFill>
                <a:srgbClr val="363E41"/>
              </a:solidFill>
              <a:latin typeface="Arial"/>
              <a:ea typeface="Arial"/>
              <a:cs typeface="Arial"/>
              <a:sym typeface="Arial"/>
            </a:endParaRPr>
          </a:p>
          <a:p>
            <a:pPr marL="0" lvl="0" indent="0" algn="l" rtl="0">
              <a:lnSpc>
                <a:spcPct val="90000"/>
              </a:lnSpc>
              <a:spcBef>
                <a:spcPts val="1000"/>
              </a:spcBef>
              <a:spcAft>
                <a:spcPts val="0"/>
              </a:spcAft>
              <a:buClr>
                <a:schemeClr val="dk1"/>
              </a:buClr>
              <a:buSzPct val="27586"/>
              <a:buNone/>
            </a:pPr>
            <a:r>
              <a:rPr lang="en-US" sz="8700">
                <a:solidFill>
                  <a:srgbClr val="363E41"/>
                </a:solidFill>
                <a:latin typeface="Arial"/>
                <a:ea typeface="Arial"/>
                <a:cs typeface="Arial"/>
                <a:sym typeface="Arial"/>
              </a:rPr>
              <a:t>At Broad Street Ministry, we call our folks guests. Our guests are dynamic and resilient individuals who might be experiencing scarcity around resources such as food, benefits/income, housing and community. </a:t>
            </a:r>
            <a:endParaRPr sz="8700">
              <a:solidFill>
                <a:srgbClr val="363E41"/>
              </a:solidFill>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sz="1800" i="1">
              <a:solidFill>
                <a:srgbClr val="FF0000"/>
              </a:solidFill>
            </a:endParaRPr>
          </a:p>
          <a:p>
            <a:pPr marL="0" lvl="0" indent="0" algn="ctr" rtl="0">
              <a:lnSpc>
                <a:spcPct val="90000"/>
              </a:lnSpc>
              <a:spcBef>
                <a:spcPts val="1000"/>
              </a:spcBef>
              <a:spcAft>
                <a:spcPts val="0"/>
              </a:spcAft>
              <a:buClr>
                <a:schemeClr val="dk1"/>
              </a:buClr>
              <a:buSzPct val="100000"/>
              <a:buNone/>
            </a:pPr>
            <a:endParaRPr sz="1800" i="1">
              <a:solidFill>
                <a:srgbClr val="FF0000"/>
              </a:solidFill>
            </a:endParaRPr>
          </a:p>
          <a:p>
            <a:pPr marL="0" lvl="0" indent="0" algn="ctr" rtl="0">
              <a:lnSpc>
                <a:spcPct val="90000"/>
              </a:lnSpc>
              <a:spcBef>
                <a:spcPts val="1000"/>
              </a:spcBef>
              <a:spcAft>
                <a:spcPts val="0"/>
              </a:spcAft>
              <a:buClr>
                <a:srgbClr val="FF0000"/>
              </a:buClr>
              <a:buSzPct val="100000"/>
              <a:buNone/>
            </a:pPr>
            <a:r>
              <a:rPr lang="en-US" sz="1800" i="1">
                <a:solidFill>
                  <a:srgbClr val="FF0000"/>
                </a:solidFill>
              </a:rPr>
              <a:t>*Please create a slide with the appropriate information for your organization &amp; </a:t>
            </a:r>
            <a:endParaRPr/>
          </a:p>
          <a:p>
            <a:pPr marL="0" lvl="0" indent="0" algn="ctr" rtl="0">
              <a:lnSpc>
                <a:spcPct val="90000"/>
              </a:lnSpc>
              <a:spcBef>
                <a:spcPts val="1000"/>
              </a:spcBef>
              <a:spcAft>
                <a:spcPts val="0"/>
              </a:spcAft>
              <a:buClr>
                <a:srgbClr val="FF0000"/>
              </a:buClr>
              <a:buSzPct val="100000"/>
              <a:buNone/>
            </a:pPr>
            <a:r>
              <a:rPr lang="en-US" sz="1800" i="1">
                <a:solidFill>
                  <a:srgbClr val="FF0000"/>
                </a:solidFill>
              </a:rPr>
              <a:t>upload to the link provided by BTG. </a:t>
            </a:r>
            <a:endParaRPr/>
          </a:p>
        </p:txBody>
      </p:sp>
      <p:pic>
        <p:nvPicPr>
          <p:cNvPr id="86" name="Google Shape;86;p1"/>
          <p:cNvPicPr preferRelativeResize="0"/>
          <p:nvPr/>
        </p:nvPicPr>
        <p:blipFill>
          <a:blip r:embed="rId4">
            <a:alphaModFix/>
          </a:blip>
          <a:stretch>
            <a:fillRect/>
          </a:stretch>
        </p:blipFill>
        <p:spPr>
          <a:xfrm>
            <a:off x="6959400" y="365136"/>
            <a:ext cx="3743854" cy="1325575"/>
          </a:xfrm>
          <a:prstGeom prst="rect">
            <a:avLst/>
          </a:prstGeom>
          <a:noFill/>
          <a:ln>
            <a:noFill/>
          </a:ln>
        </p:spPr>
      </p:pic>
    </p:spTree>
    <p:extLst>
      <p:ext uri="{BB962C8B-B14F-4D97-AF65-F5344CB8AC3E}">
        <p14:creationId xmlns:p14="http://schemas.microsoft.com/office/powerpoint/2010/main" val="774728490"/>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337"/>
            <a:ext cx="10515600" cy="1697288"/>
          </a:xfrm>
        </p:spPr>
        <p:txBody>
          <a:bodyPr>
            <a:normAutofit fontScale="90000"/>
          </a:bodyPr>
          <a:lstStyle/>
          <a:p>
            <a:pPr algn="ctr"/>
            <a:r>
              <a:rPr lang="en-US" b="1" dirty="0"/>
              <a:t>CARIE</a:t>
            </a:r>
            <a:br>
              <a:rPr lang="en-US" b="1" dirty="0"/>
            </a:br>
            <a:r>
              <a:rPr lang="en-US" b="1" dirty="0"/>
              <a:t>Center for Advocacy </a:t>
            </a:r>
            <a:br>
              <a:rPr lang="en-US" b="1" dirty="0"/>
            </a:br>
            <a:r>
              <a:rPr lang="en-US" b="1" dirty="0"/>
              <a:t>for the Rights and Interest of Elders</a:t>
            </a:r>
          </a:p>
        </p:txBody>
      </p:sp>
      <p:sp>
        <p:nvSpPr>
          <p:cNvPr id="3" name="Content Placeholder 2"/>
          <p:cNvSpPr>
            <a:spLocks noGrp="1"/>
          </p:cNvSpPr>
          <p:nvPr>
            <p:ph idx="1"/>
          </p:nvPr>
        </p:nvSpPr>
        <p:spPr>
          <a:xfrm>
            <a:off x="838200" y="3396079"/>
            <a:ext cx="10515600" cy="2780884"/>
          </a:xfrm>
        </p:spPr>
        <p:txBody>
          <a:bodyPr>
            <a:normAutofit fontScale="62500" lnSpcReduction="20000"/>
          </a:bodyPr>
          <a:lstStyle/>
          <a:p>
            <a:pPr algn="ctr">
              <a:buFont typeface="Wingdings" pitchFamily="2" charset="2"/>
              <a:buNone/>
            </a:pPr>
            <a:endParaRPr lang="en-US" sz="2400" i="1" dirty="0"/>
          </a:p>
          <a:p>
            <a:pPr algn="ctr">
              <a:buFont typeface="Wingdings" pitchFamily="2" charset="2"/>
              <a:buNone/>
            </a:pPr>
            <a:r>
              <a:rPr lang="en-US" sz="2600" i="1" dirty="0"/>
              <a:t>Founded in 1975, CARIE’s mission is:</a:t>
            </a:r>
          </a:p>
          <a:p>
            <a:pPr algn="ctr">
              <a:buFont typeface="Wingdings" pitchFamily="2" charset="2"/>
              <a:buNone/>
            </a:pPr>
            <a:endParaRPr lang="en-US" sz="2600" i="1" dirty="0"/>
          </a:p>
          <a:p>
            <a:pPr algn="ctr">
              <a:buFont typeface="Wingdings" pitchFamily="2" charset="2"/>
              <a:buNone/>
            </a:pPr>
            <a:r>
              <a:rPr lang="en-US" sz="2600" i="1"/>
              <a:t>To promote </a:t>
            </a:r>
            <a:r>
              <a:rPr lang="en-US" sz="2600" i="1" dirty="0"/>
              <a:t>the well being, rights and autonomy of older persons through </a:t>
            </a:r>
            <a:r>
              <a:rPr lang="en-US" sz="2600" b="1" i="1" dirty="0"/>
              <a:t>advocacy</a:t>
            </a:r>
            <a:r>
              <a:rPr lang="en-US" sz="2600" i="1" dirty="0"/>
              <a:t>, </a:t>
            </a:r>
            <a:r>
              <a:rPr lang="en-US" sz="2600" b="1" i="1" dirty="0"/>
              <a:t>education</a:t>
            </a:r>
            <a:r>
              <a:rPr lang="en-US" sz="2600" i="1" dirty="0"/>
              <a:t> and </a:t>
            </a:r>
            <a:r>
              <a:rPr lang="en-US" sz="2600" b="1" i="1" dirty="0"/>
              <a:t>action</a:t>
            </a:r>
            <a:r>
              <a:rPr lang="en-US" sz="2600" i="1" dirty="0"/>
              <a:t>.</a:t>
            </a:r>
          </a:p>
          <a:p>
            <a:pPr marL="0" indent="0">
              <a:buNone/>
            </a:pPr>
            <a:endParaRPr lang="en-US" sz="2600" dirty="0"/>
          </a:p>
          <a:p>
            <a:pPr marL="0" indent="0" algn="ctr">
              <a:buNone/>
            </a:pPr>
            <a:r>
              <a:rPr lang="en-US" sz="2600" dirty="0"/>
              <a:t>Lori Walsh, Program Manager, </a:t>
            </a:r>
            <a:r>
              <a:rPr lang="en-US" sz="2600" dirty="0">
                <a:hlinkClick r:id="rId2"/>
              </a:rPr>
              <a:t>walsh@carie.org</a:t>
            </a:r>
            <a:endParaRPr lang="en-US" sz="2600" dirty="0"/>
          </a:p>
          <a:p>
            <a:pPr marL="0" indent="0" algn="ctr">
              <a:buNone/>
            </a:pPr>
            <a:r>
              <a:rPr lang="en-US" sz="2600" dirty="0"/>
              <a:t>Front desk: 215-545-5728</a:t>
            </a:r>
          </a:p>
          <a:p>
            <a:pPr marL="0" indent="0" algn="ctr">
              <a:buNone/>
            </a:pPr>
            <a:r>
              <a:rPr lang="en-US" sz="2600" dirty="0">
                <a:hlinkClick r:id="rId3"/>
              </a:rPr>
              <a:t>www.carie.org</a:t>
            </a:r>
            <a:endParaRPr lang="en-US" sz="2600" dirty="0"/>
          </a:p>
          <a:p>
            <a:pPr marL="0" indent="0" algn="ctr">
              <a:buNone/>
            </a:pPr>
            <a:r>
              <a:rPr lang="en-US" sz="2600" dirty="0"/>
              <a:t>Serving: anyone who needs help accessing and navigating services for older adults</a:t>
            </a:r>
          </a:p>
          <a:p>
            <a:pPr marL="0" indent="0">
              <a:buNone/>
            </a:pPr>
            <a:endParaRPr lang="en-US" sz="2600" dirty="0"/>
          </a:p>
          <a:p>
            <a:pPr marL="0" indent="0">
              <a:buNone/>
            </a:pPr>
            <a:endParaRPr lang="en-US" sz="2600" i="1" dirty="0">
              <a:solidFill>
                <a:srgbClr val="FF0000"/>
              </a:solidFill>
            </a:endParaRPr>
          </a:p>
          <a:p>
            <a:pPr marL="0" indent="0" algn="ctr">
              <a:buNone/>
            </a:pPr>
            <a:endParaRPr lang="en-US" sz="1800" i="1" dirty="0">
              <a:solidFill>
                <a:srgbClr val="FF0000"/>
              </a:solidFill>
            </a:endParaRPr>
          </a:p>
          <a:p>
            <a:pPr marL="0" indent="0" algn="ctr">
              <a:buNone/>
            </a:pPr>
            <a:endParaRPr lang="en-US" sz="1800" i="1" dirty="0">
              <a:solidFill>
                <a:srgbClr val="FF0000"/>
              </a:solidFill>
            </a:endParaRPr>
          </a:p>
        </p:txBody>
      </p:sp>
      <p:pic>
        <p:nvPicPr>
          <p:cNvPr id="5" name="Picture 4" descr="A close-up of a logo&#10;&#10;Description automatically generated with medium confidence">
            <a:extLst>
              <a:ext uri="{FF2B5EF4-FFF2-40B4-BE49-F238E27FC236}">
                <a16:creationId xmlns:a16="http://schemas.microsoft.com/office/drawing/2014/main" id="{530BDD8E-DE31-8844-D6CB-6BC8ADC7D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1666" y="2033256"/>
            <a:ext cx="3508248" cy="1155192"/>
          </a:xfrm>
          <a:prstGeom prst="rect">
            <a:avLst/>
          </a:prstGeom>
        </p:spPr>
      </p:pic>
    </p:spTree>
    <p:extLst>
      <p:ext uri="{BB962C8B-B14F-4D97-AF65-F5344CB8AC3E}">
        <p14:creationId xmlns:p14="http://schemas.microsoft.com/office/powerpoint/2010/main" val="13937070"/>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8739" y="77309"/>
            <a:ext cx="4552363" cy="1320800"/>
          </a:xfrm>
        </p:spPr>
        <p:txBody>
          <a:bodyPr>
            <a:normAutofit/>
          </a:bodyPr>
          <a:lstStyle/>
          <a:p>
            <a:r>
              <a:rPr lang="en-US" b="1" dirty="0">
                <a:solidFill>
                  <a:schemeClr val="tx1"/>
                </a:solidFill>
              </a:rPr>
              <a:t>Center in the Park</a:t>
            </a:r>
          </a:p>
        </p:txBody>
      </p:sp>
      <p:sp>
        <p:nvSpPr>
          <p:cNvPr id="3" name="Content Placeholder 2"/>
          <p:cNvSpPr>
            <a:spLocks noGrp="1"/>
          </p:cNvSpPr>
          <p:nvPr>
            <p:ph idx="1"/>
          </p:nvPr>
        </p:nvSpPr>
        <p:spPr>
          <a:xfrm>
            <a:off x="5269198" y="1260062"/>
            <a:ext cx="4366966" cy="4538385"/>
          </a:xfrm>
        </p:spPr>
        <p:txBody>
          <a:bodyPr>
            <a:normAutofit/>
          </a:bodyPr>
          <a:lstStyle/>
          <a:p>
            <a:pPr marL="0" indent="0" algn="ctr">
              <a:lnSpc>
                <a:spcPct val="90000"/>
              </a:lnSpc>
              <a:buNone/>
            </a:pPr>
            <a:r>
              <a:rPr lang="en-US" sz="1500" i="1" dirty="0"/>
              <a:t>Center in the Park promotes positive aging and fosters community connections for older adults whose voices are critical instruments in shaping its activities and direction.</a:t>
            </a:r>
          </a:p>
          <a:p>
            <a:pPr marL="0" indent="0" algn="ctr">
              <a:lnSpc>
                <a:spcPct val="90000"/>
              </a:lnSpc>
              <a:buNone/>
            </a:pPr>
            <a:endParaRPr lang="en-US" sz="1500" dirty="0"/>
          </a:p>
          <a:p>
            <a:pPr marL="0" indent="0" algn="ctr">
              <a:lnSpc>
                <a:spcPct val="90000"/>
              </a:lnSpc>
              <a:buNone/>
            </a:pPr>
            <a:r>
              <a:rPr lang="en-US" sz="1500" b="1" dirty="0"/>
              <a:t>Cleo Smalls, Director of Programs</a:t>
            </a:r>
          </a:p>
          <a:p>
            <a:pPr marL="0" indent="0" algn="ctr">
              <a:lnSpc>
                <a:spcPct val="90000"/>
              </a:lnSpc>
              <a:buNone/>
            </a:pPr>
            <a:r>
              <a:rPr lang="en-US" sz="1500" dirty="0"/>
              <a:t>Phone: (215) 848-7722 Ext. 224</a:t>
            </a:r>
          </a:p>
          <a:p>
            <a:pPr marL="0" indent="0" algn="ctr">
              <a:lnSpc>
                <a:spcPct val="90000"/>
              </a:lnSpc>
              <a:buNone/>
            </a:pPr>
            <a:r>
              <a:rPr lang="en-US" sz="1500" dirty="0"/>
              <a:t>Email: </a:t>
            </a:r>
            <a:r>
              <a:rPr lang="en-US" sz="1500" dirty="0">
                <a:hlinkClick r:id="rId2"/>
              </a:rPr>
              <a:t>csmalls@centerinthepark.org</a:t>
            </a:r>
            <a:endParaRPr lang="en-US" sz="1500" dirty="0"/>
          </a:p>
          <a:p>
            <a:pPr marL="0" indent="0" algn="ctr">
              <a:lnSpc>
                <a:spcPct val="90000"/>
              </a:lnSpc>
              <a:buNone/>
            </a:pPr>
            <a:endParaRPr lang="en-US" sz="1500" dirty="0"/>
          </a:p>
          <a:p>
            <a:pPr marL="0" indent="0" algn="ctr">
              <a:lnSpc>
                <a:spcPct val="90000"/>
              </a:lnSpc>
              <a:buNone/>
            </a:pPr>
            <a:r>
              <a:rPr lang="en-US" sz="1500" dirty="0">
                <a:hlinkClick r:id="rId3"/>
              </a:rPr>
              <a:t>www.centerinthepark.org</a:t>
            </a:r>
            <a:endParaRPr lang="en-US" sz="1500" dirty="0"/>
          </a:p>
          <a:p>
            <a:pPr marL="0" indent="0" algn="ctr">
              <a:lnSpc>
                <a:spcPct val="90000"/>
              </a:lnSpc>
              <a:buNone/>
            </a:pPr>
            <a:endParaRPr lang="en-US" sz="1500" dirty="0"/>
          </a:p>
          <a:p>
            <a:pPr marL="0" indent="0" algn="ctr">
              <a:lnSpc>
                <a:spcPct val="90000"/>
              </a:lnSpc>
              <a:buNone/>
            </a:pPr>
            <a:r>
              <a:rPr lang="en-US" sz="1500" dirty="0"/>
              <a:t>Population(s) served: Adults ages 55 and older </a:t>
            </a:r>
          </a:p>
          <a:p>
            <a:pPr marL="0" indent="0" algn="ctr">
              <a:lnSpc>
                <a:spcPct val="90000"/>
              </a:lnSpc>
              <a:buNone/>
            </a:pPr>
            <a:endParaRPr lang="en-US" sz="1500" i="1" dirty="0"/>
          </a:p>
          <a:p>
            <a:pPr marL="0" indent="0" algn="ctr">
              <a:lnSpc>
                <a:spcPct val="90000"/>
              </a:lnSpc>
              <a:buNone/>
            </a:pPr>
            <a:endParaRPr lang="en-US" sz="1500" i="1" dirty="0"/>
          </a:p>
        </p:txBody>
      </p:sp>
      <p:pic>
        <p:nvPicPr>
          <p:cNvPr id="8" name="Picture 7" descr="A group of people standing together&#10;&#10;Description automatically generated with low confidence">
            <a:extLst>
              <a:ext uri="{FF2B5EF4-FFF2-40B4-BE49-F238E27FC236}">
                <a16:creationId xmlns:a16="http://schemas.microsoft.com/office/drawing/2014/main" id="{670A784A-69FB-80F8-3171-892F82D50E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800" r="2795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pic>
        <p:nvPicPr>
          <p:cNvPr id="12" name="Picture 11" descr="Chart, sunburst chart&#10;&#10;Description automatically generated">
            <a:extLst>
              <a:ext uri="{FF2B5EF4-FFF2-40B4-BE49-F238E27FC236}">
                <a16:creationId xmlns:a16="http://schemas.microsoft.com/office/drawing/2014/main" id="{A0B070DF-8EAC-5DE9-7185-DCC48799F9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81" t="5492" r="10308" b="9154"/>
          <a:stretch/>
        </p:blipFill>
        <p:spPr bwMode="auto">
          <a:xfrm>
            <a:off x="6486855" y="5075306"/>
            <a:ext cx="2170127" cy="15706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787326"/>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Chester County Intermediate Unit-</a:t>
            </a:r>
            <a:br>
              <a:rPr lang="en-US" b="1" dirty="0"/>
            </a:br>
            <a:r>
              <a:rPr lang="en-US" b="1" dirty="0"/>
              <a:t>Migrant Education Program</a:t>
            </a:r>
          </a:p>
        </p:txBody>
      </p:sp>
      <p:sp>
        <p:nvSpPr>
          <p:cNvPr id="3" name="Content Placeholder 2"/>
          <p:cNvSpPr>
            <a:spLocks noGrp="1"/>
          </p:cNvSpPr>
          <p:nvPr>
            <p:ph idx="1"/>
          </p:nvPr>
        </p:nvSpPr>
        <p:spPr>
          <a:xfrm>
            <a:off x="838201" y="2013625"/>
            <a:ext cx="5105399" cy="4163337"/>
          </a:xfrm>
        </p:spPr>
        <p:txBody>
          <a:bodyPr>
            <a:normAutofit fontScale="92500" lnSpcReduction="20000"/>
          </a:bodyPr>
          <a:lstStyle/>
          <a:p>
            <a:pPr marL="0" indent="0">
              <a:lnSpc>
                <a:spcPct val="100000"/>
              </a:lnSpc>
              <a:spcBef>
                <a:spcPts val="0"/>
              </a:spcBef>
              <a:buNone/>
            </a:pPr>
            <a:r>
              <a:rPr lang="en-US" sz="1900" b="1" dirty="0"/>
              <a:t>Mission:</a:t>
            </a:r>
            <a:r>
              <a:rPr lang="en-US" sz="1900" dirty="0"/>
              <a:t> To provide quality, innovative education programs and services to the children of migrant agricultural workers so that migrant students develop to their fullest potential. </a:t>
            </a:r>
          </a:p>
          <a:p>
            <a:pPr marL="0" indent="0">
              <a:lnSpc>
                <a:spcPct val="100000"/>
              </a:lnSpc>
              <a:spcBef>
                <a:spcPts val="0"/>
              </a:spcBef>
              <a:buNone/>
            </a:pPr>
            <a:endParaRPr lang="en-US" sz="1900" dirty="0"/>
          </a:p>
          <a:p>
            <a:pPr marL="0" indent="0">
              <a:lnSpc>
                <a:spcPct val="100000"/>
              </a:lnSpc>
              <a:spcBef>
                <a:spcPts val="0"/>
              </a:spcBef>
              <a:buNone/>
            </a:pPr>
            <a:r>
              <a:rPr lang="en-US" sz="1900" b="1" dirty="0"/>
              <a:t>Contact Information: </a:t>
            </a:r>
          </a:p>
          <a:p>
            <a:pPr marL="0" indent="0">
              <a:lnSpc>
                <a:spcPct val="100000"/>
              </a:lnSpc>
              <a:spcBef>
                <a:spcPts val="0"/>
              </a:spcBef>
              <a:buNone/>
            </a:pPr>
            <a:r>
              <a:rPr lang="en-US" sz="1900" dirty="0"/>
              <a:t>Karisa Barlow | Program Coordinator</a:t>
            </a:r>
          </a:p>
          <a:p>
            <a:pPr marL="0" indent="0">
              <a:lnSpc>
                <a:spcPct val="100000"/>
              </a:lnSpc>
              <a:spcBef>
                <a:spcPts val="0"/>
              </a:spcBef>
              <a:buNone/>
            </a:pPr>
            <a:r>
              <a:rPr lang="en-US" sz="1900" dirty="0">
                <a:hlinkClick r:id="rId2"/>
              </a:rPr>
              <a:t>karisab@cciu.org</a:t>
            </a:r>
            <a:r>
              <a:rPr lang="en-US" sz="1900" dirty="0"/>
              <a:t> | 484-639-5397</a:t>
            </a:r>
          </a:p>
          <a:p>
            <a:pPr marL="0" indent="0">
              <a:lnSpc>
                <a:spcPct val="100000"/>
              </a:lnSpc>
              <a:spcBef>
                <a:spcPts val="0"/>
              </a:spcBef>
              <a:buNone/>
            </a:pPr>
            <a:endParaRPr lang="en-US" sz="1900" dirty="0"/>
          </a:p>
          <a:p>
            <a:pPr marL="0" indent="0">
              <a:lnSpc>
                <a:spcPct val="100000"/>
              </a:lnSpc>
              <a:spcBef>
                <a:spcPts val="0"/>
              </a:spcBef>
              <a:buNone/>
            </a:pPr>
            <a:r>
              <a:rPr lang="en-US" sz="1900" b="1" dirty="0"/>
              <a:t>Website: </a:t>
            </a:r>
            <a:r>
              <a:rPr lang="en-US" sz="1900" dirty="0">
                <a:hlinkClick r:id="rId3"/>
              </a:rPr>
              <a:t>https://www.cciu.org/migranted</a:t>
            </a:r>
            <a:endParaRPr lang="en-US" sz="1900" dirty="0"/>
          </a:p>
          <a:p>
            <a:pPr marL="0" indent="0">
              <a:lnSpc>
                <a:spcPct val="100000"/>
              </a:lnSpc>
              <a:spcBef>
                <a:spcPts val="0"/>
              </a:spcBef>
              <a:buNone/>
            </a:pPr>
            <a:endParaRPr lang="en-US" sz="1900" dirty="0"/>
          </a:p>
          <a:p>
            <a:pPr marL="0" indent="0">
              <a:lnSpc>
                <a:spcPct val="100000"/>
              </a:lnSpc>
              <a:spcBef>
                <a:spcPts val="0"/>
              </a:spcBef>
              <a:buNone/>
            </a:pPr>
            <a:r>
              <a:rPr lang="en-US" sz="1900" b="1" dirty="0"/>
              <a:t>Population(s) served: Migrant students ages 0-21 </a:t>
            </a:r>
            <a:r>
              <a:rPr lang="en-US" sz="1900" dirty="0"/>
              <a:t>who have moved to a new school district in Chester, Delaware, Philadelphia, Montgomery, or Bucks counties in the past 3 years and whose parent or guardian has moved to engage </a:t>
            </a:r>
            <a:r>
              <a:rPr lang="en-US" sz="1900"/>
              <a:t>in agricultural </a:t>
            </a:r>
            <a:r>
              <a:rPr lang="en-US" sz="1900" dirty="0"/>
              <a:t>work in the past 3 years</a:t>
            </a:r>
          </a:p>
          <a:p>
            <a:pPr marL="0" indent="0">
              <a:lnSpc>
                <a:spcPct val="100000"/>
              </a:lnSpc>
              <a:spcBef>
                <a:spcPts val="0"/>
              </a:spcBef>
              <a:buNone/>
            </a:pPr>
            <a:endParaRPr lang="en-US" sz="1900" dirty="0"/>
          </a:p>
          <a:p>
            <a:pPr marL="0" indent="0">
              <a:lnSpc>
                <a:spcPct val="100000"/>
              </a:lnSpc>
              <a:spcBef>
                <a:spcPts val="0"/>
              </a:spcBef>
              <a:buNone/>
            </a:pPr>
            <a:endParaRPr lang="en-US" sz="1900" dirty="0"/>
          </a:p>
          <a:p>
            <a:pPr marL="0" indent="0">
              <a:lnSpc>
                <a:spcPct val="100000"/>
              </a:lnSpc>
              <a:spcBef>
                <a:spcPts val="0"/>
              </a:spcBef>
              <a:buNone/>
            </a:pPr>
            <a:endParaRPr lang="en-US" sz="1900" i="1" dirty="0"/>
          </a:p>
          <a:p>
            <a:pPr marL="0" indent="0">
              <a:lnSpc>
                <a:spcPct val="100000"/>
              </a:lnSpc>
              <a:spcBef>
                <a:spcPts val="0"/>
              </a:spcBef>
              <a:buNone/>
            </a:pPr>
            <a:endParaRPr lang="en-US" sz="1900" i="1" dirty="0"/>
          </a:p>
        </p:txBody>
      </p:sp>
      <p:pic>
        <p:nvPicPr>
          <p:cNvPr id="5" name="Picture 4" descr="A picture containing symbol, graphics, circle, font&#10;&#10;Description automatically generated">
            <a:extLst>
              <a:ext uri="{FF2B5EF4-FFF2-40B4-BE49-F238E27FC236}">
                <a16:creationId xmlns:a16="http://schemas.microsoft.com/office/drawing/2014/main" id="{19C05E7D-8AFE-7219-B90B-D3F6F755A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538" y="3137430"/>
            <a:ext cx="2775284" cy="2010441"/>
          </a:xfrm>
          <a:prstGeom prst="rect">
            <a:avLst/>
          </a:prstGeom>
        </p:spPr>
      </p:pic>
    </p:spTree>
    <p:extLst>
      <p:ext uri="{BB962C8B-B14F-4D97-AF65-F5344CB8AC3E}">
        <p14:creationId xmlns:p14="http://schemas.microsoft.com/office/powerpoint/2010/main" val="1435589366"/>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Cpl. Michael J. Crescenz VA Medical Center</a:t>
            </a:r>
            <a:br>
              <a:rPr lang="en-US" b="1" dirty="0"/>
            </a:br>
            <a:r>
              <a:rPr lang="en-US" b="1" dirty="0" err="1"/>
              <a:t>Center</a:t>
            </a:r>
            <a:r>
              <a:rPr lang="en-US" b="1" dirty="0"/>
              <a:t> for Development &amp; Civic Engagement</a:t>
            </a:r>
          </a:p>
        </p:txBody>
      </p:sp>
      <p:sp>
        <p:nvSpPr>
          <p:cNvPr id="3" name="Content Placeholder 2"/>
          <p:cNvSpPr>
            <a:spLocks noGrp="1"/>
          </p:cNvSpPr>
          <p:nvPr>
            <p:ph idx="1"/>
          </p:nvPr>
        </p:nvSpPr>
        <p:spPr>
          <a:xfrm>
            <a:off x="838200" y="1825625"/>
            <a:ext cx="10515600" cy="4502022"/>
          </a:xfrm>
        </p:spPr>
        <p:txBody>
          <a:bodyPr>
            <a:normAutofit/>
          </a:bodyPr>
          <a:lstStyle/>
          <a:p>
            <a:pPr marL="0" indent="0">
              <a:buNone/>
            </a:pPr>
            <a:endParaRPr lang="en-US" sz="2400" dirty="0"/>
          </a:p>
          <a:p>
            <a:pPr marL="0" indent="0">
              <a:buNone/>
            </a:pPr>
            <a:endParaRPr lang="en-US" sz="2400" dirty="0"/>
          </a:p>
          <a:p>
            <a:pPr marL="0" indent="0">
              <a:buNone/>
            </a:pPr>
            <a:r>
              <a:rPr lang="en-US" sz="2400" dirty="0"/>
              <a:t>Logo</a:t>
            </a:r>
          </a:p>
          <a:p>
            <a:pPr marL="0" indent="0">
              <a:buNone/>
            </a:pPr>
            <a:r>
              <a:rPr lang="en-US" sz="2400" b="1" dirty="0"/>
              <a:t>Mission</a:t>
            </a:r>
            <a:r>
              <a:rPr lang="en-US" sz="2400" dirty="0"/>
              <a:t>: </a:t>
            </a:r>
            <a:r>
              <a:rPr lang="en-US" sz="2400" b="0" i="0" dirty="0">
                <a:solidFill>
                  <a:srgbClr val="212121"/>
                </a:solidFill>
                <a:effectLst/>
                <a:latin typeface="Bitter"/>
              </a:rPr>
              <a:t>Honor America’s Veterans by providing exceptional health care that improves their health and well being.</a:t>
            </a:r>
            <a:r>
              <a:rPr lang="en-US" sz="2400" dirty="0"/>
              <a:t> </a:t>
            </a:r>
          </a:p>
          <a:p>
            <a:pPr marL="0" indent="0">
              <a:buNone/>
            </a:pPr>
            <a:endParaRPr lang="en-US" sz="1100" dirty="0"/>
          </a:p>
          <a:p>
            <a:pPr marL="0" indent="0">
              <a:buNone/>
            </a:pPr>
            <a:r>
              <a:rPr lang="en-US" sz="2400" b="1" dirty="0"/>
              <a:t>Contact Information</a:t>
            </a:r>
            <a:r>
              <a:rPr lang="en-US" sz="2400" dirty="0"/>
              <a:t>: Phone (215) 823-5868. </a:t>
            </a:r>
            <a:r>
              <a:rPr lang="en-US" sz="2400" dirty="0">
                <a:hlinkClick r:id="rId2"/>
              </a:rPr>
              <a:t>Vhaphivisn4voluntary@va.gov</a:t>
            </a:r>
            <a:r>
              <a:rPr lang="en-US" sz="2400" dirty="0"/>
              <a:t> </a:t>
            </a:r>
          </a:p>
          <a:p>
            <a:pPr marL="0" indent="0">
              <a:buNone/>
            </a:pPr>
            <a:r>
              <a:rPr lang="en-US" sz="2400" dirty="0">
                <a:hlinkClick r:id="rId3"/>
              </a:rPr>
              <a:t>https://www.va.gov/philadelphia-health-care/work-with-us/volunteer-or-donate/</a:t>
            </a:r>
            <a:endParaRPr lang="en-US" sz="2400" dirty="0"/>
          </a:p>
          <a:p>
            <a:pPr marL="0" indent="0">
              <a:buNone/>
            </a:pPr>
            <a:endParaRPr lang="en-US" sz="1000" dirty="0"/>
          </a:p>
          <a:p>
            <a:pPr marL="0" indent="0">
              <a:buNone/>
            </a:pPr>
            <a:r>
              <a:rPr lang="en-US" sz="2400" b="1" dirty="0"/>
              <a:t>Population(s) served: </a:t>
            </a:r>
            <a:r>
              <a:rPr lang="en-US" sz="2400" dirty="0"/>
              <a:t>Veterans and their caregivers </a:t>
            </a:r>
          </a:p>
          <a:p>
            <a:pPr marL="0" indent="0">
              <a:buNone/>
            </a:pPr>
            <a:endParaRPr lang="en-US" dirty="0"/>
          </a:p>
          <a:p>
            <a:pPr marL="0" indent="0">
              <a:buNone/>
            </a:pPr>
            <a:endParaRPr lang="en-US" dirty="0"/>
          </a:p>
          <a:p>
            <a:pPr marL="0" indent="0">
              <a:buNone/>
            </a:pPr>
            <a:endParaRPr lang="en-US" sz="1800" i="1" dirty="0">
              <a:solidFill>
                <a:srgbClr val="FF0000"/>
              </a:solidFill>
            </a:endParaRPr>
          </a:p>
          <a:p>
            <a:pPr marL="0" indent="0" algn="ctr">
              <a:buNone/>
            </a:pPr>
            <a:endParaRPr lang="en-US" sz="1800" i="1" dirty="0">
              <a:solidFill>
                <a:srgbClr val="FF0000"/>
              </a:solidFill>
            </a:endParaRPr>
          </a:p>
        </p:txBody>
      </p:sp>
      <p:pic>
        <p:nvPicPr>
          <p:cNvPr id="5" name="Picture 4" descr="Logo, company name&#10;&#10;Description automatically generated">
            <a:extLst>
              <a:ext uri="{FF2B5EF4-FFF2-40B4-BE49-F238E27FC236}">
                <a16:creationId xmlns:a16="http://schemas.microsoft.com/office/drawing/2014/main" id="{54D8719A-86A3-3221-B896-270801FC1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825625"/>
            <a:ext cx="1252058" cy="1382713"/>
          </a:xfrm>
          <a:prstGeom prst="rect">
            <a:avLst/>
          </a:prstGeom>
        </p:spPr>
      </p:pic>
    </p:spTree>
    <p:extLst>
      <p:ext uri="{BB962C8B-B14F-4D97-AF65-F5344CB8AC3E}">
        <p14:creationId xmlns:p14="http://schemas.microsoft.com/office/powerpoint/2010/main" val="627568971"/>
      </p:ext>
    </p:extLst>
  </p:cSld>
  <p:clrMapOvr>
    <a:masterClrMapping/>
  </p:clrMapOvr>
  <mc:AlternateContent xmlns:mc="http://schemas.openxmlformats.org/markup-compatibility/2006" xmlns:p14="http://schemas.microsoft.com/office/powerpoint/2010/main">
    <mc:Choice Requires="p14">
      <p:transition spd="slow" p14:dur="9000" advClick="0" advTm="9000"/>
    </mc:Choice>
    <mc:Fallback xmlns="">
      <p:transition spd="slow" advClick="0" advTm="9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971</TotalTime>
  <Words>3173</Words>
  <Application>Microsoft Office PowerPoint</Application>
  <PresentationFormat>Widescreen</PresentationFormat>
  <Paragraphs>366</Paragraphs>
  <Slides>34</Slides>
  <Notes>4</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34</vt:i4>
      </vt:variant>
    </vt:vector>
  </HeadingPairs>
  <TitlesOfParts>
    <vt:vector size="55" baseType="lpstr">
      <vt:lpstr>Microsoft JhengHei UI Light</vt:lpstr>
      <vt:lpstr>Arial</vt:lpstr>
      <vt:lpstr>Avenir Next</vt:lpstr>
      <vt:lpstr>avenir-lt-w01_35-light1475496</vt:lpstr>
      <vt:lpstr>Bitter</vt:lpstr>
      <vt:lpstr>Bodoni</vt:lpstr>
      <vt:lpstr>Calibri</vt:lpstr>
      <vt:lpstr>Calibri Light</vt:lpstr>
      <vt:lpstr>Cardo</vt:lpstr>
      <vt:lpstr>Cormorant Garamond Bold</vt:lpstr>
      <vt:lpstr>Cormorant Garamond Bold Bold Italics</vt:lpstr>
      <vt:lpstr>Faustina</vt:lpstr>
      <vt:lpstr>General Sans</vt:lpstr>
      <vt:lpstr>Grotesque Light</vt:lpstr>
      <vt:lpstr>Roboto Black</vt:lpstr>
      <vt:lpstr>Tahoma</vt:lpstr>
      <vt:lpstr>Times New Roman</vt:lpstr>
      <vt:lpstr>Tw Cen MT</vt:lpstr>
      <vt:lpstr>Twentieth Century</vt:lpstr>
      <vt:lpstr>Wingdings</vt:lpstr>
      <vt:lpstr>Office Theme</vt:lpstr>
      <vt:lpstr>PowerPoint Presentation</vt:lpstr>
      <vt:lpstr>PowerPoint Presentation</vt:lpstr>
      <vt:lpstr>The African Family Health Organization (AFAHO)</vt:lpstr>
      <vt:lpstr>Beyond Literacy (BeLit)</vt:lpstr>
      <vt:lpstr>PowerPoint Presentation</vt:lpstr>
      <vt:lpstr>CARIE Center for Advocacy  for the Rights and Interest of Elders</vt:lpstr>
      <vt:lpstr>Center in the Park</vt:lpstr>
      <vt:lpstr>Chester County Intermediate Unit- Migrant Education Program</vt:lpstr>
      <vt:lpstr>Cpl. Michael J. Crescenz VA Medical Center Center for Development &amp; Civic Engagement</vt:lpstr>
      <vt:lpstr>Depaul USA</vt:lpstr>
      <vt:lpstr>PowerPoint Presentation</vt:lpstr>
      <vt:lpstr>PowerPoint Presentation</vt:lpstr>
      <vt:lpstr>Einstein’s Pride Program</vt:lpstr>
      <vt:lpstr>PowerPoint Presentation</vt:lpstr>
      <vt:lpstr>PowerPoint Presentation</vt:lpstr>
      <vt:lpstr>PowerPoint Presentation</vt:lpstr>
      <vt:lpstr>Lutheran Settlement House</vt:lpstr>
      <vt:lpstr>Mental Health Partnerships</vt:lpstr>
      <vt:lpstr>PowerPoint Presentation</vt:lpstr>
      <vt:lpstr>No More Secrets Mind Body Spirit Inc.</vt:lpstr>
      <vt:lpstr>PDPH Ambulatory Health Services</vt:lpstr>
      <vt:lpstr>Philadelphia FIGHT- YHEP Health Center</vt:lpstr>
      <vt:lpstr>Programs Employing People </vt:lpstr>
      <vt:lpstr>Puentes de Salud</vt:lpstr>
      <vt:lpstr>The Salvation Army  Red Shield Family Residence</vt:lpstr>
      <vt:lpstr>Sankofa Community Farm at Bartram’s Garden</vt:lpstr>
      <vt:lpstr>Penn Medicine Social Needs Response Team (SNRT)</vt:lpstr>
      <vt:lpstr>St Chris- Cap4Kids/Summer Meals</vt:lpstr>
      <vt:lpstr>St. Christopher’s Hospital-  Center for Collaborative Primary Care</vt:lpstr>
      <vt:lpstr>Students Run Philly Style (SRPS): Our mission is to transform students’ lives through mentorship over miles of long distance running and achievement.</vt:lpstr>
      <vt:lpstr>Lenfest Center for Community  Workforce Partnerships</vt:lpstr>
      <vt:lpstr>To Our Children’s Future With Health, Inc.</vt:lpstr>
      <vt:lpstr>PowerPoint Presentation</vt:lpstr>
      <vt:lpstr>Wyss Wellness Center</vt:lpstr>
    </vt:vector>
  </TitlesOfParts>
  <Company>PMACS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Name</dc:title>
  <dc:creator>Bridget McCormick</dc:creator>
  <cp:lastModifiedBy>Bridget McCormick</cp:lastModifiedBy>
  <cp:revision>35</cp:revision>
  <dcterms:created xsi:type="dcterms:W3CDTF">2023-04-20T15:04:48Z</dcterms:created>
  <dcterms:modified xsi:type="dcterms:W3CDTF">2023-05-31T18:25:26Z</dcterms:modified>
</cp:coreProperties>
</file>