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51206400" cy="438912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24" userDrawn="1">
          <p15:clr>
            <a:srgbClr val="A4A3A4"/>
          </p15:clr>
        </p15:guide>
        <p15:guide id="2" pos="161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2571"/>
    <a:srgbClr val="682274"/>
    <a:srgbClr val="396BBD"/>
    <a:srgbClr val="D5D9E3"/>
    <a:srgbClr val="3B68C3"/>
    <a:srgbClr val="4E77CA"/>
    <a:srgbClr val="D6DEE2"/>
    <a:srgbClr val="CEDBEA"/>
    <a:srgbClr val="B8C9EA"/>
    <a:srgbClr val="466F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9D68A8-996C-4B90-A899-2039C009C3A6}" v="3" dt="2023-07-19T15:18:08.6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481" autoAdjust="0"/>
    <p:restoredTop sz="94648"/>
  </p:normalViewPr>
  <p:slideViewPr>
    <p:cSldViewPr>
      <p:cViewPr varScale="1">
        <p:scale>
          <a:sx n="17" d="100"/>
          <a:sy n="17" d="100"/>
        </p:scale>
        <p:origin x="2634" y="114"/>
      </p:cViewPr>
      <p:guideLst>
        <p:guide orient="horz" pos="13824"/>
        <p:guide pos="161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3634729"/>
            <a:ext cx="43525440" cy="9408160"/>
          </a:xfrm>
        </p:spPr>
        <p:txBody>
          <a:bodyPr/>
          <a:lstStyle/>
          <a:p>
            <a:r>
              <a:rPr lang="en-US"/>
              <a:t>Click to edit Master title style</a:t>
            </a:r>
          </a:p>
        </p:txBody>
      </p:sp>
      <p:sp>
        <p:nvSpPr>
          <p:cNvPr id="3" name="Subtitle 2"/>
          <p:cNvSpPr>
            <a:spLocks noGrp="1"/>
          </p:cNvSpPr>
          <p:nvPr>
            <p:ph type="subTitle" idx="1"/>
          </p:nvPr>
        </p:nvSpPr>
        <p:spPr>
          <a:xfrm>
            <a:off x="7680960" y="24871680"/>
            <a:ext cx="35844480" cy="1121664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6550915-C2F2-4F47-BD2D-04A2160F3309}" type="datetimeFigureOut">
              <a:rPr lang="en-US" smtClean="0"/>
              <a:t>7/20/2023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208059-C6F3-416B-8F67-E805B500E7EE}" type="slidenum">
              <a:rPr lang="en-US" smtClean="0"/>
              <a:t>‹#›</a:t>
            </a:fld>
            <a:endParaRPr lang="en-US" dirty="0"/>
          </a:p>
        </p:txBody>
      </p:sp>
    </p:spTree>
    <p:extLst>
      <p:ext uri="{BB962C8B-B14F-4D97-AF65-F5344CB8AC3E}">
        <p14:creationId xmlns:p14="http://schemas.microsoft.com/office/powerpoint/2010/main" val="3961881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550915-C2F2-4F47-BD2D-04A2160F3309}" type="datetimeFigureOut">
              <a:rPr lang="en-US" smtClean="0"/>
              <a:t>7/20/2023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208059-C6F3-416B-8F67-E805B500E7EE}" type="slidenum">
              <a:rPr lang="en-US" smtClean="0"/>
              <a:t>‹#›</a:t>
            </a:fld>
            <a:endParaRPr lang="en-US" dirty="0"/>
          </a:p>
        </p:txBody>
      </p:sp>
    </p:spTree>
    <p:extLst>
      <p:ext uri="{BB962C8B-B14F-4D97-AF65-F5344CB8AC3E}">
        <p14:creationId xmlns:p14="http://schemas.microsoft.com/office/powerpoint/2010/main" val="2553083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4640" y="1757693"/>
            <a:ext cx="11521440" cy="3744976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60320" y="1757693"/>
            <a:ext cx="33710880" cy="37449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550915-C2F2-4F47-BD2D-04A2160F3309}" type="datetimeFigureOut">
              <a:rPr lang="en-US" smtClean="0"/>
              <a:t>7/20/2023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208059-C6F3-416B-8F67-E805B500E7EE}" type="slidenum">
              <a:rPr lang="en-US" smtClean="0"/>
              <a:t>‹#›</a:t>
            </a:fld>
            <a:endParaRPr lang="en-US" dirty="0"/>
          </a:p>
        </p:txBody>
      </p:sp>
    </p:spTree>
    <p:extLst>
      <p:ext uri="{BB962C8B-B14F-4D97-AF65-F5344CB8AC3E}">
        <p14:creationId xmlns:p14="http://schemas.microsoft.com/office/powerpoint/2010/main" val="276220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550915-C2F2-4F47-BD2D-04A2160F3309}" type="datetimeFigureOut">
              <a:rPr lang="en-US" smtClean="0"/>
              <a:t>7/20/2023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208059-C6F3-416B-8F67-E805B500E7EE}" type="slidenum">
              <a:rPr lang="en-US" smtClean="0"/>
              <a:t>‹#›</a:t>
            </a:fld>
            <a:endParaRPr lang="en-US" dirty="0"/>
          </a:p>
        </p:txBody>
      </p:sp>
    </p:spTree>
    <p:extLst>
      <p:ext uri="{BB962C8B-B14F-4D97-AF65-F5344CB8AC3E}">
        <p14:creationId xmlns:p14="http://schemas.microsoft.com/office/powerpoint/2010/main" val="4165013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8204169"/>
            <a:ext cx="43525440" cy="8717280"/>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4044953" y="18602968"/>
            <a:ext cx="43525440" cy="960119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550915-C2F2-4F47-BD2D-04A2160F3309}" type="datetimeFigureOut">
              <a:rPr lang="en-US" smtClean="0"/>
              <a:t>7/20/2023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208059-C6F3-416B-8F67-E805B500E7EE}" type="slidenum">
              <a:rPr lang="en-US" smtClean="0"/>
              <a:t>‹#›</a:t>
            </a:fld>
            <a:endParaRPr lang="en-US" dirty="0"/>
          </a:p>
        </p:txBody>
      </p:sp>
    </p:spTree>
    <p:extLst>
      <p:ext uri="{BB962C8B-B14F-4D97-AF65-F5344CB8AC3E}">
        <p14:creationId xmlns:p14="http://schemas.microsoft.com/office/powerpoint/2010/main" val="86013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60320" y="10241290"/>
            <a:ext cx="22616160" cy="289661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029920" y="10241290"/>
            <a:ext cx="22616160" cy="289661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550915-C2F2-4F47-BD2D-04A2160F3309}" type="datetimeFigureOut">
              <a:rPr lang="en-US" smtClean="0"/>
              <a:t>7/20/2023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208059-C6F3-416B-8F67-E805B500E7EE}" type="slidenum">
              <a:rPr lang="en-US" smtClean="0"/>
              <a:t>‹#›</a:t>
            </a:fld>
            <a:endParaRPr lang="en-US" dirty="0"/>
          </a:p>
        </p:txBody>
      </p:sp>
    </p:spTree>
    <p:extLst>
      <p:ext uri="{BB962C8B-B14F-4D97-AF65-F5344CB8AC3E}">
        <p14:creationId xmlns:p14="http://schemas.microsoft.com/office/powerpoint/2010/main" val="2822326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323" y="9824724"/>
            <a:ext cx="22625053" cy="40944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2560323" y="13919201"/>
            <a:ext cx="22625053" cy="25288243"/>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143" y="9824724"/>
            <a:ext cx="22633940" cy="40944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26012143" y="13919201"/>
            <a:ext cx="22633940" cy="25288243"/>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550915-C2F2-4F47-BD2D-04A2160F3309}" type="datetimeFigureOut">
              <a:rPr lang="en-US" smtClean="0"/>
              <a:t>7/20/2023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1208059-C6F3-416B-8F67-E805B500E7EE}" type="slidenum">
              <a:rPr lang="en-US" smtClean="0"/>
              <a:t>‹#›</a:t>
            </a:fld>
            <a:endParaRPr lang="en-US" dirty="0"/>
          </a:p>
        </p:txBody>
      </p:sp>
    </p:spTree>
    <p:extLst>
      <p:ext uri="{BB962C8B-B14F-4D97-AF65-F5344CB8AC3E}">
        <p14:creationId xmlns:p14="http://schemas.microsoft.com/office/powerpoint/2010/main" val="1285646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550915-C2F2-4F47-BD2D-04A2160F3309}" type="datetimeFigureOut">
              <a:rPr lang="en-US" smtClean="0"/>
              <a:t>7/20/2023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1208059-C6F3-416B-8F67-E805B500E7EE}" type="slidenum">
              <a:rPr lang="en-US" smtClean="0"/>
              <a:t>‹#›</a:t>
            </a:fld>
            <a:endParaRPr lang="en-US" dirty="0"/>
          </a:p>
        </p:txBody>
      </p:sp>
    </p:spTree>
    <p:extLst>
      <p:ext uri="{BB962C8B-B14F-4D97-AF65-F5344CB8AC3E}">
        <p14:creationId xmlns:p14="http://schemas.microsoft.com/office/powerpoint/2010/main" val="886941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550915-C2F2-4F47-BD2D-04A2160F3309}" type="datetimeFigureOut">
              <a:rPr lang="en-US" smtClean="0"/>
              <a:t>7/20/2023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1208059-C6F3-416B-8F67-E805B500E7EE}" type="slidenum">
              <a:rPr lang="en-US" smtClean="0"/>
              <a:t>‹#›</a:t>
            </a:fld>
            <a:endParaRPr lang="en-US" dirty="0"/>
          </a:p>
        </p:txBody>
      </p:sp>
    </p:spTree>
    <p:extLst>
      <p:ext uri="{BB962C8B-B14F-4D97-AF65-F5344CB8AC3E}">
        <p14:creationId xmlns:p14="http://schemas.microsoft.com/office/powerpoint/2010/main" val="1890533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6" y="1747520"/>
            <a:ext cx="16846553" cy="7437120"/>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20020280" y="1747530"/>
            <a:ext cx="28625800" cy="3745992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6" y="9184650"/>
            <a:ext cx="16846553" cy="3002280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6550915-C2F2-4F47-BD2D-04A2160F3309}" type="datetimeFigureOut">
              <a:rPr lang="en-US" smtClean="0"/>
              <a:t>7/20/2023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208059-C6F3-416B-8F67-E805B500E7EE}" type="slidenum">
              <a:rPr lang="en-US" smtClean="0"/>
              <a:t>‹#›</a:t>
            </a:fld>
            <a:endParaRPr lang="en-US" dirty="0"/>
          </a:p>
        </p:txBody>
      </p:sp>
    </p:spTree>
    <p:extLst>
      <p:ext uri="{BB962C8B-B14F-4D97-AF65-F5344CB8AC3E}">
        <p14:creationId xmlns:p14="http://schemas.microsoft.com/office/powerpoint/2010/main" val="1998708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30723841"/>
            <a:ext cx="30723840" cy="3627123"/>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10036813" y="3921760"/>
            <a:ext cx="30723840" cy="2633472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4" name="Text Placeholder 3"/>
          <p:cNvSpPr>
            <a:spLocks noGrp="1"/>
          </p:cNvSpPr>
          <p:nvPr>
            <p:ph type="body" sz="half" idx="2"/>
          </p:nvPr>
        </p:nvSpPr>
        <p:spPr>
          <a:xfrm>
            <a:off x="10036813" y="34350964"/>
            <a:ext cx="30723840" cy="5151117"/>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6550915-C2F2-4F47-BD2D-04A2160F3309}" type="datetimeFigureOut">
              <a:rPr lang="en-US" smtClean="0"/>
              <a:t>7/20/2023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1208059-C6F3-416B-8F67-E805B500E7EE}" type="slidenum">
              <a:rPr lang="en-US" smtClean="0"/>
              <a:t>‹#›</a:t>
            </a:fld>
            <a:endParaRPr lang="en-US" dirty="0"/>
          </a:p>
        </p:txBody>
      </p:sp>
    </p:spTree>
    <p:extLst>
      <p:ext uri="{BB962C8B-B14F-4D97-AF65-F5344CB8AC3E}">
        <p14:creationId xmlns:p14="http://schemas.microsoft.com/office/powerpoint/2010/main" val="2716536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8C9E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757683"/>
            <a:ext cx="46085760" cy="73152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560320" y="10241290"/>
            <a:ext cx="46085760" cy="28966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60320" y="40680649"/>
            <a:ext cx="11948160" cy="2336800"/>
          </a:xfrm>
          <a:prstGeom prst="rect">
            <a:avLst/>
          </a:prstGeom>
        </p:spPr>
        <p:txBody>
          <a:bodyPr vert="horz" lIns="91440" tIns="45720" rIns="91440" bIns="45720" rtlCol="0" anchor="ctr"/>
          <a:lstStyle>
            <a:lvl1pPr algn="l">
              <a:defRPr sz="1600">
                <a:solidFill>
                  <a:schemeClr val="tx1">
                    <a:tint val="75000"/>
                  </a:schemeClr>
                </a:solidFill>
              </a:defRPr>
            </a:lvl1pPr>
          </a:lstStyle>
          <a:p>
            <a:fld id="{26550915-C2F2-4F47-BD2D-04A2160F3309}" type="datetimeFigureOut">
              <a:rPr lang="en-US" smtClean="0"/>
              <a:t>7/20/2023</a:t>
            </a:fld>
            <a:endParaRPr lang="en-US" dirty="0"/>
          </a:p>
        </p:txBody>
      </p:sp>
      <p:sp>
        <p:nvSpPr>
          <p:cNvPr id="5" name="Footer Placeholder 4"/>
          <p:cNvSpPr>
            <a:spLocks noGrp="1"/>
          </p:cNvSpPr>
          <p:nvPr>
            <p:ph type="ftr" sz="quarter" idx="3"/>
          </p:nvPr>
        </p:nvSpPr>
        <p:spPr>
          <a:xfrm>
            <a:off x="17495520" y="40680649"/>
            <a:ext cx="16215360" cy="2336800"/>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697920" y="40680649"/>
            <a:ext cx="11948160" cy="2336800"/>
          </a:xfrm>
          <a:prstGeom prst="rect">
            <a:avLst/>
          </a:prstGeom>
        </p:spPr>
        <p:txBody>
          <a:bodyPr vert="horz" lIns="91440" tIns="45720" rIns="91440" bIns="45720" rtlCol="0" anchor="ctr"/>
          <a:lstStyle>
            <a:lvl1pPr algn="r">
              <a:defRPr sz="1600">
                <a:solidFill>
                  <a:schemeClr val="tx1">
                    <a:tint val="75000"/>
                  </a:schemeClr>
                </a:solidFill>
              </a:defRPr>
            </a:lvl1pPr>
          </a:lstStyle>
          <a:p>
            <a:fld id="{D1208059-C6F3-416B-8F67-E805B500E7EE}" type="slidenum">
              <a:rPr lang="en-US" smtClean="0"/>
              <a:t>‹#›</a:t>
            </a:fld>
            <a:endParaRPr lang="en-US" dirty="0"/>
          </a:p>
        </p:txBody>
      </p:sp>
    </p:spTree>
    <p:extLst>
      <p:ext uri="{BB962C8B-B14F-4D97-AF65-F5344CB8AC3E}">
        <p14:creationId xmlns:p14="http://schemas.microsoft.com/office/powerpoint/2010/main" val="3036495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5D9E3"/>
        </a:solidFill>
        <a:effectLst/>
      </p:bgPr>
    </p:bg>
    <p:spTree>
      <p:nvGrpSpPr>
        <p:cNvPr id="1" name=""/>
        <p:cNvGrpSpPr/>
        <p:nvPr/>
      </p:nvGrpSpPr>
      <p:grpSpPr>
        <a:xfrm>
          <a:off x="0" y="0"/>
          <a:ext cx="0" cy="0"/>
          <a:chOff x="0" y="0"/>
          <a:chExt cx="0" cy="0"/>
        </a:xfrm>
      </p:grpSpPr>
      <p:sp>
        <p:nvSpPr>
          <p:cNvPr id="37" name="Rectangle 36"/>
          <p:cNvSpPr/>
          <p:nvPr/>
        </p:nvSpPr>
        <p:spPr>
          <a:xfrm>
            <a:off x="0" y="-114768"/>
            <a:ext cx="51206400" cy="8436506"/>
          </a:xfrm>
          <a:prstGeom prst="rect">
            <a:avLst/>
          </a:prstGeom>
          <a:solidFill>
            <a:srgbClr val="3B68C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38" name="Picture 3" descr="K:\faculty\Bridging the Gaps\Logos\BTG from Philly Word doc - White Border (Weight 20 PPT).png"/>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01853"/>
            <a:ext cx="10075139" cy="3928379"/>
          </a:xfrm>
          <a:prstGeom prst="rect">
            <a:avLst/>
          </a:prstGeom>
          <a:ln>
            <a:noFill/>
          </a:ln>
          <a:effectLst>
            <a:softEdge rad="88900"/>
          </a:effectLst>
          <a:extLst>
            <a:ext uri="{909E8E84-426E-40DD-AFC4-6F175D3DCCD1}">
              <a14:hiddenFill xmlns:a14="http://schemas.microsoft.com/office/drawing/2010/main">
                <a:solidFill>
                  <a:srgbClr val="FFFFFF"/>
                </a:solidFill>
              </a14:hiddenFill>
            </a:ext>
          </a:extLst>
        </p:spPr>
      </p:pic>
      <p:pic>
        <p:nvPicPr>
          <p:cNvPr id="39" name="Picture 71" descr="K:\faculty\Bridging the Gaps\Logos\LECOM_Shield(No Background).png"/>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41551" y="1046131"/>
            <a:ext cx="5120355" cy="6110209"/>
          </a:xfrm>
          <a:prstGeom prst="rect">
            <a:avLst/>
          </a:prstGeom>
          <a:solidFill>
            <a:srgbClr val="FFFFFF"/>
          </a:solidFill>
          <a:ln w="127000">
            <a:solidFill>
              <a:srgbClr val="FFFFFF"/>
            </a:solidFill>
          </a:ln>
          <a:effectLst>
            <a:softEdge rad="88900"/>
          </a:effectLst>
        </p:spPr>
      </p:pic>
      <p:sp>
        <p:nvSpPr>
          <p:cNvPr id="40" name="Rectangle 134"/>
          <p:cNvSpPr>
            <a:spLocks noChangeArrowheads="1"/>
          </p:cNvSpPr>
          <p:nvPr/>
        </p:nvSpPr>
        <p:spPr bwMode="auto">
          <a:xfrm>
            <a:off x="5562600" y="3902498"/>
            <a:ext cx="40716200" cy="379134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264271" tIns="129817" rIns="264271" bIns="129817">
            <a:spAutoFit/>
          </a:bodyPr>
          <a:lstStyle>
            <a:lvl1pPr defTabSz="2003425">
              <a:defRPr sz="5300">
                <a:solidFill>
                  <a:schemeClr val="tx1"/>
                </a:solidFill>
                <a:latin typeface="Times New Roman" pitchFamily="-112" charset="0"/>
              </a:defRPr>
            </a:lvl1pPr>
            <a:lvl2pPr marL="742950" indent="-285750" defTabSz="2003425">
              <a:defRPr sz="5300">
                <a:solidFill>
                  <a:schemeClr val="tx1"/>
                </a:solidFill>
                <a:latin typeface="Times New Roman" pitchFamily="-112" charset="0"/>
              </a:defRPr>
            </a:lvl2pPr>
            <a:lvl3pPr marL="1143000" indent="-228600" defTabSz="2003425">
              <a:defRPr sz="5300">
                <a:solidFill>
                  <a:schemeClr val="tx1"/>
                </a:solidFill>
                <a:latin typeface="Times New Roman" pitchFamily="-112" charset="0"/>
              </a:defRPr>
            </a:lvl3pPr>
            <a:lvl4pPr marL="1600200" indent="-228600" defTabSz="2003425">
              <a:defRPr sz="5300">
                <a:solidFill>
                  <a:schemeClr val="tx1"/>
                </a:solidFill>
                <a:latin typeface="Times New Roman" pitchFamily="-112" charset="0"/>
              </a:defRPr>
            </a:lvl4pPr>
            <a:lvl5pPr marL="2057400" indent="-228600" defTabSz="2003425">
              <a:defRPr sz="5300">
                <a:solidFill>
                  <a:schemeClr val="tx1"/>
                </a:solidFill>
                <a:latin typeface="Times New Roman" pitchFamily="-112" charset="0"/>
              </a:defRPr>
            </a:lvl5pPr>
            <a:lvl6pPr marL="2514600" indent="-228600" defTabSz="2003425" eaLnBrk="0" fontAlgn="base" hangingPunct="0">
              <a:spcBef>
                <a:spcPct val="0"/>
              </a:spcBef>
              <a:spcAft>
                <a:spcPct val="0"/>
              </a:spcAft>
              <a:defRPr sz="5300">
                <a:solidFill>
                  <a:schemeClr val="tx1"/>
                </a:solidFill>
                <a:latin typeface="Times New Roman" pitchFamily="-112" charset="0"/>
              </a:defRPr>
            </a:lvl6pPr>
            <a:lvl7pPr marL="2971800" indent="-228600" defTabSz="2003425" eaLnBrk="0" fontAlgn="base" hangingPunct="0">
              <a:spcBef>
                <a:spcPct val="0"/>
              </a:spcBef>
              <a:spcAft>
                <a:spcPct val="0"/>
              </a:spcAft>
              <a:defRPr sz="5300">
                <a:solidFill>
                  <a:schemeClr val="tx1"/>
                </a:solidFill>
                <a:latin typeface="Times New Roman" pitchFamily="-112" charset="0"/>
              </a:defRPr>
            </a:lvl7pPr>
            <a:lvl8pPr marL="3429000" indent="-228600" defTabSz="2003425" eaLnBrk="0" fontAlgn="base" hangingPunct="0">
              <a:spcBef>
                <a:spcPct val="0"/>
              </a:spcBef>
              <a:spcAft>
                <a:spcPct val="0"/>
              </a:spcAft>
              <a:defRPr sz="5300">
                <a:solidFill>
                  <a:schemeClr val="tx1"/>
                </a:solidFill>
                <a:latin typeface="Times New Roman" pitchFamily="-112" charset="0"/>
              </a:defRPr>
            </a:lvl8pPr>
            <a:lvl9pPr marL="3886200" indent="-228600" defTabSz="2003425" eaLnBrk="0" fontAlgn="base" hangingPunct="0">
              <a:spcBef>
                <a:spcPct val="0"/>
              </a:spcBef>
              <a:spcAft>
                <a:spcPct val="0"/>
              </a:spcAft>
              <a:defRPr sz="5300">
                <a:solidFill>
                  <a:schemeClr val="tx1"/>
                </a:solidFill>
                <a:latin typeface="Times New Roman" pitchFamily="-112" charset="0"/>
              </a:defRPr>
            </a:lvl9pPr>
          </a:lstStyle>
          <a:p>
            <a:pPr algn="ctr">
              <a:lnSpc>
                <a:spcPct val="115000"/>
              </a:lnSpc>
              <a:spcBef>
                <a:spcPct val="10000"/>
              </a:spcBef>
              <a:spcAft>
                <a:spcPct val="10000"/>
              </a:spcAft>
            </a:pPr>
            <a:r>
              <a:rPr lang="en-US" altLang="en-US" sz="6000" b="1" dirty="0">
                <a:solidFill>
                  <a:schemeClr val="bg1"/>
                </a:solidFill>
                <a:latin typeface="Arial" panose="020B0604020202020204" pitchFamily="34" charset="0"/>
                <a:cs typeface="Arial" panose="020B0604020202020204" pitchFamily="34" charset="0"/>
              </a:rPr>
              <a:t>Jeremy Berger, PA-C/OMS-II &amp; </a:t>
            </a:r>
          </a:p>
          <a:p>
            <a:pPr algn="ctr">
              <a:lnSpc>
                <a:spcPct val="115000"/>
              </a:lnSpc>
              <a:spcBef>
                <a:spcPct val="10000"/>
              </a:spcBef>
              <a:spcAft>
                <a:spcPct val="10000"/>
              </a:spcAft>
            </a:pPr>
            <a:r>
              <a:rPr lang="en-US" altLang="en-US" sz="6000" b="1" dirty="0">
                <a:solidFill>
                  <a:schemeClr val="bg1"/>
                </a:solidFill>
                <a:latin typeface="Arial" panose="020B0604020202020204" pitchFamily="34" charset="0"/>
                <a:cs typeface="Arial" panose="020B0604020202020204" pitchFamily="34" charset="0"/>
              </a:rPr>
              <a:t>Matthew Waibel, MMS, OMS-II</a:t>
            </a:r>
          </a:p>
          <a:p>
            <a:pPr algn="ctr">
              <a:spcBef>
                <a:spcPts val="1600"/>
              </a:spcBef>
            </a:pPr>
            <a:r>
              <a:rPr lang="en-US" altLang="en-US" sz="6000" b="1" dirty="0">
                <a:solidFill>
                  <a:srgbClr val="D5D9E3"/>
                </a:solidFill>
                <a:latin typeface="Arial" panose="020B0604020202020204" pitchFamily="34" charset="0"/>
                <a:cs typeface="Arial" panose="020B0604020202020204" pitchFamily="34" charset="0"/>
              </a:rPr>
              <a:t>LECOM Senior Living Center</a:t>
            </a:r>
          </a:p>
        </p:txBody>
      </p:sp>
      <p:sp>
        <p:nvSpPr>
          <p:cNvPr id="41" name="Rectangle 131"/>
          <p:cNvSpPr>
            <a:spLocks noChangeArrowheads="1"/>
          </p:cNvSpPr>
          <p:nvPr/>
        </p:nvSpPr>
        <p:spPr bwMode="auto">
          <a:xfrm rot="10800000" flipV="1">
            <a:off x="8115847" y="1375095"/>
            <a:ext cx="35661600" cy="1846659"/>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spAutoFit/>
          </a:bodyPr>
          <a:lstStyle>
            <a:lvl1pPr defTabSz="2003425">
              <a:defRPr sz="5300">
                <a:solidFill>
                  <a:schemeClr val="tx1"/>
                </a:solidFill>
                <a:latin typeface="Times New Roman" pitchFamily="-112" charset="0"/>
              </a:defRPr>
            </a:lvl1pPr>
            <a:lvl2pPr marL="742950" indent="-285750" defTabSz="2003425">
              <a:defRPr sz="5300">
                <a:solidFill>
                  <a:schemeClr val="tx1"/>
                </a:solidFill>
                <a:latin typeface="Times New Roman" pitchFamily="-112" charset="0"/>
              </a:defRPr>
            </a:lvl2pPr>
            <a:lvl3pPr marL="1143000" indent="-228600" defTabSz="2003425">
              <a:defRPr sz="5300">
                <a:solidFill>
                  <a:schemeClr val="tx1"/>
                </a:solidFill>
                <a:latin typeface="Times New Roman" pitchFamily="-112" charset="0"/>
              </a:defRPr>
            </a:lvl3pPr>
            <a:lvl4pPr marL="1600200" indent="-228600" defTabSz="2003425">
              <a:defRPr sz="5300">
                <a:solidFill>
                  <a:schemeClr val="tx1"/>
                </a:solidFill>
                <a:latin typeface="Times New Roman" pitchFamily="-112" charset="0"/>
              </a:defRPr>
            </a:lvl4pPr>
            <a:lvl5pPr marL="2057400" indent="-228600" defTabSz="2003425">
              <a:defRPr sz="5300">
                <a:solidFill>
                  <a:schemeClr val="tx1"/>
                </a:solidFill>
                <a:latin typeface="Times New Roman" pitchFamily="-112" charset="0"/>
              </a:defRPr>
            </a:lvl5pPr>
            <a:lvl6pPr marL="2514600" indent="-228600" defTabSz="2003425" eaLnBrk="0" fontAlgn="base" hangingPunct="0">
              <a:spcBef>
                <a:spcPct val="0"/>
              </a:spcBef>
              <a:spcAft>
                <a:spcPct val="0"/>
              </a:spcAft>
              <a:defRPr sz="5300">
                <a:solidFill>
                  <a:schemeClr val="tx1"/>
                </a:solidFill>
                <a:latin typeface="Times New Roman" pitchFamily="-112" charset="0"/>
              </a:defRPr>
            </a:lvl6pPr>
            <a:lvl7pPr marL="2971800" indent="-228600" defTabSz="2003425" eaLnBrk="0" fontAlgn="base" hangingPunct="0">
              <a:spcBef>
                <a:spcPct val="0"/>
              </a:spcBef>
              <a:spcAft>
                <a:spcPct val="0"/>
              </a:spcAft>
              <a:defRPr sz="5300">
                <a:solidFill>
                  <a:schemeClr val="tx1"/>
                </a:solidFill>
                <a:latin typeface="Times New Roman" pitchFamily="-112" charset="0"/>
              </a:defRPr>
            </a:lvl7pPr>
            <a:lvl8pPr marL="3429000" indent="-228600" defTabSz="2003425" eaLnBrk="0" fontAlgn="base" hangingPunct="0">
              <a:spcBef>
                <a:spcPct val="0"/>
              </a:spcBef>
              <a:spcAft>
                <a:spcPct val="0"/>
              </a:spcAft>
              <a:defRPr sz="5300">
                <a:solidFill>
                  <a:schemeClr val="tx1"/>
                </a:solidFill>
                <a:latin typeface="Times New Roman" pitchFamily="-112" charset="0"/>
              </a:defRPr>
            </a:lvl8pPr>
            <a:lvl9pPr marL="3886200" indent="-228600" defTabSz="2003425" eaLnBrk="0" fontAlgn="base" hangingPunct="0">
              <a:spcBef>
                <a:spcPct val="0"/>
              </a:spcBef>
              <a:spcAft>
                <a:spcPct val="0"/>
              </a:spcAft>
              <a:defRPr sz="5300">
                <a:solidFill>
                  <a:schemeClr val="tx1"/>
                </a:solidFill>
                <a:latin typeface="Times New Roman" pitchFamily="-112" charset="0"/>
              </a:defRPr>
            </a:lvl9pPr>
          </a:lstStyle>
          <a:p>
            <a:pPr algn="ctr"/>
            <a:r>
              <a:rPr lang="en-US" altLang="en-US" sz="12000" b="1" dirty="0">
                <a:solidFill>
                  <a:srgbClr val="D5D9E3"/>
                </a:solidFill>
                <a:latin typeface="Arial" panose="020B0604020202020204" pitchFamily="34" charset="0"/>
                <a:cs typeface="Arial" panose="020B0604020202020204" pitchFamily="34" charset="0"/>
              </a:rPr>
              <a:t>Move It or Lose It</a:t>
            </a:r>
          </a:p>
        </p:txBody>
      </p:sp>
      <p:sp>
        <p:nvSpPr>
          <p:cNvPr id="72" name="TextBox 71"/>
          <p:cNvSpPr txBox="1"/>
          <p:nvPr/>
        </p:nvSpPr>
        <p:spPr>
          <a:xfrm>
            <a:off x="914400" y="9985547"/>
            <a:ext cx="16459200" cy="7863840"/>
          </a:xfrm>
          <a:prstGeom prst="rect">
            <a:avLst/>
          </a:prstGeom>
          <a:solidFill>
            <a:schemeClr val="bg1"/>
          </a:solidFill>
          <a:ln>
            <a:solidFill>
              <a:srgbClr val="4E77CA"/>
            </a:solidFill>
          </a:ln>
        </p:spPr>
        <p:txBody>
          <a:bodyPr wrap="square" lIns="731520" tIns="487680" rIns="731520" bIns="731520" rtlCol="0">
            <a:spAutoFit/>
          </a:bodyPr>
          <a:lstStyle/>
          <a:p>
            <a:pPr algn="ctr">
              <a:spcBef>
                <a:spcPts val="1600"/>
              </a:spcBef>
            </a:pPr>
            <a:r>
              <a:rPr lang="en-US" sz="6933" b="1" dirty="0">
                <a:latin typeface="Arial" panose="020B0604020202020204" pitchFamily="34" charset="0"/>
                <a:cs typeface="Arial" panose="020B0604020202020204" pitchFamily="34" charset="0"/>
              </a:rPr>
              <a:t>Community Site</a:t>
            </a:r>
          </a:p>
          <a:p>
            <a:pPr algn="ctr"/>
            <a:endParaRPr lang="en-US" sz="3600" b="1" dirty="0">
              <a:latin typeface="Arial" panose="020B0604020202020204" pitchFamily="34" charset="0"/>
              <a:cs typeface="Arial" panose="020B0604020202020204" pitchFamily="34" charset="0"/>
            </a:endParaRPr>
          </a:p>
          <a:p>
            <a:pPr algn="ctr"/>
            <a:r>
              <a:rPr lang="en-US" sz="3600" b="1" dirty="0">
                <a:latin typeface="Arial" panose="020B0604020202020204" pitchFamily="34" charset="0"/>
                <a:cs typeface="Arial" panose="020B0604020202020204" pitchFamily="34" charset="0"/>
              </a:rPr>
              <a:t>Academic Preceptor: </a:t>
            </a:r>
            <a:r>
              <a:rPr lang="en-US" sz="3600" b="1" dirty="0">
                <a:solidFill>
                  <a:srgbClr val="000000"/>
                </a:solidFill>
                <a:latin typeface="Arial" panose="020B0604020202020204" pitchFamily="34" charset="0"/>
                <a:ea typeface="Times New Roman" panose="02020603050405020304" pitchFamily="18" charset="0"/>
                <a:cs typeface="Arial" panose="020B0604020202020204" pitchFamily="34" charset="0"/>
              </a:rPr>
              <a:t>Noelle Thielman, PhD</a:t>
            </a:r>
            <a:endParaRPr lang="en-US" sz="3600" b="1" dirty="0">
              <a:latin typeface="Arial" panose="020B0604020202020204" pitchFamily="34" charset="0"/>
              <a:cs typeface="Arial" panose="020B0604020202020204" pitchFamily="34" charset="0"/>
            </a:endParaRPr>
          </a:p>
          <a:p>
            <a:pPr algn="ctr"/>
            <a:r>
              <a:rPr lang="en-US" sz="3600" b="1" dirty="0">
                <a:latin typeface="Arial" panose="020B0604020202020204" pitchFamily="34" charset="0"/>
                <a:cs typeface="Arial" panose="020B0604020202020204" pitchFamily="34" charset="0"/>
              </a:rPr>
              <a:t>Community Site Preceptor: </a:t>
            </a:r>
            <a:r>
              <a:rPr lang="en-US" sz="3600" b="1" dirty="0">
                <a:solidFill>
                  <a:srgbClr val="000000"/>
                </a:solidFill>
                <a:latin typeface="Arial" panose="020B0604020202020204" pitchFamily="34" charset="0"/>
                <a:ea typeface="Calibri" panose="020F0502020204030204" pitchFamily="34" charset="0"/>
                <a:cs typeface="Arial" panose="020B0604020202020204" pitchFamily="34" charset="0"/>
              </a:rPr>
              <a:t>Ryan DiDomenico, NHA</a:t>
            </a:r>
            <a:endParaRPr lang="en-US" sz="3600" b="1" dirty="0">
              <a:latin typeface="Arial" panose="020B0604020202020204" pitchFamily="34" charset="0"/>
              <a:cs typeface="Arial" panose="020B0604020202020204" pitchFamily="34" charset="0"/>
            </a:endParaRPr>
          </a:p>
          <a:p>
            <a:pPr algn="ctr"/>
            <a:endParaRPr lang="en-US" sz="3600" dirty="0">
              <a:latin typeface="Arial" panose="020B0604020202020204" pitchFamily="34" charset="0"/>
              <a:cs typeface="Arial" panose="020B0604020202020204" pitchFamily="34" charset="0"/>
            </a:endParaRPr>
          </a:p>
          <a:p>
            <a:pPr algn="just"/>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LECOM Senior Living Center is a skilled nursing facility providing primarily long-term care for geriatric residents, and acute rehabilitation for post-operative orthopedic patients. The facility excels at providing physical and occupational therapy for both populations. Residents are provided personalized care that allows maximization of independence for the individual while in a community setting.</a:t>
            </a:r>
            <a:endParaRPr lang="en-US" sz="3600" dirty="0">
              <a:latin typeface="Arial" panose="020B0604020202020204" pitchFamily="34" charset="0"/>
              <a:ea typeface="Calibri" panose="020F0502020204030204" pitchFamily="34" charset="0"/>
              <a:cs typeface="Arial" panose="020B0604020202020204" pitchFamily="34" charset="0"/>
            </a:endParaRPr>
          </a:p>
          <a:p>
            <a:pPr algn="ctr"/>
            <a:endParaRPr lang="en-US" sz="4800" dirty="0">
              <a:latin typeface="Arial" panose="020B0604020202020204" pitchFamily="34" charset="0"/>
              <a:cs typeface="Arial" panose="020B0604020202020204" pitchFamily="34" charset="0"/>
            </a:endParaRPr>
          </a:p>
        </p:txBody>
      </p:sp>
      <p:sp>
        <p:nvSpPr>
          <p:cNvPr id="73" name="TextBox 72"/>
          <p:cNvSpPr txBox="1"/>
          <p:nvPr/>
        </p:nvSpPr>
        <p:spPr>
          <a:xfrm>
            <a:off x="898413" y="35771053"/>
            <a:ext cx="16459200" cy="7132320"/>
          </a:xfrm>
          <a:prstGeom prst="rect">
            <a:avLst/>
          </a:prstGeom>
          <a:solidFill>
            <a:schemeClr val="bg1"/>
          </a:solidFill>
          <a:ln>
            <a:solidFill>
              <a:srgbClr val="4E77CA"/>
            </a:solidFill>
          </a:ln>
        </p:spPr>
        <p:txBody>
          <a:bodyPr wrap="square" lIns="731520" tIns="487680" rIns="731520" bIns="731520" rtlCol="0">
            <a:spAutoFit/>
          </a:bodyPr>
          <a:lstStyle/>
          <a:p>
            <a:pPr algn="ctr">
              <a:spcBef>
                <a:spcPts val="1600"/>
              </a:spcBef>
            </a:pPr>
            <a:r>
              <a:rPr lang="en-US" sz="6933" b="1" dirty="0">
                <a:latin typeface="Arial" panose="020B0604020202020204" pitchFamily="34" charset="0"/>
                <a:cs typeface="Arial" panose="020B0604020202020204" pitchFamily="34" charset="0"/>
              </a:rPr>
              <a:t>Project Summary</a:t>
            </a:r>
          </a:p>
          <a:p>
            <a:pPr algn="just"/>
            <a:endParaRPr lang="en-US" sz="3600" dirty="0">
              <a:solidFill>
                <a:srgbClr val="000000"/>
              </a:solidFill>
              <a:latin typeface="Arial" panose="020B0604020202020204" pitchFamily="34" charset="0"/>
              <a:ea typeface="Times New Roman" panose="02020603050405020304" pitchFamily="18" charset="0"/>
            </a:endParaRPr>
          </a:p>
          <a:p>
            <a:pPr algn="just"/>
            <a:r>
              <a:rPr lang="en-US" sz="3600" dirty="0">
                <a:solidFill>
                  <a:srgbClr val="000000"/>
                </a:solidFill>
                <a:latin typeface="Arial" panose="020B0604020202020204" pitchFamily="34" charset="0"/>
                <a:ea typeface="Times New Roman" panose="02020603050405020304" pitchFamily="18" charset="0"/>
              </a:rPr>
              <a:t>The project involved creation and implementation of a stretching/exercise activity which could maintain or possibly improve extremity motion for participating residents. Residents had the voluntary opportunity to take part in small peer groups where upper and lower extremity motions focused on individually modifiable range of motion exercises. Equipment in the form of pool noodles were used to help train grip strength and foster hand eye coordination. The goal of the project is to maintain joint mobility in the geriatric population in a social and enjoyable environment. </a:t>
            </a:r>
            <a:endParaRPr lang="en-US" sz="3600" b="1" dirty="0">
              <a:latin typeface="Arial" panose="020B0604020202020204" pitchFamily="34" charset="0"/>
              <a:cs typeface="Arial" panose="020B0604020202020204" pitchFamily="34" charset="0"/>
            </a:endParaRPr>
          </a:p>
        </p:txBody>
      </p:sp>
      <p:sp>
        <p:nvSpPr>
          <p:cNvPr id="74" name="TextBox 73"/>
          <p:cNvSpPr txBox="1"/>
          <p:nvPr/>
        </p:nvSpPr>
        <p:spPr>
          <a:xfrm>
            <a:off x="898413" y="18976922"/>
            <a:ext cx="16459200" cy="6035040"/>
          </a:xfrm>
          <a:prstGeom prst="rect">
            <a:avLst/>
          </a:prstGeom>
          <a:solidFill>
            <a:schemeClr val="bg1"/>
          </a:solidFill>
          <a:ln>
            <a:solidFill>
              <a:srgbClr val="4E77CA"/>
            </a:solidFill>
          </a:ln>
        </p:spPr>
        <p:txBody>
          <a:bodyPr wrap="square" lIns="731520" tIns="487680" rIns="731520" bIns="731520" rtlCol="0">
            <a:spAutoFit/>
          </a:bodyPr>
          <a:lstStyle/>
          <a:p>
            <a:pPr algn="ctr">
              <a:spcBef>
                <a:spcPts val="1600"/>
              </a:spcBef>
            </a:pPr>
            <a:r>
              <a:rPr lang="en-US" sz="6933" b="1" dirty="0">
                <a:latin typeface="Arial" panose="020B0604020202020204" pitchFamily="34" charset="0"/>
                <a:cs typeface="Arial" panose="020B0604020202020204" pitchFamily="34" charset="0"/>
              </a:rPr>
              <a:t>Project Goals</a:t>
            </a:r>
          </a:p>
          <a:p>
            <a:pPr algn="ctr"/>
            <a:endParaRPr lang="en-US" sz="3600" b="1" dirty="0">
              <a:latin typeface="Arial" panose="020B0604020202020204" pitchFamily="34" charset="0"/>
              <a:cs typeface="Arial" panose="020B0604020202020204" pitchFamily="34" charset="0"/>
            </a:endParaRPr>
          </a:p>
          <a:p>
            <a:pPr marL="761981" indent="-761981" algn="just">
              <a:buFont typeface="Arial" panose="020B0604020202020204" pitchFamily="34" charset="0"/>
              <a:buChar char="•"/>
            </a:pPr>
            <a:r>
              <a:rPr lang="en-US" sz="3600" dirty="0">
                <a:latin typeface="Arial" panose="020B0604020202020204" pitchFamily="34" charset="0"/>
                <a:cs typeface="Arial" panose="020B0604020202020204" pitchFamily="34" charset="0"/>
              </a:rPr>
              <a:t>Improve range of motion </a:t>
            </a:r>
          </a:p>
          <a:p>
            <a:pPr marL="761981" indent="-761981" algn="just">
              <a:buFont typeface="Arial" panose="020B0604020202020204" pitchFamily="34" charset="0"/>
              <a:buChar char="•"/>
            </a:pPr>
            <a:r>
              <a:rPr lang="en-US" sz="3600" dirty="0">
                <a:latin typeface="Arial" panose="020B0604020202020204" pitchFamily="34" charset="0"/>
                <a:cs typeface="Arial" panose="020B0604020202020204" pitchFamily="34" charset="0"/>
              </a:rPr>
              <a:t>Maintain muscle mass through body weight exercises</a:t>
            </a:r>
          </a:p>
          <a:p>
            <a:pPr marL="761981" indent="-761981" algn="just">
              <a:buFont typeface="Arial" panose="020B0604020202020204" pitchFamily="34" charset="0"/>
              <a:buChar char="•"/>
            </a:pPr>
            <a:r>
              <a:rPr lang="en-US" sz="3600" dirty="0">
                <a:latin typeface="Arial" panose="020B0604020202020204" pitchFamily="34" charset="0"/>
                <a:cs typeface="Arial" panose="020B0604020202020204" pitchFamily="34" charset="0"/>
              </a:rPr>
              <a:t>Provide an enjoyable social interaction for residents</a:t>
            </a:r>
          </a:p>
          <a:p>
            <a:pPr marL="761981" indent="-761981" algn="just">
              <a:buFont typeface="Arial" panose="020B0604020202020204" pitchFamily="34" charset="0"/>
              <a:buChar char="•"/>
            </a:pPr>
            <a:r>
              <a:rPr lang="en-US" sz="3600" dirty="0">
                <a:latin typeface="Arial" panose="020B0604020202020204" pitchFamily="34" charset="0"/>
                <a:cs typeface="Arial" panose="020B0604020202020204" pitchFamily="34" charset="0"/>
              </a:rPr>
              <a:t>Instill a regimen that residents can reproduce as desired whether independent or in groups</a:t>
            </a:r>
          </a:p>
          <a:p>
            <a:pPr marL="761981" indent="-761981" algn="just">
              <a:buFont typeface="Arial" panose="020B0604020202020204" pitchFamily="34" charset="0"/>
              <a:buChar char="•"/>
            </a:pPr>
            <a:r>
              <a:rPr lang="en-US" sz="3600" dirty="0">
                <a:latin typeface="Arial" panose="020B0604020202020204" pitchFamily="34" charset="0"/>
                <a:cs typeface="Arial" panose="020B0604020202020204" pitchFamily="34" charset="0"/>
              </a:rPr>
              <a:t>Educate residents on oral care for natural teeth and dentures</a:t>
            </a:r>
          </a:p>
        </p:txBody>
      </p:sp>
      <p:sp>
        <p:nvSpPr>
          <p:cNvPr id="75" name="TextBox 74"/>
          <p:cNvSpPr txBox="1"/>
          <p:nvPr/>
        </p:nvSpPr>
        <p:spPr>
          <a:xfrm>
            <a:off x="18288000" y="9985547"/>
            <a:ext cx="14630400" cy="4846320"/>
          </a:xfrm>
          <a:prstGeom prst="rect">
            <a:avLst/>
          </a:prstGeom>
          <a:solidFill>
            <a:schemeClr val="bg1"/>
          </a:solidFill>
          <a:ln>
            <a:solidFill>
              <a:srgbClr val="4E77CA"/>
            </a:solidFill>
          </a:ln>
        </p:spPr>
        <p:txBody>
          <a:bodyPr wrap="square" lIns="731520" tIns="487680" rIns="731520" bIns="731520" rtlCol="0">
            <a:spAutoFit/>
          </a:bodyPr>
          <a:lstStyle/>
          <a:p>
            <a:pPr algn="ctr">
              <a:spcBef>
                <a:spcPts val="1600"/>
              </a:spcBef>
            </a:pPr>
            <a:r>
              <a:rPr lang="en-US" sz="6933" b="1" dirty="0">
                <a:latin typeface="Arial" panose="020B0604020202020204" pitchFamily="34" charset="0"/>
                <a:cs typeface="Arial" panose="020B0604020202020204" pitchFamily="34" charset="0"/>
              </a:rPr>
              <a:t>BTG Focus Areas</a:t>
            </a:r>
          </a:p>
          <a:p>
            <a:pPr algn="ctr"/>
            <a:endParaRPr lang="en-US" sz="3600" b="1" dirty="0">
              <a:latin typeface="Arial" panose="020B0604020202020204" pitchFamily="34" charset="0"/>
              <a:cs typeface="Arial" panose="020B0604020202020204" pitchFamily="34" charset="0"/>
            </a:endParaRPr>
          </a:p>
          <a:p>
            <a:pPr algn="just"/>
            <a:r>
              <a:rPr lang="en-US" sz="3600" dirty="0">
                <a:latin typeface="Arial" panose="020B0604020202020204" pitchFamily="34" charset="0"/>
                <a:cs typeface="Arial" panose="020B0604020202020204" pitchFamily="34" charset="0"/>
              </a:rPr>
              <a:t>The program focused on </a:t>
            </a:r>
            <a:r>
              <a:rPr lang="en-US" sz="3600" dirty="0">
                <a:latin typeface="Arial" panose="020B0604020202020204" pitchFamily="34" charset="0"/>
                <a:ea typeface="Times New Roman" panose="02020603050405020304" pitchFamily="18" charset="0"/>
              </a:rPr>
              <a:t>aspects of elder health via routine range of motion exercises. The largest cause of injury to the geriatric population is falling and so maintaining mobility and balance is of paramount importance.</a:t>
            </a:r>
          </a:p>
        </p:txBody>
      </p:sp>
      <p:sp>
        <p:nvSpPr>
          <p:cNvPr id="76" name="TextBox 75"/>
          <p:cNvSpPr txBox="1"/>
          <p:nvPr/>
        </p:nvSpPr>
        <p:spPr>
          <a:xfrm>
            <a:off x="18288000" y="29553133"/>
            <a:ext cx="14630400" cy="13350240"/>
          </a:xfrm>
          <a:prstGeom prst="rect">
            <a:avLst/>
          </a:prstGeom>
          <a:solidFill>
            <a:schemeClr val="bg1"/>
          </a:solidFill>
          <a:ln>
            <a:solidFill>
              <a:srgbClr val="4E77CA"/>
            </a:solidFill>
          </a:ln>
        </p:spPr>
        <p:txBody>
          <a:bodyPr wrap="square" lIns="731520" tIns="487680" rIns="731520" bIns="731520" rtlCol="0">
            <a:spAutoFit/>
          </a:bodyPr>
          <a:lstStyle/>
          <a:p>
            <a:pPr algn="ctr">
              <a:spcBef>
                <a:spcPts val="1600"/>
              </a:spcBef>
            </a:pPr>
            <a:r>
              <a:rPr lang="en-US" sz="6933" b="1" dirty="0">
                <a:latin typeface="Arial" panose="020B0604020202020204" pitchFamily="34" charset="0"/>
                <a:cs typeface="Arial" panose="020B0604020202020204" pitchFamily="34" charset="0"/>
              </a:rPr>
              <a:t>Site Activities</a:t>
            </a:r>
          </a:p>
          <a:p>
            <a:pPr>
              <a:spcBef>
                <a:spcPts val="1600"/>
              </a:spcBef>
            </a:pPr>
            <a:endParaRPr lang="en-US" sz="3600" dirty="0">
              <a:latin typeface="Arial" panose="020B0604020202020204" pitchFamily="34" charset="0"/>
              <a:cs typeface="Arial" panose="020B0604020202020204" pitchFamily="34" charset="0"/>
            </a:endParaRPr>
          </a:p>
          <a:p>
            <a:pPr algn="just"/>
            <a:r>
              <a:rPr lang="en-US" sz="3600" dirty="0">
                <a:latin typeface="Arial" panose="020B0604020202020204" pitchFamily="34" charset="0"/>
                <a:cs typeface="Arial" panose="020B0604020202020204" pitchFamily="34" charset="0"/>
              </a:rPr>
              <a:t>The primary activity performed at the LECOM Senior Living Center fulfilled the project goals through organized group exercise. We used pool noodles as an assistive device and to encourage grip strength. In addition to the main activity a book cart was created so residents would have easy access to a variety of reading material from magazines to word puzzle books. Maintaining cognitive ability is just as important as physical fitness for overall geriatric wellness. Another activity the interns were able to spearhead was a tailgate event which included a smoothie truck, cornhole, giant size connect four, and music. Interns were able to aid the already established activities department with the robust daily entertainment events on the residents’ daily schedule. Examples of daily entertainment include Bingo, dice games, arts &amp; crafts, time outside (when weather permits), musical acts, and plinko. A separate initiative of educating the residents on proper oral care was completed through distribution of an informative pamphlet related to both denture and natural tooth care. Interns provided free dental supplies residents.</a:t>
            </a:r>
          </a:p>
          <a:p>
            <a:pPr algn="ctr"/>
            <a:endParaRPr lang="en-US" sz="3200" b="1" dirty="0">
              <a:latin typeface="Arial" panose="020B0604020202020204" pitchFamily="34" charset="0"/>
              <a:cs typeface="Arial" panose="020B0604020202020204" pitchFamily="34" charset="0"/>
            </a:endParaRPr>
          </a:p>
        </p:txBody>
      </p:sp>
      <p:sp>
        <p:nvSpPr>
          <p:cNvPr id="77" name="TextBox 76"/>
          <p:cNvSpPr txBox="1"/>
          <p:nvPr/>
        </p:nvSpPr>
        <p:spPr>
          <a:xfrm>
            <a:off x="33851850" y="9971175"/>
            <a:ext cx="16459200" cy="15453360"/>
          </a:xfrm>
          <a:prstGeom prst="rect">
            <a:avLst/>
          </a:prstGeom>
          <a:solidFill>
            <a:schemeClr val="bg1"/>
          </a:solidFill>
          <a:ln>
            <a:solidFill>
              <a:srgbClr val="4E77CA"/>
            </a:solidFill>
          </a:ln>
        </p:spPr>
        <p:txBody>
          <a:bodyPr wrap="square" lIns="731520" tIns="487680" rIns="731520" bIns="731520" rtlCol="0">
            <a:spAutoFit/>
          </a:bodyPr>
          <a:lstStyle/>
          <a:p>
            <a:pPr algn="ctr">
              <a:spcBef>
                <a:spcPts val="1600"/>
              </a:spcBef>
            </a:pPr>
            <a:r>
              <a:rPr lang="en-US" sz="6933" b="1" dirty="0">
                <a:latin typeface="Arial" panose="020B0604020202020204" pitchFamily="34" charset="0"/>
                <a:cs typeface="Arial" panose="020B0604020202020204" pitchFamily="34" charset="0"/>
              </a:rPr>
              <a:t>Personal Statement</a:t>
            </a:r>
            <a:endParaRPr lang="en-US" sz="2000" b="1" dirty="0">
              <a:latin typeface="Arial" panose="020B0604020202020204" pitchFamily="34" charset="0"/>
              <a:cs typeface="Arial" panose="020B0604020202020204" pitchFamily="34" charset="0"/>
            </a:endParaRPr>
          </a:p>
          <a:p>
            <a:pPr algn="just">
              <a:spcBef>
                <a:spcPts val="1600"/>
              </a:spcBef>
            </a:pPr>
            <a:endParaRPr lang="en-US" sz="3600" b="1" dirty="0">
              <a:latin typeface="Arial" panose="020B0604020202020204" pitchFamily="34" charset="0"/>
              <a:cs typeface="Arial" panose="020B0604020202020204" pitchFamily="34" charset="0"/>
            </a:endParaRPr>
          </a:p>
          <a:p>
            <a:pPr algn="just">
              <a:spcAft>
                <a:spcPts val="750"/>
              </a:spcAft>
            </a:pPr>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The experiences that I had at LECOM Senior Living Center taught me so much about the geriatric population and will stay with me throughout my life. After starting, it immediately became apparent that diversity is vast with respect to medical needs and personalities of different residents. Even individuals with a common diagnosis display a wide variation in ability, both physically and cognitively. My time with LECOM Senior Living Center has helped me understand that each person has a unique back story and life experience. The Bridging the Gaps program has given me an experience I will use to better serve my patients in the future.</a:t>
            </a:r>
            <a:endParaRPr lang="en-US" sz="3600" dirty="0">
              <a:latin typeface="Arial" panose="020B0604020202020204" pitchFamily="34" charset="0"/>
              <a:ea typeface="Times New Roman" panose="02020603050405020304" pitchFamily="18" charset="0"/>
              <a:cs typeface="Arial" panose="020B0604020202020204" pitchFamily="34" charset="0"/>
            </a:endParaRPr>
          </a:p>
          <a:p>
            <a:pPr algn="just"/>
            <a:r>
              <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Jeremy Berger, PA-C/OMSII</a:t>
            </a:r>
          </a:p>
          <a:p>
            <a:pPr algn="just"/>
            <a:endParaRPr lang="en-US" sz="3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r>
              <a:rPr lang="en-US" sz="3600" kern="100" dirty="0">
                <a:solidFill>
                  <a:srgbClr val="000000"/>
                </a:solidFill>
                <a:latin typeface="Arial" panose="020B0604020202020204" pitchFamily="34" charset="0"/>
                <a:ea typeface="Times New Roman" panose="02020603050405020304" pitchFamily="18" charset="0"/>
                <a:cs typeface="Arial" panose="020B0604020202020204" pitchFamily="34" charset="0"/>
              </a:rPr>
              <a:t>My time at the LECOM Senior Living Center was an invaluable experience for my personal and professional development. It was a privilege to be able to give back to the community of Erie by providing care to many of the residents. After having spent some time with the residents, I acquired a new-found appreciation towards serving the geriatric population. I will continue to utilize the skills and bed-side manner I acquired through this experience throughout my future career as a physician. In summary, I hope to be an example for how the Bridging the Gaps program is an excellent program for developing holistic, well-rounded physicians.</a:t>
            </a:r>
          </a:p>
          <a:p>
            <a:pPr algn="just">
              <a:lnSpc>
                <a:spcPct val="150000"/>
              </a:lnSpc>
            </a:pPr>
            <a:r>
              <a:rPr lang="en-US" sz="3600" kern="100" dirty="0">
                <a:solidFill>
                  <a:srgbClr val="000000"/>
                </a:solidFill>
                <a:latin typeface="Arial" panose="020B0604020202020204" pitchFamily="34" charset="0"/>
                <a:ea typeface="Calibri" panose="020F0502020204030204" pitchFamily="34" charset="0"/>
                <a:cs typeface="Arial" panose="020B0604020202020204" pitchFamily="34" charset="0"/>
              </a:rPr>
              <a:t>– Matthew Waibel, MMS, OMS-II</a:t>
            </a:r>
            <a:endParaRPr lang="en-US" sz="3600" kern="100" dirty="0">
              <a:latin typeface="Arial" panose="020B0604020202020204" pitchFamily="34" charset="0"/>
              <a:ea typeface="Calibri" panose="020F0502020204030204" pitchFamily="34" charset="0"/>
              <a:cs typeface="Arial" panose="020B0604020202020204" pitchFamily="34" charset="0"/>
            </a:endParaRPr>
          </a:p>
          <a:p>
            <a:endParaRPr lang="en-US" sz="3600" dirty="0">
              <a:latin typeface="Arial" panose="020B0604020202020204" pitchFamily="34" charset="0"/>
              <a:ea typeface="Calibri" panose="020F0502020204030204" pitchFamily="34" charset="0"/>
              <a:cs typeface="Arial" panose="020B0604020202020204" pitchFamily="34" charset="0"/>
            </a:endParaRPr>
          </a:p>
          <a:p>
            <a:pPr algn="ctr"/>
            <a:endParaRPr lang="en-US" sz="4800" b="1" dirty="0">
              <a:latin typeface="Arial" panose="020B0604020202020204" pitchFamily="34" charset="0"/>
              <a:cs typeface="Arial" panose="020B0604020202020204" pitchFamily="34" charset="0"/>
            </a:endParaRPr>
          </a:p>
        </p:txBody>
      </p:sp>
      <p:sp>
        <p:nvSpPr>
          <p:cNvPr id="78" name="TextBox 77"/>
          <p:cNvSpPr txBox="1"/>
          <p:nvPr/>
        </p:nvSpPr>
        <p:spPr>
          <a:xfrm>
            <a:off x="33848787" y="35580137"/>
            <a:ext cx="16459200" cy="7283982"/>
          </a:xfrm>
          <a:prstGeom prst="rect">
            <a:avLst/>
          </a:prstGeom>
          <a:solidFill>
            <a:schemeClr val="bg1"/>
          </a:solidFill>
          <a:ln>
            <a:solidFill>
              <a:srgbClr val="4E77CA"/>
            </a:solidFill>
          </a:ln>
        </p:spPr>
        <p:txBody>
          <a:bodyPr wrap="square" lIns="731520" tIns="487680" rIns="731520" bIns="731520" rtlCol="0">
            <a:spAutoFit/>
          </a:bodyPr>
          <a:lstStyle/>
          <a:p>
            <a:pPr algn="ctr">
              <a:spcBef>
                <a:spcPts val="1600"/>
              </a:spcBef>
            </a:pPr>
            <a:r>
              <a:rPr lang="en-US" sz="6933" b="1" dirty="0">
                <a:latin typeface="Arial" panose="020B0604020202020204" pitchFamily="34" charset="0"/>
                <a:cs typeface="Arial" panose="020B0604020202020204" pitchFamily="34" charset="0"/>
              </a:rPr>
              <a:t>Acknowledgements</a:t>
            </a:r>
          </a:p>
          <a:p>
            <a:pPr algn="just"/>
            <a:endParaRPr lang="en-US" sz="3600" b="1" dirty="0">
              <a:latin typeface="Arial" panose="020B0604020202020204" pitchFamily="34" charset="0"/>
              <a:cs typeface="Arial" panose="020B0604020202020204" pitchFamily="34" charset="0"/>
            </a:endParaRPr>
          </a:p>
          <a:p>
            <a:pPr algn="just"/>
            <a:r>
              <a:rPr lang="en-US" sz="3600" dirty="0">
                <a:latin typeface="Arial" panose="020B0604020202020204" pitchFamily="34" charset="0"/>
                <a:cs typeface="Arial" panose="020B0604020202020204" pitchFamily="34" charset="0"/>
              </a:rPr>
              <a:t>Thank you to our academic preceptor, Dr. </a:t>
            </a:r>
            <a:r>
              <a:rPr lang="en-US" sz="3600">
                <a:latin typeface="Arial" panose="020B0604020202020204" pitchFamily="34" charset="0"/>
                <a:cs typeface="Arial" panose="020B0604020202020204" pitchFamily="34" charset="0"/>
              </a:rPr>
              <a:t>Noelle </a:t>
            </a:r>
            <a:r>
              <a:rPr lang="en-US" sz="3600" dirty="0">
                <a:latin typeface="Arial" panose="020B0604020202020204" pitchFamily="34" charset="0"/>
                <a:cs typeface="Arial" panose="020B0604020202020204" pitchFamily="34" charset="0"/>
              </a:rPr>
              <a:t>Thielman, our community preceptor, Ryan DiDomenico, and the LECOM Bridging the Gaps Director, Dr. Leah Labranche. Also, a special thanks to the recreation department including director, Emily Carver and recreation aids including Natalie Harmon, Jennifer </a:t>
            </a:r>
            <a:r>
              <a:rPr lang="en-US" sz="3600" dirty="0" err="1">
                <a:latin typeface="Arial" panose="020B0604020202020204" pitchFamily="34" charset="0"/>
                <a:cs typeface="Arial" panose="020B0604020202020204" pitchFamily="34" charset="0"/>
              </a:rPr>
              <a:t>Weindorf</a:t>
            </a:r>
            <a:r>
              <a:rPr lang="en-US" sz="3600" dirty="0">
                <a:latin typeface="Arial" panose="020B0604020202020204" pitchFamily="34" charset="0"/>
                <a:cs typeface="Arial" panose="020B0604020202020204" pitchFamily="34" charset="0"/>
              </a:rPr>
              <a:t>, Kimberly </a:t>
            </a:r>
            <a:r>
              <a:rPr lang="en-US" sz="3600" dirty="0" err="1">
                <a:latin typeface="Arial" panose="020B0604020202020204" pitchFamily="34" charset="0"/>
                <a:cs typeface="Arial" panose="020B0604020202020204" pitchFamily="34" charset="0"/>
              </a:rPr>
              <a:t>Muell</a:t>
            </a:r>
            <a:r>
              <a:rPr lang="en-US" sz="3600" dirty="0">
                <a:latin typeface="Arial" panose="020B0604020202020204" pitchFamily="34" charset="0"/>
                <a:cs typeface="Arial" panose="020B0604020202020204" pitchFamily="34" charset="0"/>
              </a:rPr>
              <a:t>, and </a:t>
            </a:r>
            <a:r>
              <a:rPr lang="en-US" sz="3600" dirty="0" err="1">
                <a:latin typeface="Arial" panose="020B0604020202020204" pitchFamily="34" charset="0"/>
                <a:cs typeface="Arial" panose="020B0604020202020204" pitchFamily="34" charset="0"/>
              </a:rPr>
              <a:t>Anhelina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Semeniaka</a:t>
            </a:r>
            <a:r>
              <a:rPr lang="en-US" sz="3600" dirty="0">
                <a:latin typeface="Arial" panose="020B0604020202020204" pitchFamily="34" charset="0"/>
                <a:cs typeface="Arial" panose="020B0604020202020204" pitchFamily="34" charset="0"/>
              </a:rPr>
              <a:t>. Additionally, we would like to thank the housekeeping and maintenance staff at the SLC. Thanks to LECOM School of Dental Health for donating dental supplies.</a:t>
            </a:r>
          </a:p>
        </p:txBody>
      </p:sp>
      <p:sp>
        <p:nvSpPr>
          <p:cNvPr id="81" name="Rectangle 80"/>
          <p:cNvSpPr/>
          <p:nvPr/>
        </p:nvSpPr>
        <p:spPr>
          <a:xfrm>
            <a:off x="-15987" y="8325316"/>
            <a:ext cx="51206400" cy="677333"/>
          </a:xfrm>
          <a:prstGeom prst="rect">
            <a:avLst/>
          </a:prstGeom>
          <a:solidFill>
            <a:srgbClr val="5925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 name="Group 1">
            <a:extLst>
              <a:ext uri="{FF2B5EF4-FFF2-40B4-BE49-F238E27FC236}">
                <a16:creationId xmlns:a16="http://schemas.microsoft.com/office/drawing/2014/main" id="{5B876538-6F45-F403-DD6C-678E1F3D0F59}"/>
              </a:ext>
            </a:extLst>
          </p:cNvPr>
          <p:cNvGrpSpPr/>
          <p:nvPr/>
        </p:nvGrpSpPr>
        <p:grpSpPr>
          <a:xfrm>
            <a:off x="898413" y="26139497"/>
            <a:ext cx="16453870" cy="8504021"/>
            <a:chOff x="776598" y="25994535"/>
            <a:chExt cx="16453870" cy="8504021"/>
          </a:xfrm>
        </p:grpSpPr>
        <p:pic>
          <p:nvPicPr>
            <p:cNvPr id="3" name="Picture 2" descr="A person in a wheelchair holding a book&#10;&#10;Description automatically generated">
              <a:extLst>
                <a:ext uri="{FF2B5EF4-FFF2-40B4-BE49-F238E27FC236}">
                  <a16:creationId xmlns:a16="http://schemas.microsoft.com/office/drawing/2014/main" id="{60786F9B-92DB-46D8-1DAB-BF1C2EFE7159}"/>
                </a:ext>
              </a:extLst>
            </p:cNvPr>
            <p:cNvPicPr>
              <a:picLocks noChangeAspect="1"/>
            </p:cNvPicPr>
            <p:nvPr/>
          </p:nvPicPr>
          <p:blipFill rotWithShape="1">
            <a:blip r:embed="rId4">
              <a:extLst>
                <a:ext uri="{28A0092B-C50C-407E-A947-70E740481C1C}">
                  <a14:useLocalDpi xmlns:a14="http://schemas.microsoft.com/office/drawing/2010/main" val="0"/>
                </a:ext>
              </a:extLst>
            </a:blip>
            <a:srcRect l="21590" t="26400" r="27652" b="16162"/>
            <a:stretch/>
          </p:blipFill>
          <p:spPr>
            <a:xfrm rot="5400000">
              <a:off x="133305" y="26637829"/>
              <a:ext cx="8504019" cy="7217434"/>
            </a:xfrm>
            <a:prstGeom prst="rect">
              <a:avLst/>
            </a:prstGeom>
          </p:spPr>
        </p:pic>
        <p:pic>
          <p:nvPicPr>
            <p:cNvPr id="5" name="Picture 4" descr="A person in a mask holding a roller on a chair&#10;&#10;Description automatically generated">
              <a:extLst>
                <a:ext uri="{FF2B5EF4-FFF2-40B4-BE49-F238E27FC236}">
                  <a16:creationId xmlns:a16="http://schemas.microsoft.com/office/drawing/2014/main" id="{BE232251-50B3-343F-4B6C-F522FB1C0FA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589" t="9215" r="28726" b="11494"/>
            <a:stretch/>
          </p:blipFill>
          <p:spPr>
            <a:xfrm rot="5400000">
              <a:off x="8594933" y="25863021"/>
              <a:ext cx="8504021" cy="8767049"/>
            </a:xfrm>
            <a:prstGeom prst="rect">
              <a:avLst/>
            </a:prstGeom>
          </p:spPr>
        </p:pic>
      </p:grpSp>
      <p:pic>
        <p:nvPicPr>
          <p:cNvPr id="7" name="Picture 6" descr="A person standing next to a person in a wheelchair&#10;&#10;Description automatically generated">
            <a:extLst>
              <a:ext uri="{FF2B5EF4-FFF2-40B4-BE49-F238E27FC236}">
                <a16:creationId xmlns:a16="http://schemas.microsoft.com/office/drawing/2014/main" id="{3F63248E-5ABD-EE2B-D000-C45FB0E2E0E1}"/>
              </a:ext>
            </a:extLst>
          </p:cNvPr>
          <p:cNvPicPr>
            <a:picLocks noChangeAspect="1"/>
          </p:cNvPicPr>
          <p:nvPr/>
        </p:nvPicPr>
        <p:blipFill rotWithShape="1">
          <a:blip r:embed="rId6">
            <a:extLst>
              <a:ext uri="{28A0092B-C50C-407E-A947-70E740481C1C}">
                <a14:useLocalDpi xmlns:a14="http://schemas.microsoft.com/office/drawing/2010/main" val="0"/>
              </a:ext>
            </a:extLst>
          </a:blip>
          <a:srcRect l="15576" t="7404" r="21587" b="18556"/>
          <a:stretch/>
        </p:blipFill>
        <p:spPr>
          <a:xfrm rot="5400000">
            <a:off x="19211853" y="16570240"/>
            <a:ext cx="12718745" cy="10750719"/>
          </a:xfrm>
          <a:prstGeom prst="rect">
            <a:avLst/>
          </a:prstGeom>
        </p:spPr>
      </p:pic>
      <p:grpSp>
        <p:nvGrpSpPr>
          <p:cNvPr id="6" name="Group 5">
            <a:extLst>
              <a:ext uri="{FF2B5EF4-FFF2-40B4-BE49-F238E27FC236}">
                <a16:creationId xmlns:a16="http://schemas.microsoft.com/office/drawing/2014/main" id="{120F3824-1EB1-28EC-01FD-8013AA3CD0A7}"/>
              </a:ext>
            </a:extLst>
          </p:cNvPr>
          <p:cNvGrpSpPr/>
          <p:nvPr/>
        </p:nvGrpSpPr>
        <p:grpSpPr>
          <a:xfrm>
            <a:off x="33848787" y="25883088"/>
            <a:ext cx="16459200" cy="9238496"/>
            <a:chOff x="33800826" y="26524990"/>
            <a:chExt cx="16459200" cy="9238496"/>
          </a:xfrm>
        </p:grpSpPr>
        <p:pic>
          <p:nvPicPr>
            <p:cNvPr id="9" name="Picture 8" descr="A person wearing a mask and sitting at a table&#10;&#10;Description automatically generated">
              <a:extLst>
                <a:ext uri="{FF2B5EF4-FFF2-40B4-BE49-F238E27FC236}">
                  <a16:creationId xmlns:a16="http://schemas.microsoft.com/office/drawing/2014/main" id="{BD1B4067-48D7-D9D6-540A-09989756EE6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8174"/>
            <a:stretch/>
          </p:blipFill>
          <p:spPr>
            <a:xfrm rot="5400000">
              <a:off x="33033023" y="27292793"/>
              <a:ext cx="9209352" cy="7673746"/>
            </a:xfrm>
            <a:prstGeom prst="rect">
              <a:avLst/>
            </a:prstGeom>
          </p:spPr>
        </p:pic>
        <p:pic>
          <p:nvPicPr>
            <p:cNvPr id="4" name="Picture 3" descr="A person in a wheelchair laughing&#10;&#10;Description automatically generated">
              <a:extLst>
                <a:ext uri="{FF2B5EF4-FFF2-40B4-BE49-F238E27FC236}">
                  <a16:creationId xmlns:a16="http://schemas.microsoft.com/office/drawing/2014/main" id="{1F31B5F4-E4F0-5022-EBC5-60B84D51142D}"/>
                </a:ext>
              </a:extLst>
            </p:cNvPr>
            <p:cNvPicPr>
              <a:picLocks noChangeAspect="1"/>
            </p:cNvPicPr>
            <p:nvPr/>
          </p:nvPicPr>
          <p:blipFill rotWithShape="1">
            <a:blip r:embed="rId8">
              <a:extLst>
                <a:ext uri="{28A0092B-C50C-407E-A947-70E740481C1C}">
                  <a14:useLocalDpi xmlns:a14="http://schemas.microsoft.com/office/drawing/2010/main" val="0"/>
                </a:ext>
              </a:extLst>
            </a:blip>
            <a:srcRect t="10862"/>
            <a:stretch/>
          </p:blipFill>
          <p:spPr>
            <a:xfrm>
              <a:off x="41943432" y="26534083"/>
              <a:ext cx="8316594" cy="9229403"/>
            </a:xfrm>
            <a:prstGeom prst="rect">
              <a:avLst/>
            </a:prstGeom>
          </p:spPr>
        </p:pic>
      </p:grpSp>
    </p:spTree>
    <p:extLst>
      <p:ext uri="{BB962C8B-B14F-4D97-AF65-F5344CB8AC3E}">
        <p14:creationId xmlns:p14="http://schemas.microsoft.com/office/powerpoint/2010/main" val="12641911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405</TotalTime>
  <Words>800</Words>
  <Application>Microsoft Office PowerPoint</Application>
  <PresentationFormat>Custom</PresentationFormat>
  <Paragraphs>36</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Labranche</dc:creator>
  <cp:lastModifiedBy>Leah Labranche</cp:lastModifiedBy>
  <cp:revision>35</cp:revision>
  <dcterms:created xsi:type="dcterms:W3CDTF">2017-03-31T18:58:16Z</dcterms:created>
  <dcterms:modified xsi:type="dcterms:W3CDTF">2023-07-20T16:42:05Z</dcterms:modified>
</cp:coreProperties>
</file>