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47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5AEFD-AA52-4008-A2F4-73255B973E65}" type="datetimeFigureOut">
              <a:rPr lang="en-US" smtClean="0"/>
              <a:t>6/13/2023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7CE94-5480-4D67-9EBD-4A5466C2AF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398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5AEFD-AA52-4008-A2F4-73255B973E65}" type="datetimeFigureOut">
              <a:rPr lang="en-US" smtClean="0"/>
              <a:t>6/13/2023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7CE94-5480-4D67-9EBD-4A5466C2AF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4590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5AEFD-AA52-4008-A2F4-73255B973E65}" type="datetimeFigureOut">
              <a:rPr lang="en-US" smtClean="0"/>
              <a:t>6/13/2023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7CE94-5480-4D67-9EBD-4A5466C2AF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8821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5AEFD-AA52-4008-A2F4-73255B973E65}" type="datetimeFigureOut">
              <a:rPr lang="en-US" smtClean="0"/>
              <a:t>6/13/2023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7CE94-5480-4D67-9EBD-4A5466C2AF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7295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5AEFD-AA52-4008-A2F4-73255B973E65}" type="datetimeFigureOut">
              <a:rPr lang="en-US" smtClean="0"/>
              <a:t>6/13/2023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7CE94-5480-4D67-9EBD-4A5466C2AF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0614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5AEFD-AA52-4008-A2F4-73255B973E65}" type="datetimeFigureOut">
              <a:rPr lang="en-US" smtClean="0"/>
              <a:t>6/13/2023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7CE94-5480-4D67-9EBD-4A5466C2AF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8787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5AEFD-AA52-4008-A2F4-73255B973E65}" type="datetimeFigureOut">
              <a:rPr lang="en-US" smtClean="0"/>
              <a:t>6/13/2023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7CE94-5480-4D67-9EBD-4A5466C2AF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0577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5AEFD-AA52-4008-A2F4-73255B973E65}" type="datetimeFigureOut">
              <a:rPr lang="en-US" smtClean="0"/>
              <a:t>6/13/2023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7CE94-5480-4D67-9EBD-4A5466C2AF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0623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5AEFD-AA52-4008-A2F4-73255B973E65}" type="datetimeFigureOut">
              <a:rPr lang="en-US" smtClean="0"/>
              <a:t>6/13/2023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7CE94-5480-4D67-9EBD-4A5466C2AF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801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5AEFD-AA52-4008-A2F4-73255B973E65}" type="datetimeFigureOut">
              <a:rPr lang="en-US" smtClean="0"/>
              <a:t>6/13/2023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7CE94-5480-4D67-9EBD-4A5466C2AF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2379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5AEFD-AA52-4008-A2F4-73255B973E65}" type="datetimeFigureOut">
              <a:rPr lang="en-US" smtClean="0"/>
              <a:t>6/13/2023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7CE94-5480-4D67-9EBD-4A5466C2AF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20355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B5AEFD-AA52-4008-A2F4-73255B973E65}" type="datetimeFigureOut">
              <a:rPr lang="en-US" smtClean="0"/>
              <a:t>6/13/2023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37CE94-5480-4D67-9EBD-4A5466C2AF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7133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eportabusepa.pitt.edu/webapps/portal/execute/tabs/tabAction?tab_tab_group_id=_2_1" TargetMode="External"/><Relationship Id="rId2" Type="http://schemas.openxmlformats.org/officeDocument/2006/relationships/hyperlink" Target="https://www.compass.state.pa.us/cwis/public/home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75607" y="2291904"/>
            <a:ext cx="7519307" cy="19415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Definition of Child Abuse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"Any recent act or failure to act on the part of a parent or caretaker which results in death, serious physical or emotional harm, sexual abuse or exploitation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"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"An act or failure to act which presents an imminent risk of serious harm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."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5680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93963" y="497521"/>
            <a:ext cx="8074479" cy="61144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Definition of Mandated Reporter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A mandated reporter is a person who, because of his or her profession, is legally required to report any suspicion of child abuse or neglect to the relevant authorities. 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fontAlgn="base">
              <a:lnSpc>
                <a:spcPct val="115000"/>
              </a:lnSpc>
              <a:spcBef>
                <a:spcPts val="1125"/>
              </a:spcBef>
              <a:spcAft>
                <a:spcPts val="1125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An employee of a health care facility or provider licensed by the Department of Health who is engaged in the admission, examination, care or treatment of individuals;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fontAlgn="base">
              <a:lnSpc>
                <a:spcPct val="115000"/>
              </a:lnSpc>
              <a:spcBef>
                <a:spcPts val="1125"/>
              </a:spcBef>
              <a:spcAft>
                <a:spcPts val="1125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School employee (someone who is employed by the school or who provides a program, activity or service sponsored by a school). This includes youth camp/program, a recreational camp or program; sports or athletic program, outreach program, enrichment program and a troop, club or similar organization;</a:t>
            </a:r>
            <a:endParaRPr lang="en-US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fontAlgn="base">
              <a:lnSpc>
                <a:spcPct val="115000"/>
              </a:lnSpc>
              <a:spcBef>
                <a:spcPts val="1125"/>
              </a:spcBef>
              <a:spcAft>
                <a:spcPts val="1125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An individual supervised or managed by a person listed above who has direct contact with children in the course of employment;</a:t>
            </a:r>
            <a:endParaRPr lang="en-US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fontAlgn="base">
              <a:lnSpc>
                <a:spcPct val="115000"/>
              </a:lnSpc>
              <a:spcBef>
                <a:spcPts val="1125"/>
              </a:spcBef>
              <a:spcAft>
                <a:spcPts val="1125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An individual paid or unpaid who, on the basis of the individual’s role as an integral part of a regularly scheduled program, activity or service, accepts responsibility for a child;</a:t>
            </a:r>
            <a:endParaRPr lang="en-US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0629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41021" y="1509500"/>
            <a:ext cx="6727372" cy="32788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000" b="1" dirty="0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What to do if you suspect child abuse or neglect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Call </a:t>
            </a:r>
            <a:r>
              <a:rPr lang="en-US" dirty="0" err="1">
                <a:solidFill>
                  <a:srgbClr val="000000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ChildLine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1-800-932-0313      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Times New Roman" panose="02020603050405020304" pitchFamily="18" charset="0"/>
                <a:hlinkClick r:id="rId2"/>
              </a:rPr>
              <a:t>https://</a:t>
            </a:r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Times New Roman" panose="02020603050405020304" pitchFamily="18" charset="0"/>
                <a:hlinkClick r:id="rId2"/>
              </a:rPr>
              <a:t>www.compass.state.pa.us/cwis/public/home</a:t>
            </a:r>
            <a:endParaRPr lang="en-US" dirty="0" smtClean="0">
              <a:solidFill>
                <a:srgbClr val="000000"/>
              </a:solidFill>
              <a:latin typeface="Calibri" panose="020F0502020204030204" pitchFamily="34" charset="0"/>
              <a:ea typeface="Arial Unicode MS" panose="020B0604020202020204" pitchFamily="34" charset="-128"/>
              <a:cs typeface="Times New Roman" panose="02020603050405020304" pitchFamily="18" charset="0"/>
            </a:endParaRPr>
          </a:p>
          <a:p>
            <a:pPr marR="0" lvl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 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Contact your community preceptor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 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Contact your component supervisor 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 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Free online training-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 </a:t>
            </a:r>
            <a:r>
              <a:rPr lang="en-US" u="sng" dirty="0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  <a:hlinkClick r:id="rId3"/>
              </a:rPr>
              <a:t>www.reportabusepa.pitt.edu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 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4334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1452</TotalTime>
  <Words>262</Words>
  <Application>Microsoft Office PowerPoint</Application>
  <PresentationFormat>On-screen Show (4:3)</PresentationFormat>
  <Paragraphs>18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Arial Unicode MS</vt:lpstr>
      <vt:lpstr>Arial</vt:lpstr>
      <vt:lpstr>Calibri</vt:lpstr>
      <vt:lpstr>Calibri Light</vt:lpstr>
      <vt:lpstr>Symbol</vt:lpstr>
      <vt:lpstr>Times New Roman</vt:lpstr>
      <vt:lpstr>Office Theme</vt:lpstr>
      <vt:lpstr>PowerPoint Presentation</vt:lpstr>
      <vt:lpstr>PowerPoint Presentation</vt:lpstr>
      <vt:lpstr>PowerPoint Presentation</vt:lpstr>
    </vt:vector>
  </TitlesOfParts>
  <Company>PMACS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martinak@pmacs.upenn.edu</dc:creator>
  <cp:lastModifiedBy>Bridget McCormick</cp:lastModifiedBy>
  <cp:revision>4</cp:revision>
  <dcterms:created xsi:type="dcterms:W3CDTF">2019-06-24T16:57:11Z</dcterms:created>
  <dcterms:modified xsi:type="dcterms:W3CDTF">2023-06-13T12:05:42Z</dcterms:modified>
</cp:coreProperties>
</file>