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4389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571"/>
    <a:srgbClr val="682274"/>
    <a:srgbClr val="396BBD"/>
    <a:srgbClr val="D5D9E3"/>
    <a:srgbClr val="3B68C3"/>
    <a:srgbClr val="4E77CA"/>
    <a:srgbClr val="D6DEE2"/>
    <a:srgbClr val="CEDBEA"/>
    <a:srgbClr val="B8C9EA"/>
    <a:srgbClr val="466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79" autoAdjust="0"/>
    <p:restoredTop sz="94660"/>
  </p:normalViewPr>
  <p:slideViewPr>
    <p:cSldViewPr>
      <p:cViewPr varScale="1">
        <p:scale>
          <a:sx n="17" d="100"/>
          <a:sy n="17" d="100"/>
        </p:scale>
        <p:origin x="2634" y="114"/>
      </p:cViewPr>
      <p:guideLst>
        <p:guide orient="horz" pos="13824"/>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9"/>
            <a:ext cx="43525440" cy="9408160"/>
          </a:xfrm>
        </p:spPr>
        <p:txBody>
          <a:bodyPr/>
          <a:lstStyle/>
          <a:p>
            <a:r>
              <a:rPr lang="en-US"/>
              <a:t>Click to edit Master title style</a:t>
            </a:r>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396188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55308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757693"/>
            <a:ext cx="1152144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757693"/>
            <a:ext cx="3371088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76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416501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8204169"/>
            <a:ext cx="43525440" cy="871728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4044953" y="18602969"/>
            <a:ext cx="43525440" cy="960119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8601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10241291"/>
            <a:ext cx="22616160" cy="289661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10241291"/>
            <a:ext cx="22616160" cy="289661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50915-C2F2-4F47-BD2D-04A2160F330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82232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3" y="9824725"/>
            <a:ext cx="22625053" cy="4094477"/>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2560323" y="13919202"/>
            <a:ext cx="22625053" cy="2528824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9824725"/>
            <a:ext cx="22633940" cy="4094477"/>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6012143" y="13919202"/>
            <a:ext cx="22633940" cy="2528824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50915-C2F2-4F47-BD2D-04A2160F3309}"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28564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50915-C2F2-4F47-BD2D-04A2160F3309}"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8869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50915-C2F2-4F47-BD2D-04A2160F3309}"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89053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6" y="1747520"/>
            <a:ext cx="16846553" cy="743712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0020280" y="1747531"/>
            <a:ext cx="28625800" cy="3745992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6" y="9184651"/>
            <a:ext cx="16846553" cy="3002280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99870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0723842"/>
            <a:ext cx="30723840" cy="3627123"/>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0036813" y="3921760"/>
            <a:ext cx="30723840" cy="2633472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10036813" y="34350965"/>
            <a:ext cx="30723840" cy="5151117"/>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71653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9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757683"/>
            <a:ext cx="46085760" cy="7315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60320" y="10241291"/>
            <a:ext cx="46085760" cy="28966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40680649"/>
            <a:ext cx="11948160" cy="2336800"/>
          </a:xfrm>
          <a:prstGeom prst="rect">
            <a:avLst/>
          </a:prstGeom>
        </p:spPr>
        <p:txBody>
          <a:bodyPr vert="horz" lIns="91440" tIns="45720" rIns="91440" bIns="45720" rtlCol="0" anchor="ctr"/>
          <a:lstStyle>
            <a:lvl1pPr algn="l">
              <a:defRPr sz="1600">
                <a:solidFill>
                  <a:schemeClr val="tx1">
                    <a:tint val="75000"/>
                  </a:schemeClr>
                </a:solidFill>
              </a:defRPr>
            </a:lvl1pPr>
          </a:lstStyle>
          <a:p>
            <a:fld id="{26550915-C2F2-4F47-BD2D-04A2160F3309}" type="datetimeFigureOut">
              <a:rPr lang="en-US" smtClean="0"/>
              <a:t>7/20/2023</a:t>
            </a:fld>
            <a:endParaRPr lang="en-US"/>
          </a:p>
        </p:txBody>
      </p:sp>
      <p:sp>
        <p:nvSpPr>
          <p:cNvPr id="5" name="Footer Placeholder 4"/>
          <p:cNvSpPr>
            <a:spLocks noGrp="1"/>
          </p:cNvSpPr>
          <p:nvPr>
            <p:ph type="ftr" sz="quarter" idx="3"/>
          </p:nvPr>
        </p:nvSpPr>
        <p:spPr>
          <a:xfrm>
            <a:off x="17495520" y="40680649"/>
            <a:ext cx="16215360" cy="23368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40680649"/>
            <a:ext cx="11948160" cy="2336800"/>
          </a:xfrm>
          <a:prstGeom prst="rect">
            <a:avLst/>
          </a:prstGeom>
        </p:spPr>
        <p:txBody>
          <a:bodyPr vert="horz" lIns="91440" tIns="45720" rIns="91440" bIns="45720" rtlCol="0" anchor="ctr"/>
          <a:lstStyle>
            <a:lvl1pPr algn="r">
              <a:defRPr sz="1600">
                <a:solidFill>
                  <a:schemeClr val="tx1">
                    <a:tint val="75000"/>
                  </a:schemeClr>
                </a:solidFill>
              </a:defRPr>
            </a:lvl1pPr>
          </a:lstStyle>
          <a:p>
            <a:fld id="{D1208059-C6F3-416B-8F67-E805B500E7EE}" type="slidenum">
              <a:rPr lang="en-US" smtClean="0"/>
              <a:t>‹#›</a:t>
            </a:fld>
            <a:endParaRPr lang="en-US"/>
          </a:p>
        </p:txBody>
      </p:sp>
    </p:spTree>
    <p:extLst>
      <p:ext uri="{BB962C8B-B14F-4D97-AF65-F5344CB8AC3E}">
        <p14:creationId xmlns:p14="http://schemas.microsoft.com/office/powerpoint/2010/main" val="303649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9E3"/>
        </a:solidFill>
        <a:effectLst/>
      </p:bgPr>
    </p:bg>
    <p:spTree>
      <p:nvGrpSpPr>
        <p:cNvPr id="1" name=""/>
        <p:cNvGrpSpPr/>
        <p:nvPr/>
      </p:nvGrpSpPr>
      <p:grpSpPr>
        <a:xfrm>
          <a:off x="0" y="0"/>
          <a:ext cx="0" cy="0"/>
          <a:chOff x="0" y="0"/>
          <a:chExt cx="0" cy="0"/>
        </a:xfrm>
      </p:grpSpPr>
      <p:sp>
        <p:nvSpPr>
          <p:cNvPr id="37" name="Rectangle 36"/>
          <p:cNvSpPr/>
          <p:nvPr/>
        </p:nvSpPr>
        <p:spPr>
          <a:xfrm>
            <a:off x="0" y="44156"/>
            <a:ext cx="51206400" cy="8534444"/>
          </a:xfrm>
          <a:prstGeom prst="rect">
            <a:avLst/>
          </a:prstGeom>
          <a:solidFill>
            <a:srgbClr val="3B68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8" name="Picture 3" descr="K:\faculty\Bridging the Gaps\Logos\BTG from Philly Word doc - White Border (Weight 20 PPT).pn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181" y="2667276"/>
            <a:ext cx="9196819" cy="3585915"/>
          </a:xfrm>
          <a:prstGeom prst="rect">
            <a:avLst/>
          </a:prstGeom>
          <a:ln>
            <a:noFill/>
          </a:ln>
          <a:effectLst>
            <a:softEdge rad="88900"/>
          </a:effectLst>
          <a:extLst>
            <a:ext uri="{909E8E84-426E-40DD-AFC4-6F175D3DCCD1}">
              <a14:hiddenFill xmlns:a14="http://schemas.microsoft.com/office/drawing/2010/main">
                <a:solidFill>
                  <a:srgbClr val="FFFFFF"/>
                </a:solidFill>
              </a14:hiddenFill>
            </a:ext>
          </a:extLst>
        </p:spPr>
      </p:pic>
      <p:pic>
        <p:nvPicPr>
          <p:cNvPr id="39" name="Picture 71" descr="K:\faculty\Bridging the Gaps\Logos\LECOM_Shield(No Background).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1121" y="990218"/>
            <a:ext cx="5120355" cy="6110209"/>
          </a:xfrm>
          <a:prstGeom prst="rect">
            <a:avLst/>
          </a:prstGeom>
          <a:solidFill>
            <a:srgbClr val="FFFFFF"/>
          </a:solidFill>
          <a:ln w="127000">
            <a:solidFill>
              <a:srgbClr val="FFFFFF"/>
            </a:solidFill>
          </a:ln>
          <a:effectLst>
            <a:softEdge rad="88900"/>
          </a:effectLst>
        </p:spPr>
      </p:pic>
      <p:sp>
        <p:nvSpPr>
          <p:cNvPr id="40" name="Rectangle 134"/>
          <p:cNvSpPr>
            <a:spLocks noChangeArrowheads="1"/>
          </p:cNvSpPr>
          <p:nvPr/>
        </p:nvSpPr>
        <p:spPr bwMode="auto">
          <a:xfrm>
            <a:off x="5245099" y="4687457"/>
            <a:ext cx="40716200" cy="32373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264271" tIns="129817" rIns="264271" bIns="129817">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lnSpc>
                <a:spcPct val="115000"/>
              </a:lnSpc>
              <a:spcBef>
                <a:spcPct val="10000"/>
              </a:spcBef>
              <a:spcAft>
                <a:spcPct val="10000"/>
              </a:spcAft>
            </a:pPr>
            <a:r>
              <a:rPr lang="en-US" altLang="en-US" sz="8000" b="1" dirty="0">
                <a:solidFill>
                  <a:schemeClr val="bg1"/>
                </a:solidFill>
                <a:latin typeface="Arial" panose="020B0604020202020204" pitchFamily="34" charset="0"/>
                <a:cs typeface="Arial" panose="020B0604020202020204" pitchFamily="34" charset="0"/>
              </a:rPr>
              <a:t>Corey Zinno, OMSII</a:t>
            </a:r>
          </a:p>
          <a:p>
            <a:pPr algn="ctr">
              <a:spcBef>
                <a:spcPts val="1600"/>
              </a:spcBef>
            </a:pPr>
            <a:r>
              <a:rPr lang="en-US" altLang="en-US" sz="8000" b="1" dirty="0" err="1">
                <a:solidFill>
                  <a:srgbClr val="D5D9E3"/>
                </a:solidFill>
                <a:latin typeface="Arial" panose="020B0604020202020204" pitchFamily="34" charset="0"/>
                <a:cs typeface="Arial" panose="020B0604020202020204" pitchFamily="34" charset="0"/>
              </a:rPr>
              <a:t>Brevillier</a:t>
            </a:r>
            <a:r>
              <a:rPr lang="en-US" altLang="en-US" sz="8000" b="1" dirty="0">
                <a:solidFill>
                  <a:srgbClr val="D5D9E3"/>
                </a:solidFill>
                <a:latin typeface="Arial" panose="020B0604020202020204" pitchFamily="34" charset="0"/>
                <a:cs typeface="Arial" panose="020B0604020202020204" pitchFamily="34" charset="0"/>
              </a:rPr>
              <a:t> Village</a:t>
            </a:r>
          </a:p>
        </p:txBody>
      </p:sp>
      <p:sp>
        <p:nvSpPr>
          <p:cNvPr id="41" name="Rectangle 131"/>
          <p:cNvSpPr>
            <a:spLocks noChangeArrowheads="1"/>
          </p:cNvSpPr>
          <p:nvPr/>
        </p:nvSpPr>
        <p:spPr bwMode="auto">
          <a:xfrm rot="10800000" flipV="1">
            <a:off x="10862395" y="1233648"/>
            <a:ext cx="29481607" cy="3077766"/>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r>
              <a:rPr lang="en-US" altLang="en-US" sz="10000" b="1" dirty="0">
                <a:solidFill>
                  <a:srgbClr val="D5D9E3"/>
                </a:solidFill>
                <a:latin typeface="Arial" panose="020B0604020202020204" pitchFamily="34" charset="0"/>
                <a:cs typeface="Arial" panose="020B0604020202020204" pitchFamily="34" charset="0"/>
              </a:rPr>
              <a:t>Coming Together: An Afternoon With Friends And Family</a:t>
            </a:r>
          </a:p>
        </p:txBody>
      </p:sp>
      <p:sp>
        <p:nvSpPr>
          <p:cNvPr id="72" name="TextBox 71"/>
          <p:cNvSpPr txBox="1"/>
          <p:nvPr/>
        </p:nvSpPr>
        <p:spPr>
          <a:xfrm>
            <a:off x="867452" y="9450647"/>
            <a:ext cx="15361920" cy="905256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000" b="1" dirty="0">
                <a:latin typeface="Arial" panose="020B0604020202020204" pitchFamily="34" charset="0"/>
                <a:cs typeface="Arial" panose="020B0604020202020204" pitchFamily="34" charset="0"/>
              </a:rPr>
              <a:t>Community Site</a:t>
            </a:r>
          </a:p>
          <a:p>
            <a:pPr algn="ctr"/>
            <a:endParaRPr lang="en-US" sz="48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Academic Preceptor: Robert Waters, PhD</a:t>
            </a:r>
          </a:p>
          <a:p>
            <a:pPr algn="ctr"/>
            <a:r>
              <a:rPr lang="en-US" sz="4200" b="1" dirty="0">
                <a:latin typeface="Arial" panose="020B0604020202020204" pitchFamily="34" charset="0"/>
                <a:cs typeface="Arial" panose="020B0604020202020204" pitchFamily="34" charset="0"/>
              </a:rPr>
              <a:t>Community Site Preceptor: Hannah Perrin, RN</a:t>
            </a:r>
          </a:p>
          <a:p>
            <a:pPr algn="ctr"/>
            <a:endParaRPr lang="en-US" sz="4200" b="1" dirty="0">
              <a:latin typeface="Arial" panose="020B0604020202020204" pitchFamily="34" charset="0"/>
              <a:cs typeface="Arial" panose="020B0604020202020204" pitchFamily="34" charset="0"/>
            </a:endParaRPr>
          </a:p>
          <a:p>
            <a:pPr algn="just"/>
            <a:r>
              <a:rPr lang="en-US" sz="4200" dirty="0">
                <a:latin typeface="Arial" panose="020B0604020202020204" pitchFamily="34" charset="0"/>
                <a:ea typeface="Times New Roman" panose="02020603050405020304" pitchFamily="18" charset="0"/>
                <a:cs typeface="Arial" panose="020B0604020202020204" pitchFamily="34" charset="0"/>
              </a:rPr>
              <a:t>Brevillier Village is a non-profit healthcare and housing community for seniors. Brevillier Village aims to create a community for seniors with the idea that the individuals can belong to this special community and receive whatever level of care they need to thrive. Brevillier Village aims to provide comfort, safety, and a feeling of belonging to all who reside here. </a:t>
            </a:r>
          </a:p>
        </p:txBody>
      </p:sp>
      <p:sp>
        <p:nvSpPr>
          <p:cNvPr id="73" name="TextBox 72"/>
          <p:cNvSpPr txBox="1"/>
          <p:nvPr/>
        </p:nvSpPr>
        <p:spPr>
          <a:xfrm>
            <a:off x="17387649" y="35433000"/>
            <a:ext cx="16459200" cy="777240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000" b="1" dirty="0">
                <a:latin typeface="Arial" panose="020B0604020202020204" pitchFamily="34" charset="0"/>
                <a:cs typeface="Arial" panose="020B0604020202020204" pitchFamily="34" charset="0"/>
              </a:rPr>
              <a:t>Project Summary</a:t>
            </a:r>
          </a:p>
          <a:p>
            <a:pPr algn="ctr"/>
            <a:endParaRPr lang="en-US" sz="4800" b="1" dirty="0">
              <a:latin typeface="Arial" panose="020B0604020202020204" pitchFamily="34" charset="0"/>
              <a:cs typeface="Arial" panose="020B0604020202020204" pitchFamily="34" charset="0"/>
            </a:endParaRPr>
          </a:p>
          <a:p>
            <a:pPr algn="just"/>
            <a:r>
              <a:rPr lang="en-US" sz="4200" dirty="0">
                <a:latin typeface="Arial" panose="020B0604020202020204" pitchFamily="34" charset="0"/>
                <a:ea typeface="Times New Roman" panose="02020603050405020304" pitchFamily="18" charset="0"/>
              </a:rPr>
              <a:t>The student intern sought to improve the visitation rate for family and friends for higher-needs residents in the post COVID-19 environment. The families of each resident at </a:t>
            </a:r>
            <a:r>
              <a:rPr lang="en-US" sz="4200" dirty="0" err="1">
                <a:latin typeface="Arial" panose="020B0604020202020204" pitchFamily="34" charset="0"/>
                <a:ea typeface="Times New Roman" panose="02020603050405020304" pitchFamily="18" charset="0"/>
              </a:rPr>
              <a:t>Brevillier</a:t>
            </a:r>
            <a:r>
              <a:rPr lang="en-US" sz="4200" dirty="0">
                <a:latin typeface="Arial" panose="020B0604020202020204" pitchFamily="34" charset="0"/>
                <a:ea typeface="Times New Roman" panose="02020603050405020304" pitchFamily="18" charset="0"/>
              </a:rPr>
              <a:t> Village were sent invitations to spend an afternoon with their loved one where there would be activities and beverages. This event provided a morale boost for the residents and further pointed out that </a:t>
            </a:r>
            <a:r>
              <a:rPr lang="en-US" sz="4200" dirty="0" err="1">
                <a:latin typeface="Arial" panose="020B0604020202020204" pitchFamily="34" charset="0"/>
                <a:ea typeface="Times New Roman" panose="02020603050405020304" pitchFamily="18" charset="0"/>
              </a:rPr>
              <a:t>Brevillier</a:t>
            </a:r>
            <a:r>
              <a:rPr lang="en-US" sz="4200" dirty="0">
                <a:latin typeface="Arial" panose="020B0604020202020204" pitchFamily="34" charset="0"/>
                <a:ea typeface="Times New Roman" panose="02020603050405020304" pitchFamily="18" charset="0"/>
              </a:rPr>
              <a:t> wants and welcomes family involvement.</a:t>
            </a:r>
            <a:endParaRPr lang="en-US" sz="4200" dirty="0">
              <a:latin typeface="Times New Roman" panose="02020603050405020304" pitchFamily="18" charset="0"/>
              <a:ea typeface="Times New Roman" panose="02020603050405020304" pitchFamily="18" charset="0"/>
            </a:endParaRPr>
          </a:p>
        </p:txBody>
      </p:sp>
      <p:sp>
        <p:nvSpPr>
          <p:cNvPr id="74" name="TextBox 73"/>
          <p:cNvSpPr txBox="1"/>
          <p:nvPr/>
        </p:nvSpPr>
        <p:spPr>
          <a:xfrm>
            <a:off x="17387649" y="28602842"/>
            <a:ext cx="16459200" cy="649224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000" b="1" dirty="0">
                <a:latin typeface="Arial" panose="020B0604020202020204" pitchFamily="34" charset="0"/>
                <a:cs typeface="Arial" panose="020B0604020202020204" pitchFamily="34" charset="0"/>
              </a:rPr>
              <a:t>Project Goals</a:t>
            </a:r>
          </a:p>
          <a:p>
            <a:pPr algn="ctr"/>
            <a:endParaRPr lang="en-US" sz="4200" b="1" dirty="0">
              <a:latin typeface="Arial" panose="020B0604020202020204" pitchFamily="34" charset="0"/>
              <a:cs typeface="Arial" panose="020B0604020202020204" pitchFamily="34" charset="0"/>
            </a:endParaRPr>
          </a:p>
          <a:p>
            <a:pPr marL="761962" indent="-761962">
              <a:buFont typeface="Arial" panose="020B0604020202020204" pitchFamily="34" charset="0"/>
              <a:buChar char="•"/>
            </a:pPr>
            <a:r>
              <a:rPr lang="en-US" sz="4200" dirty="0">
                <a:latin typeface="Arial" panose="020B0604020202020204" pitchFamily="34" charset="0"/>
                <a:cs typeface="Arial" panose="020B0604020202020204" pitchFamily="34" charset="0"/>
              </a:rPr>
              <a:t>Provide a unique and enjoyable experience to the residents and their families</a:t>
            </a:r>
          </a:p>
          <a:p>
            <a:pPr marL="761962" indent="-761962">
              <a:buFont typeface="Arial" panose="020B0604020202020204" pitchFamily="34" charset="0"/>
              <a:buChar char="•"/>
            </a:pPr>
            <a:r>
              <a:rPr lang="en-US" sz="4200" dirty="0">
                <a:latin typeface="Arial" panose="020B0604020202020204" pitchFamily="34" charset="0"/>
                <a:cs typeface="Arial" panose="020B0604020202020204" pitchFamily="34" charset="0"/>
              </a:rPr>
              <a:t>Improve the mental health of the residents</a:t>
            </a:r>
          </a:p>
          <a:p>
            <a:pPr marL="761962" indent="-761962">
              <a:buFont typeface="Arial" panose="020B0604020202020204" pitchFamily="34" charset="0"/>
              <a:buChar char="•"/>
            </a:pPr>
            <a:r>
              <a:rPr lang="en-US" sz="4200" dirty="0">
                <a:latin typeface="Arial" panose="020B0604020202020204" pitchFamily="34" charset="0"/>
                <a:cs typeface="Arial" panose="020B0604020202020204" pitchFamily="34" charset="0"/>
              </a:rPr>
              <a:t>Promote and encourage the resident’s families to take an active role in their loved one’s life at </a:t>
            </a:r>
            <a:r>
              <a:rPr lang="en-US" sz="4200" dirty="0" err="1">
                <a:latin typeface="Arial" panose="020B0604020202020204" pitchFamily="34" charset="0"/>
                <a:cs typeface="Arial" panose="020B0604020202020204" pitchFamily="34" charset="0"/>
              </a:rPr>
              <a:t>Brevillier</a:t>
            </a:r>
            <a:r>
              <a:rPr lang="en-US" sz="4200" dirty="0">
                <a:latin typeface="Arial" panose="020B0604020202020204" pitchFamily="34" charset="0"/>
                <a:cs typeface="Arial" panose="020B0604020202020204" pitchFamily="34" charset="0"/>
              </a:rPr>
              <a:t> Village</a:t>
            </a:r>
          </a:p>
          <a:p>
            <a:pPr marL="761962" indent="-761962">
              <a:buFont typeface="Arial" panose="020B0604020202020204" pitchFamily="34" charset="0"/>
              <a:buChar char="•"/>
            </a:pPr>
            <a:r>
              <a:rPr lang="en-US" sz="4200" dirty="0">
                <a:latin typeface="Arial" panose="020B0604020202020204" pitchFamily="34" charset="0"/>
                <a:cs typeface="Arial" panose="020B0604020202020204" pitchFamily="34" charset="0"/>
              </a:rPr>
              <a:t>Improve visitation rates for </a:t>
            </a:r>
            <a:r>
              <a:rPr lang="en-US" sz="4200" dirty="0" err="1">
                <a:latin typeface="Arial" panose="020B0604020202020204" pitchFamily="34" charset="0"/>
                <a:cs typeface="Arial" panose="020B0604020202020204" pitchFamily="34" charset="0"/>
              </a:rPr>
              <a:t>Brevillier</a:t>
            </a:r>
            <a:r>
              <a:rPr lang="en-US" sz="4200" dirty="0">
                <a:latin typeface="Arial" panose="020B0604020202020204" pitchFamily="34" charset="0"/>
                <a:cs typeface="Arial" panose="020B0604020202020204" pitchFamily="34" charset="0"/>
              </a:rPr>
              <a:t> Village residents</a:t>
            </a:r>
          </a:p>
        </p:txBody>
      </p:sp>
      <p:sp>
        <p:nvSpPr>
          <p:cNvPr id="75" name="TextBox 74"/>
          <p:cNvSpPr txBox="1"/>
          <p:nvPr/>
        </p:nvSpPr>
        <p:spPr>
          <a:xfrm>
            <a:off x="17373600" y="9449917"/>
            <a:ext cx="16459200" cy="310896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000" b="1" dirty="0">
                <a:latin typeface="Arial" panose="020B0604020202020204" pitchFamily="34" charset="0"/>
                <a:cs typeface="Arial" panose="020B0604020202020204" pitchFamily="34" charset="0"/>
              </a:rPr>
              <a:t>BTG Focus Areas</a:t>
            </a:r>
          </a:p>
          <a:p>
            <a:pPr algn="ctr">
              <a:spcBef>
                <a:spcPts val="1600"/>
              </a:spcBef>
            </a:pPr>
            <a:endParaRPr lang="en-US" sz="3000" b="1" dirty="0">
              <a:latin typeface="Arial" panose="020B0604020202020204" pitchFamily="34" charset="0"/>
              <a:cs typeface="Arial" panose="020B0604020202020204" pitchFamily="34" charset="0"/>
            </a:endParaRPr>
          </a:p>
          <a:p>
            <a:pPr algn="ctr"/>
            <a:r>
              <a:rPr lang="en-US" sz="4200" dirty="0">
                <a:latin typeface="Arial" panose="020B0604020202020204" pitchFamily="34" charset="0"/>
                <a:cs typeface="Arial" panose="020B0604020202020204" pitchFamily="34" charset="0"/>
              </a:rPr>
              <a:t>Mental Health, Elder Health and Senior Quality of Life</a:t>
            </a:r>
          </a:p>
        </p:txBody>
      </p:sp>
      <p:sp>
        <p:nvSpPr>
          <p:cNvPr id="76" name="TextBox 75"/>
          <p:cNvSpPr txBox="1"/>
          <p:nvPr/>
        </p:nvSpPr>
        <p:spPr>
          <a:xfrm>
            <a:off x="867452" y="35456533"/>
            <a:ext cx="15361920" cy="777240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000" b="1" dirty="0">
                <a:latin typeface="Arial" panose="020B0604020202020204" pitchFamily="34" charset="0"/>
                <a:cs typeface="Arial" panose="020B0604020202020204" pitchFamily="34" charset="0"/>
              </a:rPr>
              <a:t>Site Activities</a:t>
            </a:r>
          </a:p>
          <a:p>
            <a:pPr algn="ctr"/>
            <a:endParaRPr lang="en-US" sz="4800" b="1" dirty="0">
              <a:latin typeface="Arial" panose="020B0604020202020204" pitchFamily="34" charset="0"/>
              <a:cs typeface="Arial" panose="020B0604020202020204" pitchFamily="34" charset="0"/>
            </a:endParaRPr>
          </a:p>
          <a:p>
            <a:pPr algn="just"/>
            <a:r>
              <a:rPr lang="en-US" sz="4200" dirty="0">
                <a:latin typeface="Arial" panose="020B0604020202020204" pitchFamily="34" charset="0"/>
                <a:cs typeface="Arial" panose="020B0604020202020204" pitchFamily="34" charset="0"/>
              </a:rPr>
              <a:t>An afternoon event was held with activities that were themed in the 1950s, 1960s, and 1970s. All families of </a:t>
            </a:r>
            <a:r>
              <a:rPr lang="en-US" sz="4200" dirty="0" err="1">
                <a:latin typeface="Arial" panose="020B0604020202020204" pitchFamily="34" charset="0"/>
                <a:cs typeface="Arial" panose="020B0604020202020204" pitchFamily="34" charset="0"/>
              </a:rPr>
              <a:t>Brevillier</a:t>
            </a:r>
            <a:r>
              <a:rPr lang="en-US" sz="4200" dirty="0">
                <a:latin typeface="Arial" panose="020B0604020202020204" pitchFamily="34" charset="0"/>
                <a:cs typeface="Arial" panose="020B0604020202020204" pitchFamily="34" charset="0"/>
              </a:rPr>
              <a:t> Village residents were invited to take part in the activities of the day. Dancing, crafts, trivia, and games were the foundation to harbor a pleasant experience for all. After this event it will be better known that </a:t>
            </a:r>
            <a:r>
              <a:rPr lang="en-US" sz="4200" dirty="0" err="1">
                <a:latin typeface="Arial" panose="020B0604020202020204" pitchFamily="34" charset="0"/>
                <a:cs typeface="Arial" panose="020B0604020202020204" pitchFamily="34" charset="0"/>
              </a:rPr>
              <a:t>Brevillier</a:t>
            </a:r>
            <a:r>
              <a:rPr lang="en-US" sz="4200" dirty="0">
                <a:latin typeface="Arial" panose="020B0604020202020204" pitchFamily="34" charset="0"/>
                <a:cs typeface="Arial" panose="020B0604020202020204" pitchFamily="34" charset="0"/>
              </a:rPr>
              <a:t> Village welcomes and wants increased family participation, and future events like this will only grow that sentiment.  </a:t>
            </a:r>
          </a:p>
        </p:txBody>
      </p:sp>
      <p:sp>
        <p:nvSpPr>
          <p:cNvPr id="77" name="TextBox 76"/>
          <p:cNvSpPr txBox="1"/>
          <p:nvPr/>
        </p:nvSpPr>
        <p:spPr>
          <a:xfrm>
            <a:off x="34977028" y="9449917"/>
            <a:ext cx="15361920" cy="1280160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000" b="1" dirty="0">
                <a:latin typeface="Arial" panose="020B0604020202020204" pitchFamily="34" charset="0"/>
                <a:cs typeface="Arial" panose="020B0604020202020204" pitchFamily="34" charset="0"/>
              </a:rPr>
              <a:t>Personal Statement</a:t>
            </a:r>
          </a:p>
          <a:p>
            <a:pPr algn="ctr"/>
            <a:endParaRPr lang="en-US" sz="4800" b="1" dirty="0">
              <a:latin typeface="Arial" panose="020B0604020202020204" pitchFamily="34" charset="0"/>
              <a:cs typeface="Arial" panose="020B0604020202020204" pitchFamily="34" charset="0"/>
            </a:endParaRPr>
          </a:p>
          <a:p>
            <a:pPr algn="just"/>
            <a:r>
              <a:rPr lang="en-US" sz="4200" dirty="0">
                <a:latin typeface="Arial" panose="020B0604020202020204" pitchFamily="34" charset="0"/>
                <a:ea typeface="Times New Roman" panose="02020603050405020304" pitchFamily="18" charset="0"/>
              </a:rPr>
              <a:t>My time at Brevillier Village could not have been more valuable to my future career as a physician. I was constantly exposed to conditions and symptoms I have only ever read about and had real experience working with seniors who suffer from some level of dementia. Each resident was incredibly unique and an absolute pleasure to spend my time with. Each resident has a different level of memory function and different physical capabilities and I have learned to be successful working with individuals anywhere on the spectrum. I am proud to say that I became a recognizable face and was able to develop meaningful relationships with many of the residents. I would not have traded my time at Brevillier Village for anything and would recommend every medical student to take part in such a beneficial, immersive, and hands-on program provided by Bridging the Gaps.”</a:t>
            </a:r>
          </a:p>
        </p:txBody>
      </p:sp>
      <p:sp>
        <p:nvSpPr>
          <p:cNvPr id="78" name="TextBox 77"/>
          <p:cNvSpPr txBox="1"/>
          <p:nvPr/>
        </p:nvSpPr>
        <p:spPr>
          <a:xfrm>
            <a:off x="34977028" y="38724840"/>
            <a:ext cx="15103475" cy="448056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000" b="1" dirty="0">
                <a:latin typeface="Arial" panose="020B0604020202020204" pitchFamily="34" charset="0"/>
                <a:cs typeface="Arial" panose="020B0604020202020204" pitchFamily="34" charset="0"/>
              </a:rPr>
              <a:t>Acknowledgements</a:t>
            </a:r>
          </a:p>
          <a:p>
            <a:pPr algn="ctr"/>
            <a:endParaRPr lang="en-US" sz="4800" b="1" dirty="0">
              <a:latin typeface="Arial" panose="020B0604020202020204" pitchFamily="34" charset="0"/>
              <a:cs typeface="Arial" panose="020B0604020202020204" pitchFamily="34" charset="0"/>
            </a:endParaRPr>
          </a:p>
          <a:p>
            <a:pPr algn="just"/>
            <a:r>
              <a:rPr lang="en-US" sz="4200" dirty="0">
                <a:latin typeface="Arial" panose="020B0604020202020204" pitchFamily="34" charset="0"/>
                <a:cs typeface="Arial" panose="020B0604020202020204" pitchFamily="34" charset="0"/>
              </a:rPr>
              <a:t>Thank you to my site preceptor Hannah Perrin, and to the recreational staff Lois Perrin and Kayla Turk. I could not have done it without you!</a:t>
            </a:r>
          </a:p>
        </p:txBody>
      </p:sp>
      <p:sp>
        <p:nvSpPr>
          <p:cNvPr id="81" name="Rectangle 80"/>
          <p:cNvSpPr/>
          <p:nvPr/>
        </p:nvSpPr>
        <p:spPr>
          <a:xfrm>
            <a:off x="0" y="8434667"/>
            <a:ext cx="51206400" cy="677333"/>
          </a:xfrm>
          <a:prstGeom prst="rect">
            <a:avLst/>
          </a:prstGeom>
          <a:solidFill>
            <a:srgbClr val="592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descr="A table with a sign and a poster&#10;&#10;Description automatically generated">
            <a:extLst>
              <a:ext uri="{FF2B5EF4-FFF2-40B4-BE49-F238E27FC236}">
                <a16:creationId xmlns:a16="http://schemas.microsoft.com/office/drawing/2014/main" id="{46882B5B-8192-4FEF-7F2E-DAB3A30B14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7857" y="22801670"/>
            <a:ext cx="10080261" cy="7560197"/>
          </a:xfrm>
          <a:prstGeom prst="rect">
            <a:avLst/>
          </a:prstGeom>
        </p:spPr>
      </p:pic>
      <p:pic>
        <p:nvPicPr>
          <p:cNvPr id="9" name="Picture 8" descr="A pile of stickers on a surface&#10;&#10;Description automatically generated">
            <a:extLst>
              <a:ext uri="{FF2B5EF4-FFF2-40B4-BE49-F238E27FC236}">
                <a16:creationId xmlns:a16="http://schemas.microsoft.com/office/drawing/2014/main" id="{18A7B2AD-9CB0-A255-F9D1-2B3F7132B6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17857" y="30737904"/>
            <a:ext cx="10080261" cy="7560196"/>
          </a:xfrm>
          <a:prstGeom prst="rect">
            <a:avLst/>
          </a:prstGeom>
        </p:spPr>
      </p:pic>
      <p:grpSp>
        <p:nvGrpSpPr>
          <p:cNvPr id="2" name="Group 1">
            <a:extLst>
              <a:ext uri="{FF2B5EF4-FFF2-40B4-BE49-F238E27FC236}">
                <a16:creationId xmlns:a16="http://schemas.microsoft.com/office/drawing/2014/main" id="{4B852939-425C-0823-9F8E-3E235F344B70}"/>
              </a:ext>
            </a:extLst>
          </p:cNvPr>
          <p:cNvGrpSpPr/>
          <p:nvPr/>
        </p:nvGrpSpPr>
        <p:grpSpPr>
          <a:xfrm>
            <a:off x="18687527" y="12825194"/>
            <a:ext cx="13831346" cy="15439731"/>
            <a:chOff x="13787919" y="16272577"/>
            <a:chExt cx="10373509" cy="11579799"/>
          </a:xfrm>
        </p:grpSpPr>
        <p:pic>
          <p:nvPicPr>
            <p:cNvPr id="5" name="Picture 4" descr="A person and person in a room with art&#10;&#10;Description automatically generated">
              <a:extLst>
                <a:ext uri="{FF2B5EF4-FFF2-40B4-BE49-F238E27FC236}">
                  <a16:creationId xmlns:a16="http://schemas.microsoft.com/office/drawing/2014/main" id="{31C497D4-18C3-EAE3-F14A-8B13C3B35DC5}"/>
                </a:ext>
              </a:extLst>
            </p:cNvPr>
            <p:cNvPicPr>
              <a:picLocks noChangeAspect="1"/>
            </p:cNvPicPr>
            <p:nvPr/>
          </p:nvPicPr>
          <p:blipFill rotWithShape="1">
            <a:blip r:embed="rId6">
              <a:extLst>
                <a:ext uri="{28A0092B-C50C-407E-A947-70E740481C1C}">
                  <a14:useLocalDpi xmlns:a14="http://schemas.microsoft.com/office/drawing/2010/main" val="0"/>
                </a:ext>
              </a:extLst>
            </a:blip>
            <a:srcRect r="13876"/>
            <a:stretch/>
          </p:blipFill>
          <p:spPr>
            <a:xfrm rot="5400000">
              <a:off x="13386227" y="16958189"/>
              <a:ext cx="11061457" cy="9690233"/>
            </a:xfrm>
            <a:prstGeom prst="rect">
              <a:avLst/>
            </a:prstGeom>
          </p:spPr>
        </p:pic>
        <p:sp>
          <p:nvSpPr>
            <p:cNvPr id="10" name="TextBox 9">
              <a:extLst>
                <a:ext uri="{FF2B5EF4-FFF2-40B4-BE49-F238E27FC236}">
                  <a16:creationId xmlns:a16="http://schemas.microsoft.com/office/drawing/2014/main" id="{7F78A4BE-5A9B-1D9D-6553-9660F538BD71}"/>
                </a:ext>
              </a:extLst>
            </p:cNvPr>
            <p:cNvSpPr txBox="1"/>
            <p:nvPr/>
          </p:nvSpPr>
          <p:spPr>
            <a:xfrm>
              <a:off x="13787919" y="27413795"/>
              <a:ext cx="10373509" cy="438581"/>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Pictured is Corey Zinno (top right) and Jane </a:t>
              </a:r>
              <a:r>
                <a:rPr lang="en-US" sz="3200" dirty="0" err="1">
                  <a:latin typeface="Arial" panose="020B0604020202020204" pitchFamily="34" charset="0"/>
                  <a:cs typeface="Arial" panose="020B0604020202020204" pitchFamily="34" charset="0"/>
                </a:rPr>
                <a:t>Nies</a:t>
              </a:r>
              <a:r>
                <a:rPr lang="en-US" sz="3200" dirty="0">
                  <a:latin typeface="Arial" panose="020B0604020202020204" pitchFamily="34" charset="0"/>
                  <a:cs typeface="Arial" panose="020B0604020202020204" pitchFamily="34" charset="0"/>
                </a:rPr>
                <a:t> (bottom right)</a:t>
              </a:r>
            </a:p>
          </p:txBody>
        </p:sp>
      </p:grpSp>
      <p:grpSp>
        <p:nvGrpSpPr>
          <p:cNvPr id="4" name="Group 3">
            <a:extLst>
              <a:ext uri="{FF2B5EF4-FFF2-40B4-BE49-F238E27FC236}">
                <a16:creationId xmlns:a16="http://schemas.microsoft.com/office/drawing/2014/main" id="{DB5E6C50-9EF4-9BE7-0F13-E56178C3FD89}"/>
              </a:ext>
            </a:extLst>
          </p:cNvPr>
          <p:cNvGrpSpPr/>
          <p:nvPr/>
        </p:nvGrpSpPr>
        <p:grpSpPr>
          <a:xfrm>
            <a:off x="2898815" y="19535031"/>
            <a:ext cx="11299194" cy="15251725"/>
            <a:chOff x="2804200" y="21867667"/>
            <a:chExt cx="8474396" cy="11438794"/>
          </a:xfrm>
        </p:grpSpPr>
        <p:pic>
          <p:nvPicPr>
            <p:cNvPr id="3" name="Picture 2" descr="A person with white hair and red lipstick&#10;&#10;Description automatically generated">
              <a:extLst>
                <a:ext uri="{FF2B5EF4-FFF2-40B4-BE49-F238E27FC236}">
                  <a16:creationId xmlns:a16="http://schemas.microsoft.com/office/drawing/2014/main" id="{BF6A93E9-AEBF-6B1F-761B-5A4D6D32B5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562"/>
            <a:stretch/>
          </p:blipFill>
          <p:spPr>
            <a:xfrm rot="5400000">
              <a:off x="1649543" y="23022324"/>
              <a:ext cx="10783710" cy="8474396"/>
            </a:xfrm>
            <a:prstGeom prst="rect">
              <a:avLst/>
            </a:prstGeom>
          </p:spPr>
        </p:pic>
        <p:sp>
          <p:nvSpPr>
            <p:cNvPr id="11" name="TextBox 10">
              <a:extLst>
                <a:ext uri="{FF2B5EF4-FFF2-40B4-BE49-F238E27FC236}">
                  <a16:creationId xmlns:a16="http://schemas.microsoft.com/office/drawing/2014/main" id="{1B9731EE-0E17-AA6A-09BA-F51DFCC3FFE4}"/>
                </a:ext>
              </a:extLst>
            </p:cNvPr>
            <p:cNvSpPr txBox="1"/>
            <p:nvPr/>
          </p:nvSpPr>
          <p:spPr>
            <a:xfrm>
              <a:off x="4010469" y="32867880"/>
              <a:ext cx="6104008" cy="438581"/>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Pictured is Esther Northup</a:t>
              </a:r>
            </a:p>
          </p:txBody>
        </p:sp>
      </p:grpSp>
    </p:spTree>
    <p:extLst>
      <p:ext uri="{BB962C8B-B14F-4D97-AF65-F5344CB8AC3E}">
        <p14:creationId xmlns:p14="http://schemas.microsoft.com/office/powerpoint/2010/main" val="1264191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3050</TotalTime>
  <Words>518</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Labranche</dc:creator>
  <cp:lastModifiedBy>Leah Labranche</cp:lastModifiedBy>
  <cp:revision>15</cp:revision>
  <dcterms:created xsi:type="dcterms:W3CDTF">2017-03-31T18:58:16Z</dcterms:created>
  <dcterms:modified xsi:type="dcterms:W3CDTF">2023-07-20T16:38:46Z</dcterms:modified>
</cp:coreProperties>
</file>