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571"/>
    <a:srgbClr val="682274"/>
    <a:srgbClr val="396BBD"/>
    <a:srgbClr val="D5D9E3"/>
    <a:srgbClr val="3B68C3"/>
    <a:srgbClr val="4E77CA"/>
    <a:srgbClr val="D6DEE2"/>
    <a:srgbClr val="CEDBEA"/>
    <a:srgbClr val="B8C9EA"/>
    <a:srgbClr val="466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9" autoAdjust="0"/>
    <p:restoredTop sz="94615"/>
  </p:normalViewPr>
  <p:slideViewPr>
    <p:cSldViewPr>
      <p:cViewPr>
        <p:scale>
          <a:sx n="20" d="100"/>
          <a:sy n="20" d="100"/>
        </p:scale>
        <p:origin x="1704" y="-654"/>
      </p:cViewPr>
      <p:guideLst>
        <p:guide orient="horz" pos="1382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9"/>
            <a:ext cx="43525440" cy="9408160"/>
          </a:xfrm>
        </p:spPr>
        <p:txBody>
          <a:bodyPr/>
          <a:lstStyle/>
          <a:p>
            <a:r>
              <a:rPr lang="en-US"/>
              <a:t>Click to edit Master title style</a:t>
            </a:r>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396188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55308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757693"/>
            <a:ext cx="115214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757693"/>
            <a:ext cx="337108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6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416501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9"/>
            <a:ext cx="43525440" cy="871728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4044953" y="18602968"/>
            <a:ext cx="43525440" cy="960119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601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10241290"/>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10241290"/>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50915-C2F2-4F47-BD2D-04A2160F33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82232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3" y="9824724"/>
            <a:ext cx="22625053" cy="40944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560323" y="13919201"/>
            <a:ext cx="22625053"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9824724"/>
            <a:ext cx="22633940" cy="40944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6012143" y="13919201"/>
            <a:ext cx="22633940"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50915-C2F2-4F47-BD2D-04A2160F3309}"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28564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50915-C2F2-4F47-BD2D-04A2160F3309}"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869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0915-C2F2-4F47-BD2D-04A2160F3309}"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89053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6" y="1747520"/>
            <a:ext cx="16846553" cy="743712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0020280" y="1747530"/>
            <a:ext cx="28625800" cy="3745992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6" y="9184650"/>
            <a:ext cx="16846553" cy="3002280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99870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1"/>
            <a:ext cx="30723840" cy="3627123"/>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0036813" y="3921760"/>
            <a:ext cx="30723840" cy="2633472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0036813" y="34350964"/>
            <a:ext cx="30723840" cy="515111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1653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9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60320" y="10241290"/>
            <a:ext cx="46085760" cy="2896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40680649"/>
            <a:ext cx="11948160" cy="2336800"/>
          </a:xfrm>
          <a:prstGeom prst="rect">
            <a:avLst/>
          </a:prstGeom>
        </p:spPr>
        <p:txBody>
          <a:bodyPr vert="horz" lIns="91440" tIns="45720" rIns="91440" bIns="45720" rtlCol="0" anchor="ctr"/>
          <a:lstStyle>
            <a:lvl1pPr algn="l">
              <a:defRPr sz="1600">
                <a:solidFill>
                  <a:schemeClr val="tx1">
                    <a:tint val="75000"/>
                  </a:schemeClr>
                </a:solidFill>
              </a:defRPr>
            </a:lvl1pPr>
          </a:lstStyle>
          <a:p>
            <a:fld id="{26550915-C2F2-4F47-BD2D-04A2160F3309}" type="datetimeFigureOut">
              <a:rPr lang="en-US" smtClean="0"/>
              <a:t>7/19/2023</a:t>
            </a:fld>
            <a:endParaRPr lang="en-US"/>
          </a:p>
        </p:txBody>
      </p:sp>
      <p:sp>
        <p:nvSpPr>
          <p:cNvPr id="5" name="Footer Placeholder 4"/>
          <p:cNvSpPr>
            <a:spLocks noGrp="1"/>
          </p:cNvSpPr>
          <p:nvPr>
            <p:ph type="ftr" sz="quarter" idx="3"/>
          </p:nvPr>
        </p:nvSpPr>
        <p:spPr>
          <a:xfrm>
            <a:off x="17495520" y="40680649"/>
            <a:ext cx="16215360" cy="23368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40680649"/>
            <a:ext cx="11948160" cy="2336800"/>
          </a:xfrm>
          <a:prstGeom prst="rect">
            <a:avLst/>
          </a:prstGeom>
        </p:spPr>
        <p:txBody>
          <a:bodyPr vert="horz" lIns="91440" tIns="45720" rIns="91440" bIns="45720" rtlCol="0" anchor="ctr"/>
          <a:lstStyle>
            <a:lvl1pPr algn="r">
              <a:defRPr sz="1600">
                <a:solidFill>
                  <a:schemeClr val="tx1">
                    <a:tint val="75000"/>
                  </a:schemeClr>
                </a:solidFill>
              </a:defRPr>
            </a:lvl1pPr>
          </a:lstStyle>
          <a:p>
            <a:fld id="{D1208059-C6F3-416B-8F67-E805B500E7EE}" type="slidenum">
              <a:rPr lang="en-US" smtClean="0"/>
              <a:t>‹#›</a:t>
            </a:fld>
            <a:endParaRPr lang="en-US"/>
          </a:p>
        </p:txBody>
      </p:sp>
    </p:spTree>
    <p:extLst>
      <p:ext uri="{BB962C8B-B14F-4D97-AF65-F5344CB8AC3E}">
        <p14:creationId xmlns:p14="http://schemas.microsoft.com/office/powerpoint/2010/main" val="303649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9E3"/>
        </a:solidFill>
        <a:effectLst/>
      </p:bgPr>
    </p:bg>
    <p:spTree>
      <p:nvGrpSpPr>
        <p:cNvPr id="1" name=""/>
        <p:cNvGrpSpPr/>
        <p:nvPr/>
      </p:nvGrpSpPr>
      <p:grpSpPr>
        <a:xfrm>
          <a:off x="0" y="0"/>
          <a:ext cx="0" cy="0"/>
          <a:chOff x="0" y="0"/>
          <a:chExt cx="0" cy="0"/>
        </a:xfrm>
      </p:grpSpPr>
      <p:sp>
        <p:nvSpPr>
          <p:cNvPr id="37" name="Rectangle 36"/>
          <p:cNvSpPr/>
          <p:nvPr/>
        </p:nvSpPr>
        <p:spPr>
          <a:xfrm>
            <a:off x="0" y="-222145"/>
            <a:ext cx="51206400" cy="8573872"/>
          </a:xfrm>
          <a:prstGeom prst="rect">
            <a:avLst/>
          </a:prstGeom>
          <a:solidFill>
            <a:srgbClr val="3B68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8" name="Picture 3" descr="K:\faculty\Bridging the Gaps\Logos\BTG from Philly Word doc - White Border (Weight 20 PPT).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208" y="2165811"/>
            <a:ext cx="10075139" cy="3928379"/>
          </a:xfrm>
          <a:prstGeom prst="rect">
            <a:avLst/>
          </a:prstGeom>
          <a:ln>
            <a:noFill/>
          </a:ln>
          <a:effectLst>
            <a:softEdge rad="88900"/>
          </a:effectLst>
          <a:extLst>
            <a:ext uri="{909E8E84-426E-40DD-AFC4-6F175D3DCCD1}">
              <a14:hiddenFill xmlns:a14="http://schemas.microsoft.com/office/drawing/2010/main">
                <a:solidFill>
                  <a:srgbClr val="FFFFFF"/>
                </a:solidFill>
              </a14:hiddenFill>
            </a:ext>
          </a:extLst>
        </p:spPr>
      </p:pic>
      <p:pic>
        <p:nvPicPr>
          <p:cNvPr id="39" name="Picture 71" descr="K:\faculty\Bridging the Gaps\Logos\LECOM_Shield(No Background).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4890" y="1069773"/>
            <a:ext cx="5120355" cy="6110209"/>
          </a:xfrm>
          <a:prstGeom prst="rect">
            <a:avLst/>
          </a:prstGeom>
          <a:solidFill>
            <a:srgbClr val="FFFFFF"/>
          </a:solidFill>
          <a:ln w="127000">
            <a:solidFill>
              <a:srgbClr val="FFFFFF"/>
            </a:solidFill>
          </a:ln>
          <a:effectLst>
            <a:softEdge rad="88900"/>
          </a:effectLst>
        </p:spPr>
      </p:pic>
      <p:sp>
        <p:nvSpPr>
          <p:cNvPr id="40" name="Rectangle 134"/>
          <p:cNvSpPr>
            <a:spLocks noChangeArrowheads="1"/>
          </p:cNvSpPr>
          <p:nvPr/>
        </p:nvSpPr>
        <p:spPr bwMode="auto">
          <a:xfrm>
            <a:off x="5172262" y="3923827"/>
            <a:ext cx="40716200" cy="32373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264271" tIns="129817" rIns="264271" bIns="129817">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lnSpc>
                <a:spcPct val="115000"/>
              </a:lnSpc>
              <a:spcBef>
                <a:spcPct val="10000"/>
              </a:spcBef>
              <a:spcAft>
                <a:spcPct val="10000"/>
              </a:spcAft>
            </a:pPr>
            <a:r>
              <a:rPr lang="en-US" altLang="en-US" sz="8000" b="1" dirty="0">
                <a:solidFill>
                  <a:schemeClr val="bg1"/>
                </a:solidFill>
                <a:latin typeface="Arial" panose="020B0604020202020204" pitchFamily="34" charset="0"/>
                <a:cs typeface="Arial" panose="020B0604020202020204" pitchFamily="34" charset="0"/>
              </a:rPr>
              <a:t>Francesca </a:t>
            </a:r>
            <a:r>
              <a:rPr lang="en-US" altLang="en-US" sz="8000" b="1" dirty="0" err="1">
                <a:solidFill>
                  <a:schemeClr val="bg1"/>
                </a:solidFill>
                <a:latin typeface="Arial" panose="020B0604020202020204" pitchFamily="34" charset="0"/>
                <a:cs typeface="Arial" panose="020B0604020202020204" pitchFamily="34" charset="0"/>
              </a:rPr>
              <a:t>Rogozinski</a:t>
            </a:r>
            <a:r>
              <a:rPr lang="en-US" altLang="en-US" sz="8000" b="1" dirty="0">
                <a:solidFill>
                  <a:schemeClr val="bg1"/>
                </a:solidFill>
                <a:latin typeface="Arial" panose="020B0604020202020204" pitchFamily="34" charset="0"/>
                <a:cs typeface="Arial" panose="020B0604020202020204" pitchFamily="34" charset="0"/>
              </a:rPr>
              <a:t>, OMSII</a:t>
            </a:r>
          </a:p>
          <a:p>
            <a:pPr algn="ctr">
              <a:spcBef>
                <a:spcPts val="1600"/>
              </a:spcBef>
            </a:pPr>
            <a:r>
              <a:rPr lang="en-US" altLang="en-US" sz="8000" b="1" dirty="0">
                <a:solidFill>
                  <a:srgbClr val="D5D9E3"/>
                </a:solidFill>
                <a:latin typeface="Arial" panose="020B0604020202020204" pitchFamily="34" charset="0"/>
                <a:cs typeface="Arial" panose="020B0604020202020204" pitchFamily="34" charset="0"/>
              </a:rPr>
              <a:t>Barber National Institute</a:t>
            </a:r>
          </a:p>
        </p:txBody>
      </p:sp>
      <p:sp>
        <p:nvSpPr>
          <p:cNvPr id="41" name="Rectangle 131"/>
          <p:cNvSpPr>
            <a:spLocks noChangeArrowheads="1"/>
          </p:cNvSpPr>
          <p:nvPr/>
        </p:nvSpPr>
        <p:spPr bwMode="auto">
          <a:xfrm rot="10800000" flipV="1">
            <a:off x="7772400" y="1345138"/>
            <a:ext cx="35661600" cy="1641347"/>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r>
              <a:rPr lang="en-US" altLang="en-US" sz="10666" b="1" dirty="0">
                <a:solidFill>
                  <a:srgbClr val="D5D9E3"/>
                </a:solidFill>
                <a:latin typeface="Arial" panose="020B0604020202020204" pitchFamily="34" charset="0"/>
                <a:cs typeface="Arial" panose="020B0604020202020204" pitchFamily="34" charset="0"/>
              </a:rPr>
              <a:t>Mental Health &amp; Relaxation</a:t>
            </a:r>
          </a:p>
        </p:txBody>
      </p:sp>
      <p:sp>
        <p:nvSpPr>
          <p:cNvPr id="72" name="TextBox 71"/>
          <p:cNvSpPr txBox="1"/>
          <p:nvPr/>
        </p:nvSpPr>
        <p:spPr>
          <a:xfrm>
            <a:off x="1106269" y="9489222"/>
            <a:ext cx="15103475" cy="11654409"/>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Community Site</a:t>
            </a:r>
          </a:p>
          <a:p>
            <a:pPr algn="ctr"/>
            <a:endParaRPr lang="en-US" sz="3800" b="1" dirty="0">
              <a:latin typeface="Arial" panose="020B0604020202020204" pitchFamily="34" charset="0"/>
              <a:cs typeface="Arial" panose="020B0604020202020204" pitchFamily="34" charset="0"/>
            </a:endParaRPr>
          </a:p>
          <a:p>
            <a:pPr algn="ctr"/>
            <a:r>
              <a:rPr lang="en-US" sz="3800" b="1" dirty="0">
                <a:latin typeface="Arial" panose="020B0604020202020204" pitchFamily="34" charset="0"/>
                <a:ea typeface="Times New Roman" panose="02020603050405020304" pitchFamily="18" charset="0"/>
                <a:cs typeface="Arial" panose="020B0604020202020204" pitchFamily="34" charset="0"/>
              </a:rPr>
              <a:t>Academic Preceptor:  Colleen Cole-Jeffrey, PhD Community Preceptor: Cynthia Bravo, BA</a:t>
            </a:r>
          </a:p>
          <a:p>
            <a:endParaRPr lang="en-US" sz="3800" b="1" dirty="0">
              <a:latin typeface="Arial" panose="020B0604020202020204" pitchFamily="34" charset="0"/>
              <a:ea typeface="Times New Roman" panose="02020603050405020304" pitchFamily="18" charset="0"/>
              <a:cs typeface="Arial" panose="020B0604020202020204" pitchFamily="34" charset="0"/>
            </a:endParaRPr>
          </a:p>
          <a:p>
            <a:pPr algn="just"/>
            <a:r>
              <a:rPr lang="en-US" sz="3800" dirty="0">
                <a:latin typeface="Arial" panose="020B0604020202020204" pitchFamily="34" charset="0"/>
                <a:ea typeface="Times New Roman" panose="02020603050405020304" pitchFamily="18" charset="0"/>
                <a:cs typeface="Arial" panose="020B0604020202020204" pitchFamily="34" charset="0"/>
              </a:rPr>
              <a:t>Barber National Institute is an </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organization that provides hope and opportunity to individuals with autism, intellectual disabilities, or behavioral health challenges. Services are provided to individuals of all ages. At the BNI on West 16</a:t>
            </a:r>
            <a:r>
              <a:rPr lang="en-US" sz="38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th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street, a variety of services are provided such as education, job training, and community participation supports (CPS). Community participation supports has goals such as </a:t>
            </a:r>
            <a:r>
              <a:rPr lang="en-US" sz="3800" dirty="0">
                <a:latin typeface="Arial" panose="020B0604020202020204" pitchFamily="34" charset="0"/>
                <a:ea typeface="Times New Roman" panose="02020603050405020304" pitchFamily="18" charset="0"/>
                <a:cs typeface="Arial" panose="020B0604020202020204" pitchFamily="34" charset="0"/>
              </a:rPr>
              <a:t>experiencing meaningful community participation and inclusion, increasing the potential for employment, increasing independence, building natural supports, developing and sustaining a range of valued social roles and relationships</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job training.</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sp>
        <p:nvSpPr>
          <p:cNvPr id="73" name="TextBox 72"/>
          <p:cNvSpPr txBox="1"/>
          <p:nvPr/>
        </p:nvSpPr>
        <p:spPr>
          <a:xfrm>
            <a:off x="1106269" y="34707043"/>
            <a:ext cx="15179675" cy="835094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Project Summary</a:t>
            </a:r>
          </a:p>
          <a:p>
            <a:pPr algn="ctr">
              <a:spcBef>
                <a:spcPts val="1600"/>
              </a:spcBef>
            </a:pPr>
            <a:endParaRPr lang="en-US" sz="3800" b="1" dirty="0">
              <a:latin typeface="Arial" panose="020B0604020202020204" pitchFamily="34" charset="0"/>
              <a:cs typeface="Arial" panose="020B0604020202020204" pitchFamily="34" charset="0"/>
            </a:endParaRPr>
          </a:p>
          <a:p>
            <a:pPr algn="just"/>
            <a:r>
              <a:rPr lang="en-US" sz="3800" dirty="0">
                <a:latin typeface="Arial" panose="020B0604020202020204" pitchFamily="34" charset="0"/>
                <a:ea typeface="Times New Roman" panose="02020603050405020304" pitchFamily="18" charset="0"/>
                <a:cs typeface="Arial" panose="020B0604020202020204" pitchFamily="34" charset="0"/>
              </a:rPr>
              <a:t>The student intern participated in a project focused on creating a space for mental health and relaxation at the Barber National Institute. To create this space, the student needed supplies such as two rocking chairs, a nonslip rug, pillows, and a laminator to be able to create a sign for the “Chill Zone”. In this space, the student had a detailed discussion with the clients on ways to improve one’s coping mechanisms to various stressors in one’s life. During the student’s time at the BNI she also ran various relaxation exercises with the clients.</a:t>
            </a:r>
          </a:p>
        </p:txBody>
      </p:sp>
      <p:sp>
        <p:nvSpPr>
          <p:cNvPr id="74" name="TextBox 73"/>
          <p:cNvSpPr txBox="1"/>
          <p:nvPr/>
        </p:nvSpPr>
        <p:spPr>
          <a:xfrm>
            <a:off x="34940508" y="27036877"/>
            <a:ext cx="15179675" cy="521208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Project Goals</a:t>
            </a:r>
          </a:p>
          <a:p>
            <a:pPr algn="ctr"/>
            <a:endParaRPr lang="en-US" sz="3800" b="1" dirty="0">
              <a:latin typeface="Arial" panose="020B0604020202020204" pitchFamily="34" charset="0"/>
              <a:cs typeface="Arial" panose="020B0604020202020204" pitchFamily="34" charset="0"/>
            </a:endParaRP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Create a “Chill Zone”</a:t>
            </a: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Educate about proper oral hygiene health</a:t>
            </a: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Daily Physical Activity</a:t>
            </a: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Understanding of Proper Nutritional Health</a:t>
            </a:r>
          </a:p>
        </p:txBody>
      </p:sp>
      <p:sp>
        <p:nvSpPr>
          <p:cNvPr id="76" name="TextBox 75"/>
          <p:cNvSpPr txBox="1"/>
          <p:nvPr/>
        </p:nvSpPr>
        <p:spPr>
          <a:xfrm>
            <a:off x="17318557" y="23218120"/>
            <a:ext cx="16569286" cy="11480002"/>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Site Activities</a:t>
            </a:r>
          </a:p>
          <a:p>
            <a:pPr algn="just">
              <a:spcBef>
                <a:spcPts val="1600"/>
              </a:spcBef>
            </a:pPr>
            <a:endParaRPr lang="en-US" sz="3800" b="1" dirty="0">
              <a:latin typeface="Arial" panose="020B0604020202020204" pitchFamily="34" charset="0"/>
              <a:ea typeface="Calibri" panose="020F0502020204030204" pitchFamily="34" charset="0"/>
              <a:cs typeface="Arial" panose="020B0604020202020204" pitchFamily="34" charset="0"/>
            </a:endParaRPr>
          </a:p>
          <a:p>
            <a:pPr algn="just">
              <a:spcBef>
                <a:spcPts val="1600"/>
              </a:spcBef>
            </a:pPr>
            <a:r>
              <a:rPr lang="en-US" sz="3800" dirty="0">
                <a:latin typeface="Arial" panose="020B0604020202020204" pitchFamily="34" charset="0"/>
                <a:ea typeface="Calibri" panose="020F0502020204030204" pitchFamily="34" charset="0"/>
                <a:cs typeface="Arial" panose="020B0604020202020204" pitchFamily="34" charset="0"/>
              </a:rPr>
              <a:t>I wanted to incorporate an idea that could be helpful to people regardless of their physical capacity or learning and processing style. Daily, I worked with clients who were not working on a job at that time. Some had completed their work for the day, and some had chosen not to work on anything. My daily activities included playing games, creating crafts, and forming friendships and connections with the clients. I enjoyed getting to know the people I worked with and learning about their unique talents and the ways in which we were similar. Motivated by the way I related to the clients in the need for different learning formats, I decided to focus my project on mental health and relaxation at the worksite, something I also focus on in my own schoolwork. This inspired me to develop a “Chill Zone” for the clients to be able to step away from their work and be able to reset from their work, emotions, and/or stressors.</a:t>
            </a:r>
          </a:p>
        </p:txBody>
      </p:sp>
      <p:sp>
        <p:nvSpPr>
          <p:cNvPr id="77" name="TextBox 76"/>
          <p:cNvSpPr txBox="1"/>
          <p:nvPr/>
        </p:nvSpPr>
        <p:spPr>
          <a:xfrm>
            <a:off x="34960560" y="9465159"/>
            <a:ext cx="15179040" cy="996696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Personal Statement</a:t>
            </a:r>
          </a:p>
          <a:p>
            <a:pPr algn="ctr"/>
            <a:endParaRPr lang="en-US" sz="3800" b="1" dirty="0">
              <a:latin typeface="Arial" panose="020B0604020202020204" pitchFamily="34" charset="0"/>
              <a:cs typeface="Arial" panose="020B0604020202020204" pitchFamily="34" charset="0"/>
            </a:endParaRPr>
          </a:p>
          <a:p>
            <a:pPr algn="just"/>
            <a:r>
              <a:rPr lang="en-US" sz="3800" dirty="0">
                <a:latin typeface="Arial" panose="020B0604020202020204" pitchFamily="34" charset="0"/>
                <a:ea typeface="Times New Roman" panose="02020603050405020304" pitchFamily="18" charset="0"/>
                <a:cs typeface="Arial" panose="020B0604020202020204" pitchFamily="34" charset="0"/>
              </a:rPr>
              <a:t>The experience that I have gained working with the Barber National Institute is one that is difficult to describe in words because it is not one that a textbook would have ever given me the knowledge of. Working with individuals with intellectual/developmental disabilities has been very valuable for my future career as a physician and how I interact with people in my own everyday life. The most valuable lesson that I have learned at the Barber National Institute is to </a:t>
            </a:r>
            <a:r>
              <a:rPr lang="en-US" sz="3800" i="1" dirty="0">
                <a:latin typeface="Arial" panose="020B0604020202020204" pitchFamily="34" charset="0"/>
                <a:ea typeface="Times New Roman" panose="02020603050405020304" pitchFamily="18" charset="0"/>
                <a:cs typeface="Arial" panose="020B0604020202020204" pitchFamily="34" charset="0"/>
              </a:rPr>
              <a:t>listen; </a:t>
            </a:r>
            <a:r>
              <a:rPr lang="en-US" sz="3800" dirty="0">
                <a:latin typeface="Arial" panose="020B0604020202020204" pitchFamily="34" charset="0"/>
                <a:ea typeface="Times New Roman" panose="02020603050405020304" pitchFamily="18" charset="0"/>
                <a:cs typeface="Arial" panose="020B0604020202020204" pitchFamily="34" charset="0"/>
              </a:rPr>
              <a:t>being able to sit with a client and be fully engaged in conversation and decoding the information that they are presenting to you to understand the situation fully. This is especially important in this population but also every future patient as well.</a:t>
            </a:r>
          </a:p>
        </p:txBody>
      </p:sp>
      <p:sp>
        <p:nvSpPr>
          <p:cNvPr id="78" name="TextBox 77"/>
          <p:cNvSpPr txBox="1"/>
          <p:nvPr/>
        </p:nvSpPr>
        <p:spPr>
          <a:xfrm>
            <a:off x="34940509" y="33742676"/>
            <a:ext cx="15179675" cy="9315307"/>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Acknowledgements</a:t>
            </a:r>
          </a:p>
          <a:p>
            <a:pPr algn="just"/>
            <a:endParaRPr lang="en-US" sz="3800" b="1" dirty="0">
              <a:latin typeface="Arial" panose="020B0604020202020204" pitchFamily="34" charset="0"/>
              <a:cs typeface="Arial" panose="020B0604020202020204" pitchFamily="34" charset="0"/>
            </a:endParaRPr>
          </a:p>
          <a:p>
            <a:pPr algn="just"/>
            <a:r>
              <a:rPr lang="en-US" sz="3800" dirty="0">
                <a:latin typeface="Arial" panose="020B0604020202020204" pitchFamily="34" charset="0"/>
                <a:cs typeface="Arial" panose="020B0604020202020204" pitchFamily="34" charset="0"/>
              </a:rPr>
              <a:t>I want to add a significant thank you to Cynthia Bravo and Dr. Cole-Jeffrey who were all advocators for coordinating my project along with support from Dr. </a:t>
            </a:r>
            <a:r>
              <a:rPr lang="en-US" sz="3800" dirty="0" err="1">
                <a:latin typeface="Arial" panose="020B0604020202020204" pitchFamily="34" charset="0"/>
                <a:cs typeface="Arial" panose="020B0604020202020204" pitchFamily="34" charset="0"/>
              </a:rPr>
              <a:t>Labranche</a:t>
            </a:r>
            <a:r>
              <a:rPr lang="en-US" sz="3800" dirty="0">
                <a:latin typeface="Arial" panose="020B0604020202020204" pitchFamily="34" charset="0"/>
                <a:cs typeface="Arial" panose="020B0604020202020204" pitchFamily="34" charset="0"/>
              </a:rPr>
              <a:t> and Dr. Thielman. I would also like to give a huge thank you to all the staff members at the Barber National Institute at West 16</a:t>
            </a:r>
            <a:r>
              <a:rPr lang="en-US" sz="3800" baseline="30000" dirty="0">
                <a:latin typeface="Arial" panose="020B0604020202020204" pitchFamily="34" charset="0"/>
                <a:cs typeface="Arial" panose="020B0604020202020204" pitchFamily="34" charset="0"/>
              </a:rPr>
              <a:t>th</a:t>
            </a:r>
            <a:r>
              <a:rPr lang="en-US" sz="3800" dirty="0">
                <a:latin typeface="Arial" panose="020B0604020202020204" pitchFamily="34" charset="0"/>
                <a:cs typeface="Arial" panose="020B0604020202020204" pitchFamily="34" charset="0"/>
              </a:rPr>
              <a:t> street, especially Jason who helped guide discussions with me and the clients. The BNI staff were able to teach me a large range of clinical experiences throughout my journey this summer. It was a huge help to learn from the individuals who work with the clients everyday. My time at the Barber National Institute would have been very different without the help of all of these individuals. </a:t>
            </a:r>
          </a:p>
        </p:txBody>
      </p:sp>
      <p:sp>
        <p:nvSpPr>
          <p:cNvPr id="81" name="Rectangle 80"/>
          <p:cNvSpPr/>
          <p:nvPr/>
        </p:nvSpPr>
        <p:spPr>
          <a:xfrm>
            <a:off x="0" y="8278333"/>
            <a:ext cx="51206400" cy="677333"/>
          </a:xfrm>
          <a:prstGeom prst="rect">
            <a:avLst/>
          </a:prstGeom>
          <a:solidFill>
            <a:srgbClr val="592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a:extLst>
              <a:ext uri="{FF2B5EF4-FFF2-40B4-BE49-F238E27FC236}">
                <a16:creationId xmlns:a16="http://schemas.microsoft.com/office/drawing/2014/main" id="{FD6224A0-A7F6-3C32-4092-08B84FEEB168}"/>
              </a:ext>
            </a:extLst>
          </p:cNvPr>
          <p:cNvGrpSpPr/>
          <p:nvPr/>
        </p:nvGrpSpPr>
        <p:grpSpPr>
          <a:xfrm>
            <a:off x="34701480" y="20925839"/>
            <a:ext cx="15697200" cy="4617318"/>
            <a:chOff x="34142076" y="22173083"/>
            <a:chExt cx="15697200" cy="4617318"/>
          </a:xfrm>
        </p:grpSpPr>
        <p:pic>
          <p:nvPicPr>
            <p:cNvPr id="2" name="Picture 1">
              <a:extLst>
                <a:ext uri="{FF2B5EF4-FFF2-40B4-BE49-F238E27FC236}">
                  <a16:creationId xmlns:a16="http://schemas.microsoft.com/office/drawing/2014/main" id="{CA0D621E-7EE2-AE33-6E8E-B6D0466BE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2076" y="22179821"/>
              <a:ext cx="2565400" cy="4572000"/>
            </a:xfrm>
            <a:prstGeom prst="rect">
              <a:avLst/>
            </a:prstGeom>
          </p:spPr>
        </p:pic>
        <p:pic>
          <p:nvPicPr>
            <p:cNvPr id="4" name="Picture 3" descr="A person holding a blue slime&#10;&#10;Description automatically generated">
              <a:extLst>
                <a:ext uri="{FF2B5EF4-FFF2-40B4-BE49-F238E27FC236}">
                  <a16:creationId xmlns:a16="http://schemas.microsoft.com/office/drawing/2014/main" id="{D0FC40AF-D588-8158-AB8A-1D9E42BB5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30876" y="22218401"/>
              <a:ext cx="3708400" cy="4572000"/>
            </a:xfrm>
            <a:prstGeom prst="rect">
              <a:avLst/>
            </a:prstGeom>
          </p:spPr>
        </p:pic>
        <p:pic>
          <p:nvPicPr>
            <p:cNvPr id="5" name="Picture 4" descr="A person standing next to a table&#10;&#10;Description automatically generated">
              <a:extLst>
                <a:ext uri="{FF2B5EF4-FFF2-40B4-BE49-F238E27FC236}">
                  <a16:creationId xmlns:a16="http://schemas.microsoft.com/office/drawing/2014/main" id="{2B277D30-E342-AE8D-7F79-A481ECA3BA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09076" y="22179821"/>
              <a:ext cx="4622800" cy="4572000"/>
            </a:xfrm>
            <a:prstGeom prst="rect">
              <a:avLst/>
            </a:prstGeom>
          </p:spPr>
        </p:pic>
        <p:pic>
          <p:nvPicPr>
            <p:cNvPr id="6" name="Picture 5" descr="A hand holding a blue slime&#10;&#10;Description automatically generated">
              <a:extLst>
                <a:ext uri="{FF2B5EF4-FFF2-40B4-BE49-F238E27FC236}">
                  <a16:creationId xmlns:a16="http://schemas.microsoft.com/office/drawing/2014/main" id="{E4FCACB6-E2AB-3C74-9F8C-BD5E22D44A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48772" y="22173083"/>
              <a:ext cx="4495800" cy="4572000"/>
            </a:xfrm>
            <a:prstGeom prst="rect">
              <a:avLst/>
            </a:prstGeom>
          </p:spPr>
        </p:pic>
      </p:grpSp>
      <p:grpSp>
        <p:nvGrpSpPr>
          <p:cNvPr id="10" name="Group 9">
            <a:extLst>
              <a:ext uri="{FF2B5EF4-FFF2-40B4-BE49-F238E27FC236}">
                <a16:creationId xmlns:a16="http://schemas.microsoft.com/office/drawing/2014/main" id="{5BD21C07-7E95-44EE-3354-4D3541980D99}"/>
              </a:ext>
            </a:extLst>
          </p:cNvPr>
          <p:cNvGrpSpPr/>
          <p:nvPr/>
        </p:nvGrpSpPr>
        <p:grpSpPr>
          <a:xfrm>
            <a:off x="17311506" y="9465159"/>
            <a:ext cx="16583389" cy="6028437"/>
            <a:chOff x="17162706" y="9465159"/>
            <a:chExt cx="16583389" cy="6028437"/>
          </a:xfrm>
        </p:grpSpPr>
        <p:sp>
          <p:nvSpPr>
            <p:cNvPr id="75" name="TextBox 74"/>
            <p:cNvSpPr txBox="1"/>
            <p:nvPr/>
          </p:nvSpPr>
          <p:spPr>
            <a:xfrm>
              <a:off x="17162706" y="9465159"/>
              <a:ext cx="9359136" cy="599132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BTG Focus Areas</a:t>
              </a:r>
            </a:p>
            <a:p>
              <a:pPr algn="ctr"/>
              <a:endParaRPr lang="en-US" sz="3800" b="1" dirty="0">
                <a:latin typeface="Arial" panose="020B0604020202020204" pitchFamily="34" charset="0"/>
                <a:cs typeface="Arial" panose="020B0604020202020204" pitchFamily="34" charset="0"/>
              </a:endParaRP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Oral Health</a:t>
              </a: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Mental Health</a:t>
              </a: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Environmental Health</a:t>
              </a: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Nutrition and Weight Status</a:t>
              </a:r>
            </a:p>
            <a:p>
              <a:pPr marL="761981" indent="-761981" algn="just">
                <a:buFont typeface="Arial" panose="020B0604020202020204" pitchFamily="34" charset="0"/>
                <a:buChar char="•"/>
              </a:pPr>
              <a:r>
                <a:rPr lang="en-US" sz="3800" dirty="0">
                  <a:latin typeface="Arial" panose="020B0604020202020204" pitchFamily="34" charset="0"/>
                  <a:cs typeface="Arial" panose="020B0604020202020204" pitchFamily="34" charset="0"/>
                </a:rPr>
                <a:t>Physical Activity and Fitness</a:t>
              </a:r>
            </a:p>
          </p:txBody>
        </p:sp>
        <p:pic>
          <p:nvPicPr>
            <p:cNvPr id="7" name="Picture 6" descr="A person's hand with a blue light&#10;&#10;Description automatically generated">
              <a:extLst>
                <a:ext uri="{FF2B5EF4-FFF2-40B4-BE49-F238E27FC236}">
                  <a16:creationId xmlns:a16="http://schemas.microsoft.com/office/drawing/2014/main" id="{FFFF4970-5CA3-93BF-DA79-F298006F81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26822400" y="9480521"/>
              <a:ext cx="6923695" cy="6013075"/>
            </a:xfrm>
            <a:prstGeom prst="rect">
              <a:avLst/>
            </a:prstGeom>
          </p:spPr>
        </p:pic>
      </p:grpSp>
      <p:grpSp>
        <p:nvGrpSpPr>
          <p:cNvPr id="3" name="Group 2">
            <a:extLst>
              <a:ext uri="{FF2B5EF4-FFF2-40B4-BE49-F238E27FC236}">
                <a16:creationId xmlns:a16="http://schemas.microsoft.com/office/drawing/2014/main" id="{C768F047-1C0A-5950-83CB-724662F9A9C8}"/>
              </a:ext>
            </a:extLst>
          </p:cNvPr>
          <p:cNvGrpSpPr/>
          <p:nvPr/>
        </p:nvGrpSpPr>
        <p:grpSpPr>
          <a:xfrm>
            <a:off x="17318557" y="35102468"/>
            <a:ext cx="16569286" cy="7950532"/>
            <a:chOff x="17162705" y="34174536"/>
            <a:chExt cx="16569286" cy="7950532"/>
          </a:xfrm>
        </p:grpSpPr>
        <p:pic>
          <p:nvPicPr>
            <p:cNvPr id="8" name="Picture 7" descr="A group of red crab made out of toilet paper roll&#10;&#10;Description automatically generated">
              <a:extLst>
                <a:ext uri="{FF2B5EF4-FFF2-40B4-BE49-F238E27FC236}">
                  <a16:creationId xmlns:a16="http://schemas.microsoft.com/office/drawing/2014/main" id="{638A88E1-F078-6BC1-918B-34B809A9865F}"/>
                </a:ext>
              </a:extLst>
            </p:cNvPr>
            <p:cNvPicPr>
              <a:picLocks noChangeAspect="1"/>
            </p:cNvPicPr>
            <p:nvPr/>
          </p:nvPicPr>
          <p:blipFill rotWithShape="1">
            <a:blip r:embed="rId9">
              <a:extLst>
                <a:ext uri="{28A0092B-C50C-407E-A947-70E740481C1C}">
                  <a14:useLocalDpi xmlns:a14="http://schemas.microsoft.com/office/drawing/2010/main" val="0"/>
                </a:ext>
              </a:extLst>
            </a:blip>
            <a:srcRect l="2762" t="15984"/>
            <a:stretch/>
          </p:blipFill>
          <p:spPr>
            <a:xfrm>
              <a:off x="23393400" y="34174536"/>
              <a:ext cx="10338591" cy="7950532"/>
            </a:xfrm>
            <a:prstGeom prst="rect">
              <a:avLst/>
            </a:prstGeom>
          </p:spPr>
        </p:pic>
        <p:pic>
          <p:nvPicPr>
            <p:cNvPr id="9" name="Picture 8" descr="A toy on a green surface&#10;&#10;Description automatically generated">
              <a:extLst>
                <a:ext uri="{FF2B5EF4-FFF2-40B4-BE49-F238E27FC236}">
                  <a16:creationId xmlns:a16="http://schemas.microsoft.com/office/drawing/2014/main" id="{9DEC26B2-B0C9-75BF-0E06-6DA1C694219F}"/>
                </a:ext>
              </a:extLst>
            </p:cNvPr>
            <p:cNvPicPr>
              <a:picLocks noChangeAspect="1"/>
            </p:cNvPicPr>
            <p:nvPr/>
          </p:nvPicPr>
          <p:blipFill rotWithShape="1">
            <a:blip r:embed="rId10">
              <a:extLst>
                <a:ext uri="{28A0092B-C50C-407E-A947-70E740481C1C}">
                  <a14:useLocalDpi xmlns:a14="http://schemas.microsoft.com/office/drawing/2010/main" val="0"/>
                </a:ext>
              </a:extLst>
            </a:blip>
            <a:srcRect l="9316" t="19275" r="35322" b="16473"/>
            <a:stretch/>
          </p:blipFill>
          <p:spPr>
            <a:xfrm rot="5400000">
              <a:off x="16191278" y="35145965"/>
              <a:ext cx="7947492" cy="6004638"/>
            </a:xfrm>
            <a:prstGeom prst="rect">
              <a:avLst/>
            </a:prstGeom>
          </p:spPr>
        </p:pic>
      </p:grpSp>
      <p:pic>
        <p:nvPicPr>
          <p:cNvPr id="12" name="Picture 11">
            <a:extLst>
              <a:ext uri="{FF2B5EF4-FFF2-40B4-BE49-F238E27FC236}">
                <a16:creationId xmlns:a16="http://schemas.microsoft.com/office/drawing/2014/main" id="{A2740CDB-3C79-CE11-D34E-01E1201359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396" y="22218401"/>
            <a:ext cx="15218495" cy="11413872"/>
          </a:xfrm>
          <a:prstGeom prst="rect">
            <a:avLst/>
          </a:prstGeom>
        </p:spPr>
      </p:pic>
      <p:pic>
        <p:nvPicPr>
          <p:cNvPr id="13" name="Picture 12">
            <a:extLst>
              <a:ext uri="{FF2B5EF4-FFF2-40B4-BE49-F238E27FC236}">
                <a16:creationId xmlns:a16="http://schemas.microsoft.com/office/drawing/2014/main" id="{06A044E8-1EE1-2DD2-B4FF-24A8BB2FF57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194" t="31339" r="11187" b="20749"/>
          <a:stretch/>
        </p:blipFill>
        <p:spPr>
          <a:xfrm>
            <a:off x="17318558" y="15897943"/>
            <a:ext cx="16569285" cy="6915830"/>
          </a:xfrm>
          <a:prstGeom prst="rect">
            <a:avLst/>
          </a:prstGeom>
        </p:spPr>
      </p:pic>
    </p:spTree>
    <p:extLst>
      <p:ext uri="{BB962C8B-B14F-4D97-AF65-F5344CB8AC3E}">
        <p14:creationId xmlns:p14="http://schemas.microsoft.com/office/powerpoint/2010/main" val="1264191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14231</TotalTime>
  <Words>724</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Labranche</dc:creator>
  <cp:lastModifiedBy>Leah Labranche</cp:lastModifiedBy>
  <cp:revision>21</cp:revision>
  <dcterms:created xsi:type="dcterms:W3CDTF">2017-03-31T18:58:16Z</dcterms:created>
  <dcterms:modified xsi:type="dcterms:W3CDTF">2023-07-19T18:15:08Z</dcterms:modified>
</cp:coreProperties>
</file>