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4a" ContentType="audio/unknown"/>
  <Override PartName="/ppt/media/media2.m4a" ContentType="audio/unknown"/>
  <Override PartName="/ppt/notesSlides/notesSlide2.xml" ContentType="application/vnd.openxmlformats-officedocument.presentationml.notesSlide+xml"/>
  <Override PartName="/ppt/media/media3.m4a" ContentType="audio/unknown"/>
  <Override PartName="/ppt/notesSlides/notesSlide3.xml" ContentType="application/vnd.openxmlformats-officedocument.presentationml.notesSlide+xml"/>
  <Override PartName="/ppt/media/media4.m4a" ContentType="audio/unknown"/>
  <Override PartName="/ppt/notesSlides/notesSlide4.xml" ContentType="application/vnd.openxmlformats-officedocument.presentationml.notesSlide+xml"/>
  <Override PartName="/ppt/media/media5.m4a" ContentType="audio/unknown"/>
  <Override PartName="/ppt/notesSlides/notesSlide5.xml" ContentType="application/vnd.openxmlformats-officedocument.presentationml.notesSlide+xml"/>
  <Override PartName="/ppt/media/media6.m4a" ContentType="audi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2192000" cy="6858000"/>
  <p:notesSz cx="6858000" cy="9144000"/>
  <p:defaultTex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b="def" i="def"/>
      <a:tcStyle>
        <a:tcBdr/>
        <a:fill>
          <a:solidFill>
            <a:srgbClr val="E8EBF5"/>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lvl="0"/>
          </a:p>
        </p:txBody>
      </p:sp>
      <p:sp>
        <p:nvSpPr>
          <p:cNvPr id="58" name="Shape 58"/>
          <p:cNvSpPr/>
          <p:nvPr>
            <p:ph type="body" sz="quarter" idx="1"/>
          </p:nvPr>
        </p:nvSpPr>
        <p:spPr>
          <a:prstGeom prst="rect">
            <a:avLst/>
          </a:prstGeom>
        </p:spPr>
        <p:txBody>
          <a:bodyPr/>
          <a:lstStyle/>
          <a:p>
            <a:pPr lvl="0" defTabSz="914400">
              <a:lnSpc>
                <a:spcPct val="100000"/>
              </a:lnSpc>
              <a:defRPr sz="1800"/>
            </a:pPr>
            <a:r>
              <a:rPr sz="1400">
                <a:latin typeface="Arial"/>
                <a:ea typeface="Arial"/>
                <a:cs typeface="Arial"/>
                <a:sym typeface="Arial"/>
              </a:rPr>
              <a:t>Hello, I am Raj Madhani. My co-intern, Analise Zapadka, and I are both 2</a:t>
            </a:r>
            <a:r>
              <a:rPr baseline="30000" sz="1400">
                <a:latin typeface="Arial"/>
                <a:ea typeface="Arial"/>
                <a:cs typeface="Arial"/>
                <a:sym typeface="Arial"/>
              </a:rPr>
              <a:t>nd</a:t>
            </a:r>
            <a:r>
              <a:rPr sz="1400">
                <a:latin typeface="Arial"/>
                <a:ea typeface="Arial"/>
                <a:cs typeface="Arial"/>
                <a:sym typeface="Arial"/>
              </a:rPr>
              <a:t> year medical students at the Philadelphia College of Osteopathic Medicine. We were placed at Gaudenzia, a rehab treatment center, for the summer. We would like to thank Dr. Dawson and Nurse Sharon for the incredible project they gave us.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lvl="0"/>
          </a:p>
        </p:txBody>
      </p:sp>
      <p:sp>
        <p:nvSpPr>
          <p:cNvPr id="74" name="Shape 74"/>
          <p:cNvSpPr/>
          <p:nvPr>
            <p:ph type="body" sz="quarter" idx="1"/>
          </p:nvPr>
        </p:nvSpPr>
        <p:spPr>
          <a:prstGeom prst="rect">
            <a:avLst/>
          </a:prstGeom>
        </p:spPr>
        <p:txBody>
          <a:bodyPr/>
          <a:lstStyle>
            <a:lvl1pPr defTabSz="914400">
              <a:lnSpc>
                <a:spcPct val="100000"/>
              </a:lnSpc>
              <a:defRPr sz="1400">
                <a:latin typeface="Arial"/>
                <a:ea typeface="Arial"/>
                <a:cs typeface="Arial"/>
                <a:sym typeface="Arial"/>
              </a:defRPr>
            </a:lvl1pPr>
          </a:lstStyle>
          <a:p>
            <a:pPr lvl="0">
              <a:defRPr sz="1800"/>
            </a:pPr>
            <a:r>
              <a:rPr sz="1400"/>
              <a:t>Our main project for the summer was to develop a telehealth lecture series that we gave weekly to 3-4 different groups at Guadenzia. Our first lecture was about COVID-19 and how we can keep ourselves and others healthy, the next week was about cardiovascular health and smoking cessation (which also included dental hygiene), and the final lecture was about anxiety and mindfulness, with an emphasis on developing healthy habits to combat anxiety. We would spend the week prior to the presentation researching and preparing our presentation. After we would present, we had question and answer sessions that were always engaging. Finally, each client would reflect on what they had learned that 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lvl="0"/>
          </a:p>
        </p:txBody>
      </p:sp>
      <p:sp>
        <p:nvSpPr>
          <p:cNvPr id="85" name="Shape 85"/>
          <p:cNvSpPr/>
          <p:nvPr>
            <p:ph type="body" sz="quarter" idx="1"/>
          </p:nvPr>
        </p:nvSpPr>
        <p:spPr>
          <a:prstGeom prst="rect">
            <a:avLst/>
          </a:prstGeom>
        </p:spPr>
        <p:txBody>
          <a:bodyPr/>
          <a:lstStyle>
            <a:lvl1pPr defTabSz="914400">
              <a:lnSpc>
                <a:spcPct val="100000"/>
              </a:lnSpc>
              <a:defRPr sz="1400">
                <a:latin typeface="Arial"/>
                <a:ea typeface="Arial"/>
                <a:cs typeface="Arial"/>
                <a:sym typeface="Arial"/>
              </a:defRPr>
            </a:lvl1pPr>
          </a:lstStyle>
          <a:p>
            <a:pPr lvl="0">
              <a:defRPr sz="1800"/>
            </a:pPr>
            <a:r>
              <a:rPr sz="1400"/>
              <a:t>One method of teaching that we used in each presentation was explaining topics with pictures and diagrams. This gave the clients a way to visualize topics that were either new to them or more difficult to understand. We used them images to introduce topics, and then would build upon them as we continued through the presentation. The images were also helpful to us in that they reminded us that we needed to be explaining our topics without medical jargon that may have overhwlemed or confused any of the clients. We knew that this method was successful because at the end of each presentation, each client had learned something new, and more often than not, it was related to one of our diagrams.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lvl1pPr defTabSz="914400">
              <a:lnSpc>
                <a:spcPct val="100000"/>
              </a:lnSpc>
              <a:defRPr sz="1400">
                <a:latin typeface="Arial"/>
                <a:ea typeface="Arial"/>
                <a:cs typeface="Arial"/>
                <a:sym typeface="Arial"/>
              </a:defRPr>
            </a:lvl1pPr>
          </a:lstStyle>
          <a:p>
            <a:pPr lvl="0">
              <a:defRPr sz="1800"/>
            </a:pPr>
            <a:r>
              <a:rPr sz="1400"/>
              <a:t>Overall, I found this project to be an incredible learning opportunity. I learned how to appropriately present information to patients, which a task I will definitely be doing as a future physician. While, I may learn about all the nitty-gritty details of biochemistry, as you can see on the right, that may not be the most appropriate presentation of information for patients. Instead presenting information to patients in a more relatable manner will help me better connect with my patients and ensure that I can make a difference in their lives.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lvl="0"/>
          </a:p>
        </p:txBody>
      </p:sp>
      <p:sp>
        <p:nvSpPr>
          <p:cNvPr id="104" name="Shape 104"/>
          <p:cNvSpPr/>
          <p:nvPr>
            <p:ph type="body" sz="quarter" idx="1"/>
          </p:nvPr>
        </p:nvSpPr>
        <p:spPr>
          <a:prstGeom prst="rect">
            <a:avLst/>
          </a:prstGeom>
        </p:spPr>
        <p:txBody>
          <a:bodyPr/>
          <a:lstStyle>
            <a:lvl1pPr defTabSz="914400">
              <a:lnSpc>
                <a:spcPct val="100000"/>
              </a:lnSpc>
              <a:defRPr sz="1400">
                <a:latin typeface="Arial"/>
                <a:ea typeface="Arial"/>
                <a:cs typeface="Arial"/>
                <a:sym typeface="Arial"/>
              </a:defRPr>
            </a:lvl1pPr>
          </a:lstStyle>
          <a:p>
            <a:pPr lvl="0">
              <a:defRPr sz="1800"/>
            </a:pPr>
            <a:r>
              <a:rPr sz="1400"/>
              <a:t>As an osteopathic medical student, we are always taught about holistic care of the patient. This projeft with Guadenzia helped me learn several important values that I will carry with me to be an effective holistic physician. Being able to teach topics to patients in simple terms requires a deeper understanding of the material. Patients may also do their own outside research before being seen, so it is important to stay up-to-date on medical topics, so that you may answer their questions. Always listen with intent, so that you can respond in an effective manner. Finally, it is important to collaborate with other medical professionals, not jus physicians, in order to provide the best outcomes for patients. This includers understanding and acknowledging your own limits and knowing when to refer a patient or ask for assistance or advice.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p:spTree>
      <p:nvGrpSpPr>
        <p:cNvPr id="1" name=""/>
        <p:cNvGrpSpPr/>
        <p:nvPr/>
      </p:nvGrpSpPr>
      <p:grpSpPr>
        <a:xfrm>
          <a:off x="0" y="0"/>
          <a:ext cx="0" cy="0"/>
          <a:chOff x="0" y="0"/>
          <a:chExt cx="0" cy="0"/>
        </a:xfrm>
      </p:grpSpPr>
      <p:sp>
        <p:nvSpPr>
          <p:cNvPr id="6" name="Shape 6"/>
          <p:cNvSpPr/>
          <p:nvPr>
            <p:ph type="title"/>
          </p:nvPr>
        </p:nvSpPr>
        <p:spPr>
          <a:xfrm>
            <a:off x="1524000" y="0"/>
            <a:ext cx="9144000" cy="3509963"/>
          </a:xfrm>
          <a:prstGeom prst="rect">
            <a:avLst/>
          </a:prstGeom>
        </p:spPr>
        <p:txBody>
          <a:bodyPr anchor="b"/>
          <a:lstStyle/>
          <a:p>
            <a:pPr lvl="0" algn="ctr">
              <a:defRPr sz="6000"/>
            </a:pPr>
          </a:p>
        </p:txBody>
      </p:sp>
      <p:sp>
        <p:nvSpPr>
          <p:cNvPr id="7" name="Shape 7"/>
          <p:cNvSpPr/>
          <p:nvPr>
            <p:ph type="body" idx="1"/>
          </p:nvPr>
        </p:nvSpPr>
        <p:spPr>
          <a:xfrm>
            <a:off x="1524000" y="3602037"/>
            <a:ext cx="9144000" cy="3255963"/>
          </a:xfrm>
          <a:prstGeom prst="rect">
            <a:avLst/>
          </a:prstGeom>
        </p:spPr>
        <p:txBody>
          <a:bodyPr/>
          <a:lstStyle/>
          <a:p>
            <a:pPr lvl="0" marL="0" indent="0" algn="ctr">
              <a:buClrTx/>
              <a:buSzTx/>
              <a:buFontTx/>
              <a:buNone/>
              <a:defRPr sz="2400"/>
            </a:pP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VERTICAL_TEXT">
    <p:spTree>
      <p:nvGrpSpPr>
        <p:cNvPr id="1" name=""/>
        <p:cNvGrpSpPr/>
        <p:nvPr/>
      </p:nvGrpSpPr>
      <p:grpSpPr>
        <a:xfrm>
          <a:off x="0" y="0"/>
          <a:ext cx="0" cy="0"/>
          <a:chOff x="0" y="0"/>
          <a:chExt cx="0" cy="0"/>
        </a:xfrm>
      </p:grpSpPr>
      <p:sp>
        <p:nvSpPr>
          <p:cNvPr id="39" name="Shape 39"/>
          <p:cNvSpPr/>
          <p:nvPr>
            <p:ph type="title"/>
          </p:nvPr>
        </p:nvSpPr>
        <p:spPr>
          <a:xfrm>
            <a:off x="838200" y="365125"/>
            <a:ext cx="10515600" cy="1325563"/>
          </a:xfrm>
          <a:prstGeom prst="rect">
            <a:avLst/>
          </a:prstGeom>
        </p:spPr>
        <p:txBody>
          <a:bodyPr/>
          <a:lstStyle/>
          <a:p>
            <a:pPr lvl="0"/>
          </a:p>
        </p:txBody>
      </p:sp>
      <p:sp>
        <p:nvSpPr>
          <p:cNvPr id="40" name="Shape 40"/>
          <p:cNvSpPr/>
          <p:nvPr>
            <p:ph type="body" idx="1"/>
          </p:nvPr>
        </p:nvSpPr>
        <p:spPr>
          <a:xfrm rot="5400000">
            <a:off x="3920330" y="-1256506"/>
            <a:ext cx="4351339" cy="10515601"/>
          </a:xfrm>
          <a:prstGeom prst="rect">
            <a:avLst/>
          </a:prstGeom>
        </p:spPr>
        <p:txBody>
          <a:bodyPr/>
          <a:lstStyle/>
          <a:p>
            <a:pPr lvl="0"/>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_TITLE_AND_VERTICAL_TEXT">
    <p:spTree>
      <p:nvGrpSpPr>
        <p:cNvPr id="1" name=""/>
        <p:cNvGrpSpPr/>
        <p:nvPr/>
      </p:nvGrpSpPr>
      <p:grpSpPr>
        <a:xfrm>
          <a:off x="0" y="0"/>
          <a:ext cx="0" cy="0"/>
          <a:chOff x="0" y="0"/>
          <a:chExt cx="0" cy="0"/>
        </a:xfrm>
      </p:grpSpPr>
      <p:sp>
        <p:nvSpPr>
          <p:cNvPr id="43" name="Shape 43"/>
          <p:cNvSpPr/>
          <p:nvPr>
            <p:ph type="title"/>
          </p:nvPr>
        </p:nvSpPr>
        <p:spPr>
          <a:xfrm rot="5400000">
            <a:off x="7133431" y="1956593"/>
            <a:ext cx="5811839" cy="2628901"/>
          </a:xfrm>
          <a:prstGeom prst="rect">
            <a:avLst/>
          </a:prstGeom>
        </p:spPr>
        <p:txBody>
          <a:bodyPr/>
          <a:lstStyle/>
          <a:p>
            <a:pPr lvl="0"/>
          </a:p>
        </p:txBody>
      </p:sp>
      <p:sp>
        <p:nvSpPr>
          <p:cNvPr id="44" name="Shape 44"/>
          <p:cNvSpPr/>
          <p:nvPr>
            <p:ph type="body" idx="1"/>
          </p:nvPr>
        </p:nvSpPr>
        <p:spPr>
          <a:xfrm rot="5400000">
            <a:off x="1799431" y="-596107"/>
            <a:ext cx="5811838" cy="7734301"/>
          </a:xfrm>
          <a:prstGeom prst="rect">
            <a:avLst/>
          </a:prstGeom>
        </p:spPr>
        <p:txBody>
          <a:bodyPr/>
          <a:lstStyle/>
          <a:p>
            <a:pPr lvl="0"/>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OBJECT">
    <p:spTree>
      <p:nvGrpSpPr>
        <p:cNvPr id="1" name=""/>
        <p:cNvGrpSpPr/>
        <p:nvPr/>
      </p:nvGrpSpPr>
      <p:grpSpPr>
        <a:xfrm>
          <a:off x="0" y="0"/>
          <a:ext cx="0" cy="0"/>
          <a:chOff x="0" y="0"/>
          <a:chExt cx="0" cy="0"/>
        </a:xfrm>
      </p:grpSpPr>
      <p:sp>
        <p:nvSpPr>
          <p:cNvPr id="12" name="Shape 12"/>
          <p:cNvSpPr/>
          <p:nvPr>
            <p:ph type="title"/>
          </p:nvPr>
        </p:nvSpPr>
        <p:spPr>
          <a:prstGeom prst="rect">
            <a:avLst/>
          </a:prstGeom>
        </p:spPr>
        <p:txBody>
          <a:bodyPr/>
          <a:lstStyle/>
          <a:p>
            <a:pPr lvl="0"/>
          </a:p>
        </p:txBody>
      </p:sp>
      <p:sp>
        <p:nvSpPr>
          <p:cNvPr id="13" name="Shape 13"/>
          <p:cNvSpPr/>
          <p:nvPr>
            <p:ph type="body" idx="1"/>
          </p:nvPr>
        </p:nvSpPr>
        <p:spPr>
          <a:prstGeom prst="rect">
            <a:avLst/>
          </a:prstGeom>
        </p:spPr>
        <p:txBody>
          <a:bodyPr/>
          <a:lstStyle/>
          <a:p>
            <a:pPr lvl="0"/>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_HEADER">
    <p:spTree>
      <p:nvGrpSpPr>
        <p:cNvPr id="1" name=""/>
        <p:cNvGrpSpPr/>
        <p:nvPr/>
      </p:nvGrpSpPr>
      <p:grpSpPr>
        <a:xfrm>
          <a:off x="0" y="0"/>
          <a:ext cx="0" cy="0"/>
          <a:chOff x="0" y="0"/>
          <a:chExt cx="0" cy="0"/>
        </a:xfrm>
      </p:grpSpPr>
      <p:sp>
        <p:nvSpPr>
          <p:cNvPr id="16" name="Shape 16"/>
          <p:cNvSpPr/>
          <p:nvPr>
            <p:ph type="title"/>
          </p:nvPr>
        </p:nvSpPr>
        <p:spPr>
          <a:xfrm>
            <a:off x="831850" y="0"/>
            <a:ext cx="10515600" cy="4562475"/>
          </a:xfrm>
          <a:prstGeom prst="rect">
            <a:avLst/>
          </a:prstGeom>
        </p:spPr>
        <p:txBody>
          <a:bodyPr anchor="b"/>
          <a:lstStyle/>
          <a:p>
            <a:pPr lvl="0">
              <a:defRPr sz="6000"/>
            </a:pPr>
          </a:p>
        </p:txBody>
      </p:sp>
      <p:sp>
        <p:nvSpPr>
          <p:cNvPr id="17" name="Shape 17"/>
          <p:cNvSpPr/>
          <p:nvPr>
            <p:ph type="body" idx="1"/>
          </p:nvPr>
        </p:nvSpPr>
        <p:spPr>
          <a:xfrm>
            <a:off x="831850" y="4589462"/>
            <a:ext cx="10515600" cy="2268538"/>
          </a:xfrm>
          <a:prstGeom prst="rect">
            <a:avLst/>
          </a:prstGeom>
        </p:spPr>
        <p:txBody>
          <a:bodyPr/>
          <a:lstStyle/>
          <a:p>
            <a:pPr lvl="0" marL="228600" indent="0">
              <a:buClrTx/>
              <a:buSzTx/>
              <a:buFontTx/>
              <a:buNone/>
              <a:defRPr sz="2400">
                <a:solidFill>
                  <a:srgbClr val="888888"/>
                </a:solidFill>
              </a:defRPr>
            </a:pP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_OBJEC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p>
        </p:txBody>
      </p:sp>
      <p:sp>
        <p:nvSpPr>
          <p:cNvPr id="21" name="Shape 21"/>
          <p:cNvSpPr/>
          <p:nvPr>
            <p:ph type="body" idx="1"/>
          </p:nvPr>
        </p:nvSpPr>
        <p:spPr>
          <a:xfrm>
            <a:off x="838200" y="1825625"/>
            <a:ext cx="5181600" cy="5032375"/>
          </a:xfrm>
          <a:prstGeom prst="rect">
            <a:avLst/>
          </a:prstGeom>
        </p:spPr>
        <p:txBody>
          <a:bodyPr/>
          <a:lstStyle/>
          <a:p>
            <a:pPr lvl="0"/>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WO_OBJECTS_WITH_TEXT">
    <p:spTree>
      <p:nvGrpSpPr>
        <p:cNvPr id="1" name=""/>
        <p:cNvGrpSpPr/>
        <p:nvPr/>
      </p:nvGrpSpPr>
      <p:grpSpPr>
        <a:xfrm>
          <a:off x="0" y="0"/>
          <a:ext cx="0" cy="0"/>
          <a:chOff x="0" y="0"/>
          <a:chExt cx="0" cy="0"/>
        </a:xfrm>
      </p:grpSpPr>
      <p:sp>
        <p:nvSpPr>
          <p:cNvPr id="24" name="Shape 24"/>
          <p:cNvSpPr/>
          <p:nvPr>
            <p:ph type="title"/>
          </p:nvPr>
        </p:nvSpPr>
        <p:spPr>
          <a:xfrm>
            <a:off x="839787" y="365125"/>
            <a:ext cx="10515601" cy="1325563"/>
          </a:xfrm>
          <a:prstGeom prst="rect">
            <a:avLst/>
          </a:prstGeom>
        </p:spPr>
        <p:txBody>
          <a:bodyPr/>
          <a:lstStyle/>
          <a:p>
            <a:pPr lvl="0"/>
          </a:p>
        </p:txBody>
      </p:sp>
      <p:sp>
        <p:nvSpPr>
          <p:cNvPr id="25" name="Shape 25"/>
          <p:cNvSpPr/>
          <p:nvPr>
            <p:ph type="body" idx="1"/>
          </p:nvPr>
        </p:nvSpPr>
        <p:spPr>
          <a:xfrm>
            <a:off x="839787" y="1681163"/>
            <a:ext cx="5157789" cy="823913"/>
          </a:xfrm>
          <a:prstGeom prst="rect">
            <a:avLst/>
          </a:prstGeom>
        </p:spPr>
        <p:txBody>
          <a:bodyPr anchor="b"/>
          <a:lstStyle/>
          <a:p>
            <a:pPr lvl="0" marL="228600" indent="0">
              <a:buClrTx/>
              <a:buSzTx/>
              <a:buFontTx/>
              <a:buNone/>
              <a:defRPr b="1" sz="2400"/>
            </a:pP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_ONLY">
    <p:spTree>
      <p:nvGrpSpPr>
        <p:cNvPr id="1" name=""/>
        <p:cNvGrpSpPr/>
        <p:nvPr/>
      </p:nvGrpSpPr>
      <p:grpSpPr>
        <a:xfrm>
          <a:off x="0" y="0"/>
          <a:ext cx="0" cy="0"/>
          <a:chOff x="0" y="0"/>
          <a:chExt cx="0" cy="0"/>
        </a:xfrm>
      </p:grpSpPr>
      <p:sp>
        <p:nvSpPr>
          <p:cNvPr id="28" name="Shape 28"/>
          <p:cNvSpPr/>
          <p:nvPr>
            <p:ph type="title"/>
          </p:nvPr>
        </p:nvSpPr>
        <p:spPr>
          <a:xfrm>
            <a:off x="838200" y="365125"/>
            <a:ext cx="10515600" cy="1325563"/>
          </a:xfrm>
          <a:prstGeom prst="rect">
            <a:avLst/>
          </a:prstGeom>
        </p:spPr>
        <p:txBody>
          <a:bodyPr/>
          <a:lstStyle/>
          <a:p>
            <a:pPr lvl="0"/>
          </a:p>
        </p:txBody>
      </p:sp>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OBJECT_WITH_CAPTION_TEXT">
    <p:spTree>
      <p:nvGrpSpPr>
        <p:cNvPr id="1" name=""/>
        <p:cNvGrpSpPr/>
        <p:nvPr/>
      </p:nvGrpSpPr>
      <p:grpSpPr>
        <a:xfrm>
          <a:off x="0" y="0"/>
          <a:ext cx="0" cy="0"/>
          <a:chOff x="0" y="0"/>
          <a:chExt cx="0" cy="0"/>
        </a:xfrm>
      </p:grpSpPr>
      <p:sp>
        <p:nvSpPr>
          <p:cNvPr id="31" name="Shape 31"/>
          <p:cNvSpPr/>
          <p:nvPr>
            <p:ph type="title"/>
          </p:nvPr>
        </p:nvSpPr>
        <p:spPr>
          <a:xfrm>
            <a:off x="839787" y="0"/>
            <a:ext cx="3932239" cy="2057400"/>
          </a:xfrm>
          <a:prstGeom prst="rect">
            <a:avLst/>
          </a:prstGeom>
        </p:spPr>
        <p:txBody>
          <a:bodyPr anchor="b"/>
          <a:lstStyle/>
          <a:p>
            <a:pPr lvl="0">
              <a:defRPr sz="3200"/>
            </a:pPr>
          </a:p>
        </p:txBody>
      </p:sp>
      <p:sp>
        <p:nvSpPr>
          <p:cNvPr id="32" name="Shape 32"/>
          <p:cNvSpPr/>
          <p:nvPr>
            <p:ph type="body" idx="1"/>
          </p:nvPr>
        </p:nvSpPr>
        <p:spPr>
          <a:xfrm>
            <a:off x="5183187" y="987425"/>
            <a:ext cx="6172201" cy="5870575"/>
          </a:xfrm>
          <a:prstGeom prst="rect">
            <a:avLst/>
          </a:prstGeom>
        </p:spPr>
        <p:txBody>
          <a:bodyPr/>
          <a:lstStyle/>
          <a:p>
            <a:pPr lvl="0" indent="-431800">
              <a:buSzPts val="3200"/>
              <a:defRPr sz="3200"/>
            </a:pP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_WITH_CAPTION_TEXT">
    <p:spTree>
      <p:nvGrpSpPr>
        <p:cNvPr id="1" name=""/>
        <p:cNvGrpSpPr/>
        <p:nvPr/>
      </p:nvGrpSpPr>
      <p:grpSpPr>
        <a:xfrm>
          <a:off x="0" y="0"/>
          <a:ext cx="0" cy="0"/>
          <a:chOff x="0" y="0"/>
          <a:chExt cx="0" cy="0"/>
        </a:xfrm>
      </p:grpSpPr>
      <p:sp>
        <p:nvSpPr>
          <p:cNvPr id="35" name="Shape 35"/>
          <p:cNvSpPr/>
          <p:nvPr>
            <p:ph type="title"/>
          </p:nvPr>
        </p:nvSpPr>
        <p:spPr>
          <a:xfrm>
            <a:off x="839787" y="0"/>
            <a:ext cx="3932239" cy="2057400"/>
          </a:xfrm>
          <a:prstGeom prst="rect">
            <a:avLst/>
          </a:prstGeom>
        </p:spPr>
        <p:txBody>
          <a:bodyPr anchor="b"/>
          <a:lstStyle/>
          <a:p>
            <a:pPr lvl="0">
              <a:defRPr sz="3200"/>
            </a:pPr>
          </a:p>
        </p:txBody>
      </p:sp>
      <p:sp>
        <p:nvSpPr>
          <p:cNvPr id="36" name="Shape 36"/>
          <p:cNvSpPr/>
          <p:nvPr>
            <p:ph type="body" idx="1"/>
          </p:nvPr>
        </p:nvSpPr>
        <p:spPr>
          <a:xfrm>
            <a:off x="839787" y="2057400"/>
            <a:ext cx="3932239" cy="4800600"/>
          </a:xfrm>
          <a:prstGeom prst="rect">
            <a:avLst/>
          </a:prstGeom>
        </p:spPr>
        <p:txBody>
          <a:bodyPr/>
          <a:lstStyle/>
          <a:p>
            <a:pPr lvl="0" marL="228600" indent="0">
              <a:buClrTx/>
              <a:buSzTx/>
              <a:buFontTx/>
              <a:buNone/>
              <a:defRPr sz="1600"/>
            </a:pP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p:spPr>
        <p:txBody>
          <a:bodyPr lIns="45699" tIns="45699" rIns="45699" bIns="45699" anchor="ctr">
            <a:normAutofit fontScale="100000" lnSpcReduction="0"/>
          </a:bodyPr>
          <a:lstStyle/>
          <a:p>
            <a:pPr lvl="0"/>
          </a:p>
        </p:txBody>
      </p:sp>
      <p:sp>
        <p:nvSpPr>
          <p:cNvPr id="3" name="Shape 3"/>
          <p:cNvSpPr/>
          <p:nvPr>
            <p:ph type="body" idx="1"/>
          </p:nvPr>
        </p:nvSpPr>
        <p:spPr>
          <a:xfrm>
            <a:off x="838200" y="1825625"/>
            <a:ext cx="10515600" cy="5032375"/>
          </a:xfrm>
          <a:prstGeom prst="rect">
            <a:avLst/>
          </a:prstGeom>
          <a:ln w="12700">
            <a:miter lim="400000"/>
          </a:ln>
        </p:spPr>
        <p:txBody>
          <a:bodyPr lIns="45699" tIns="45699" rIns="45699" bIns="45699">
            <a:normAutofit fontScale="100000" lnSpcReduction="0"/>
          </a:bodyPr>
          <a:lstStyle/>
          <a:p>
            <a:pPr lvl="0"/>
          </a:p>
        </p:txBody>
      </p:sp>
      <p:sp>
        <p:nvSpPr>
          <p:cNvPr id="4" name="Shape 4"/>
          <p:cNvSpPr/>
          <p:nvPr>
            <p:ph type="sldNum" sz="quarter" idx="2"/>
          </p:nvPr>
        </p:nvSpPr>
        <p:spPr>
          <a:xfrm>
            <a:off x="8610600" y="6404312"/>
            <a:ext cx="2743200" cy="269201"/>
          </a:xfrm>
          <a:prstGeom prst="rect">
            <a:avLst/>
          </a:prstGeom>
          <a:ln w="12700">
            <a:miter lim="400000"/>
          </a:ln>
        </p:spPr>
        <p:txBody>
          <a:bodyPr lIns="45699" tIns="45699" rIns="45699" bIns="45699"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nSpc>
          <a:spcPct val="90000"/>
        </a:lnSpc>
        <a:defRPr sz="1400">
          <a:latin typeface="Arial"/>
          <a:ea typeface="Arial"/>
          <a:cs typeface="Arial"/>
          <a:sym typeface="Arial"/>
        </a:defRPr>
      </a:lvl1pPr>
      <a:lvl2pPr>
        <a:lnSpc>
          <a:spcPct val="90000"/>
        </a:lnSpc>
        <a:defRPr sz="1400">
          <a:latin typeface="Arial"/>
          <a:ea typeface="Arial"/>
          <a:cs typeface="Arial"/>
          <a:sym typeface="Arial"/>
        </a:defRPr>
      </a:lvl2pPr>
      <a:lvl3pPr>
        <a:lnSpc>
          <a:spcPct val="90000"/>
        </a:lnSpc>
        <a:defRPr sz="1400">
          <a:latin typeface="Arial"/>
          <a:ea typeface="Arial"/>
          <a:cs typeface="Arial"/>
          <a:sym typeface="Arial"/>
        </a:defRPr>
      </a:lvl3pPr>
      <a:lvl4pPr>
        <a:lnSpc>
          <a:spcPct val="90000"/>
        </a:lnSpc>
        <a:defRPr sz="1400">
          <a:latin typeface="Arial"/>
          <a:ea typeface="Arial"/>
          <a:cs typeface="Arial"/>
          <a:sym typeface="Arial"/>
        </a:defRPr>
      </a:lvl4pPr>
      <a:lvl5pPr>
        <a:lnSpc>
          <a:spcPct val="90000"/>
        </a:lnSpc>
        <a:defRPr sz="1400">
          <a:latin typeface="Arial"/>
          <a:ea typeface="Arial"/>
          <a:cs typeface="Arial"/>
          <a:sym typeface="Arial"/>
        </a:defRPr>
      </a:lvl5pPr>
      <a:lvl6pPr>
        <a:lnSpc>
          <a:spcPct val="90000"/>
        </a:lnSpc>
        <a:defRPr sz="1400">
          <a:latin typeface="Arial"/>
          <a:ea typeface="Arial"/>
          <a:cs typeface="Arial"/>
          <a:sym typeface="Arial"/>
        </a:defRPr>
      </a:lvl6pPr>
      <a:lvl7pPr>
        <a:lnSpc>
          <a:spcPct val="90000"/>
        </a:lnSpc>
        <a:defRPr sz="1400">
          <a:latin typeface="Arial"/>
          <a:ea typeface="Arial"/>
          <a:cs typeface="Arial"/>
          <a:sym typeface="Arial"/>
        </a:defRPr>
      </a:lvl7pPr>
      <a:lvl8pPr>
        <a:lnSpc>
          <a:spcPct val="90000"/>
        </a:lnSpc>
        <a:defRPr sz="1400">
          <a:latin typeface="Arial"/>
          <a:ea typeface="Arial"/>
          <a:cs typeface="Arial"/>
          <a:sym typeface="Arial"/>
        </a:defRPr>
      </a:lvl8pPr>
      <a:lvl9pPr>
        <a:lnSpc>
          <a:spcPct val="90000"/>
        </a:lnSpc>
        <a:defRPr sz="1400">
          <a:latin typeface="Arial"/>
          <a:ea typeface="Arial"/>
          <a:cs typeface="Arial"/>
          <a:sym typeface="Arial"/>
        </a:defRPr>
      </a:lvl9pPr>
    </p:titleStyle>
    <p:bodyStyle>
      <a:lvl1pPr marL="457200" indent="-342900">
        <a:lnSpc>
          <a:spcPct val="90000"/>
        </a:lnSpc>
        <a:spcBef>
          <a:spcPts val="1000"/>
        </a:spcBef>
        <a:buClr>
          <a:srgbClr val="000000"/>
        </a:buClr>
        <a:buSzPts val="1400"/>
        <a:buFont typeface="Arial"/>
        <a:buChar char="•"/>
        <a:defRPr sz="1400">
          <a:latin typeface="Arial"/>
          <a:ea typeface="Arial"/>
          <a:cs typeface="Arial"/>
          <a:sym typeface="Arial"/>
        </a:defRPr>
      </a:lvl1pPr>
      <a:lvl2pPr marL="914400" indent="-342900">
        <a:lnSpc>
          <a:spcPct val="90000"/>
        </a:lnSpc>
        <a:spcBef>
          <a:spcPts val="1000"/>
        </a:spcBef>
        <a:buClr>
          <a:srgbClr val="000000"/>
        </a:buClr>
        <a:buSzPts val="1400"/>
        <a:buFont typeface="Arial"/>
        <a:buChar char="•"/>
        <a:defRPr sz="1400">
          <a:latin typeface="Arial"/>
          <a:ea typeface="Arial"/>
          <a:cs typeface="Arial"/>
          <a:sym typeface="Arial"/>
        </a:defRPr>
      </a:lvl2pPr>
      <a:lvl3pPr marL="1371600" indent="-342900">
        <a:lnSpc>
          <a:spcPct val="90000"/>
        </a:lnSpc>
        <a:spcBef>
          <a:spcPts val="1000"/>
        </a:spcBef>
        <a:buClr>
          <a:srgbClr val="000000"/>
        </a:buClr>
        <a:buSzPts val="1400"/>
        <a:buFont typeface="Arial"/>
        <a:buChar char="•"/>
        <a:defRPr sz="1400">
          <a:latin typeface="Arial"/>
          <a:ea typeface="Arial"/>
          <a:cs typeface="Arial"/>
          <a:sym typeface="Arial"/>
        </a:defRPr>
      </a:lvl3pPr>
      <a:lvl4pPr marL="1828800" indent="-342900">
        <a:lnSpc>
          <a:spcPct val="90000"/>
        </a:lnSpc>
        <a:spcBef>
          <a:spcPts val="1000"/>
        </a:spcBef>
        <a:buClr>
          <a:srgbClr val="000000"/>
        </a:buClr>
        <a:buSzPts val="1400"/>
        <a:buFont typeface="Arial"/>
        <a:buChar char="•"/>
        <a:defRPr sz="1400">
          <a:latin typeface="Arial"/>
          <a:ea typeface="Arial"/>
          <a:cs typeface="Arial"/>
          <a:sym typeface="Arial"/>
        </a:defRPr>
      </a:lvl4pPr>
      <a:lvl5pPr marL="2286000" indent="-342900">
        <a:lnSpc>
          <a:spcPct val="90000"/>
        </a:lnSpc>
        <a:spcBef>
          <a:spcPts val="1000"/>
        </a:spcBef>
        <a:buClr>
          <a:srgbClr val="000000"/>
        </a:buClr>
        <a:buSzPts val="1400"/>
        <a:buFont typeface="Arial"/>
        <a:buChar char="•"/>
        <a:defRPr sz="1400">
          <a:latin typeface="Arial"/>
          <a:ea typeface="Arial"/>
          <a:cs typeface="Arial"/>
          <a:sym typeface="Arial"/>
        </a:defRPr>
      </a:lvl5pPr>
      <a:lvl6pPr marL="2743200" indent="-342900">
        <a:lnSpc>
          <a:spcPct val="90000"/>
        </a:lnSpc>
        <a:spcBef>
          <a:spcPts val="1000"/>
        </a:spcBef>
        <a:buClr>
          <a:srgbClr val="000000"/>
        </a:buClr>
        <a:buSzPts val="1400"/>
        <a:buFont typeface="Arial"/>
        <a:buChar char="•"/>
        <a:defRPr sz="1400">
          <a:latin typeface="Arial"/>
          <a:ea typeface="Arial"/>
          <a:cs typeface="Arial"/>
          <a:sym typeface="Arial"/>
        </a:defRPr>
      </a:lvl6pPr>
      <a:lvl7pPr marL="3200400" indent="-342900">
        <a:lnSpc>
          <a:spcPct val="90000"/>
        </a:lnSpc>
        <a:spcBef>
          <a:spcPts val="1000"/>
        </a:spcBef>
        <a:buClr>
          <a:srgbClr val="000000"/>
        </a:buClr>
        <a:buSzPts val="1400"/>
        <a:buFont typeface="Arial"/>
        <a:buChar char="•"/>
        <a:defRPr sz="1400">
          <a:latin typeface="Arial"/>
          <a:ea typeface="Arial"/>
          <a:cs typeface="Arial"/>
          <a:sym typeface="Arial"/>
        </a:defRPr>
      </a:lvl7pPr>
      <a:lvl8pPr marL="3657600" indent="-342900">
        <a:lnSpc>
          <a:spcPct val="90000"/>
        </a:lnSpc>
        <a:spcBef>
          <a:spcPts val="1000"/>
        </a:spcBef>
        <a:buClr>
          <a:srgbClr val="000000"/>
        </a:buClr>
        <a:buSzPts val="1400"/>
        <a:buFont typeface="Arial"/>
        <a:buChar char="•"/>
        <a:defRPr sz="1400">
          <a:latin typeface="Arial"/>
          <a:ea typeface="Arial"/>
          <a:cs typeface="Arial"/>
          <a:sym typeface="Arial"/>
        </a:defRPr>
      </a:lvl8pPr>
      <a:lvl9pPr marL="4114800" indent="-342900">
        <a:lnSpc>
          <a:spcPct val="90000"/>
        </a:lnSpc>
        <a:spcBef>
          <a:spcPts val="1000"/>
        </a:spcBef>
        <a:buClr>
          <a:srgbClr val="000000"/>
        </a:buClr>
        <a:buSzPts val="1400"/>
        <a:buFont typeface="Arial"/>
        <a:buChar char="•"/>
        <a:defRPr sz="1400">
          <a:latin typeface="Arial"/>
          <a:ea typeface="Arial"/>
          <a:cs typeface="Arial"/>
          <a:sym typeface="Arial"/>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audio" Target="../media/media1.m4a"/><Relationship Id="rId6" Type="http://schemas.microsoft.com/office/2007/relationships/media" Target="../media/media1.m4a"/><Relationship Id="rId7"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www.gaudenzia.org/" TargetMode="External"/><Relationship Id="rId5" Type="http://schemas.openxmlformats.org/officeDocument/2006/relationships/audio" Target="../media/media2.m4a"/><Relationship Id="rId6" Type="http://schemas.microsoft.com/office/2007/relationships/media" Target="../media/media2.m4a"/><Relationship Id="rId7"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audio" Target="../media/media3.m4a"/><Relationship Id="rId5" Type="http://schemas.microsoft.com/office/2007/relationships/media" Target="../media/media3.m4a"/><Relationship Id="rId6"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audio" Target="../media/media4.m4a"/><Relationship Id="rId9" Type="http://schemas.microsoft.com/office/2007/relationships/media" Target="../media/media4.m4a"/><Relationship Id="rId10"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audio" Target="../media/media5.m4a"/><Relationship Id="rId7" Type="http://schemas.microsoft.com/office/2007/relationships/media" Target="../media/media5.m4a"/><Relationship Id="rId8"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audio" Target="../media/media6.m4a"/><Relationship Id="rId5" Type="http://schemas.microsoft.com/office/2007/relationships/media" Target="../media/media6.m4a"/><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nvSpPr>
        <p:spPr>
          <a:xfrm>
            <a:off x="0" y="2062645"/>
            <a:ext cx="12192000" cy="3776682"/>
          </a:xfrm>
          <a:prstGeom prst="rect">
            <a:avLst/>
          </a:prstGeom>
          <a:solidFill>
            <a:srgbClr val="333399"/>
          </a:solidFill>
          <a:ln w="12700">
            <a:solidFill>
              <a:srgbClr val="31538F"/>
            </a:solidFill>
            <a:miter/>
          </a:ln>
        </p:spPr>
        <p:txBody>
          <a:bodyPr lIns="0" tIns="0" rIns="0" bIns="0" anchor="ctr"/>
          <a:lstStyle/>
          <a:p>
            <a:pPr lvl="0" algn="ctr">
              <a:defRPr sz="1800">
                <a:solidFill>
                  <a:srgbClr val="FFFFFF"/>
                </a:solidFill>
                <a:latin typeface="Calibri"/>
                <a:ea typeface="Calibri"/>
                <a:cs typeface="Calibri"/>
                <a:sym typeface="Calibri"/>
              </a:defRPr>
            </a:pPr>
          </a:p>
        </p:txBody>
      </p:sp>
      <p:sp>
        <p:nvSpPr>
          <p:cNvPr id="50" name="Shape 50"/>
          <p:cNvSpPr/>
          <p:nvPr>
            <p:ph type="title"/>
          </p:nvPr>
        </p:nvSpPr>
        <p:spPr>
          <a:xfrm>
            <a:off x="144374" y="1900451"/>
            <a:ext cx="12047702" cy="951901"/>
          </a:xfrm>
          <a:prstGeom prst="rect">
            <a:avLst/>
          </a:prstGeom>
          <a:extLst>
            <a:ext uri="{C572A759-6A51-4108-AA02-DFA0A04FC94B}">
              <ma14:wrappingTextBoxFlag xmlns:ma14="http://schemas.microsoft.com/office/mac/drawingml/2011/main" val="1"/>
            </a:ext>
          </a:extLst>
        </p:spPr>
        <p:txBody>
          <a:bodyPr/>
          <a:lstStyle>
            <a:lvl1pPr algn="ctr">
              <a:defRPr b="1" sz="3600">
                <a:solidFill>
                  <a:srgbClr val="FFFFFF"/>
                </a:solidFill>
              </a:defRPr>
            </a:lvl1pPr>
          </a:lstStyle>
          <a:p>
            <a:pPr lvl="0">
              <a:defRPr b="0" sz="1800">
                <a:solidFill>
                  <a:srgbClr val="000000"/>
                </a:solidFill>
              </a:defRPr>
            </a:pPr>
            <a:r>
              <a:rPr b="1" sz="3600">
                <a:solidFill>
                  <a:srgbClr val="FFFFFF"/>
                </a:solidFill>
              </a:rPr>
              <a:t>BRIDGING THE GAPS INTERNSHIP WITH GUADENZIA</a:t>
            </a:r>
          </a:p>
        </p:txBody>
      </p:sp>
      <p:sp>
        <p:nvSpPr>
          <p:cNvPr id="51" name="Shape 51"/>
          <p:cNvSpPr/>
          <p:nvPr/>
        </p:nvSpPr>
        <p:spPr>
          <a:xfrm>
            <a:off x="10085164" y="161344"/>
            <a:ext cx="1636889"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defRPr>
            </a:lvl1pPr>
          </a:lstStyle>
          <a:p>
            <a:pPr lvl="0">
              <a:defRPr sz="1800">
                <a:solidFill>
                  <a:srgbClr val="000000"/>
                </a:solidFill>
              </a:defRPr>
            </a:pPr>
            <a:r>
              <a:rPr sz="2400">
                <a:solidFill>
                  <a:srgbClr val="FFFFFF"/>
                </a:solidFill>
              </a:rPr>
              <a:t>Poster No.</a:t>
            </a:r>
          </a:p>
        </p:txBody>
      </p:sp>
      <p:sp>
        <p:nvSpPr>
          <p:cNvPr id="52" name="Shape 52"/>
          <p:cNvSpPr/>
          <p:nvPr/>
        </p:nvSpPr>
        <p:spPr>
          <a:xfrm>
            <a:off x="733586" y="3080886"/>
            <a:ext cx="10724827" cy="1"/>
          </a:xfrm>
          <a:prstGeom prst="line">
            <a:avLst/>
          </a:prstGeom>
          <a:ln w="82550">
            <a:solidFill>
              <a:srgbClr val="FFFFFF"/>
            </a:solidFill>
            <a:miter/>
          </a:ln>
        </p:spPr>
        <p:txBody>
          <a:bodyPr lIns="0" tIns="0" rIns="0" bIns="0"/>
          <a:lstStyle/>
          <a:p>
            <a:pPr lvl="0" defTabSz="457200">
              <a:defRPr sz="1200">
                <a:latin typeface="+mn-lt"/>
                <a:ea typeface="+mn-ea"/>
                <a:cs typeface="+mn-cs"/>
                <a:sym typeface="Helvetica"/>
              </a:defRPr>
            </a:pPr>
          </a:p>
        </p:txBody>
      </p:sp>
      <p:pic>
        <p:nvPicPr>
          <p:cNvPr id="53" name="image1.png"/>
          <p:cNvPicPr/>
          <p:nvPr/>
        </p:nvPicPr>
        <p:blipFill>
          <a:blip r:embed="rId3">
            <a:extLst/>
          </a:blip>
          <a:stretch>
            <a:fillRect/>
          </a:stretch>
        </p:blipFill>
        <p:spPr>
          <a:xfrm>
            <a:off x="4267200" y="121064"/>
            <a:ext cx="3657600" cy="1847720"/>
          </a:xfrm>
          <a:prstGeom prst="rect">
            <a:avLst/>
          </a:prstGeom>
          <a:ln w="12700">
            <a:miter lim="400000"/>
          </a:ln>
        </p:spPr>
      </p:pic>
      <p:sp>
        <p:nvSpPr>
          <p:cNvPr id="54" name="Shape 54"/>
          <p:cNvSpPr/>
          <p:nvPr/>
        </p:nvSpPr>
        <p:spPr>
          <a:xfrm>
            <a:off x="481262" y="3299307"/>
            <a:ext cx="11240791" cy="454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b="1" sz="2400">
                <a:solidFill>
                  <a:srgbClr val="FFFFFF"/>
                </a:solidFill>
                <a:latin typeface="Calibri"/>
                <a:ea typeface="Calibri"/>
                <a:cs typeface="Calibri"/>
                <a:sym typeface="Calibri"/>
              </a:rPr>
              <a:t>Student Interns:  </a:t>
            </a:r>
            <a:r>
              <a:rPr i="1" sz="2400">
                <a:solidFill>
                  <a:srgbClr val="FFFFFF"/>
                </a:solidFill>
                <a:latin typeface="Calibri"/>
                <a:ea typeface="Calibri"/>
                <a:cs typeface="Calibri"/>
                <a:sym typeface="Calibri"/>
              </a:rPr>
              <a:t>Raj Madhani, Philadelphia College of Osteopathic Medicine, DO MS-2</a:t>
            </a:r>
            <a:endParaRPr i="1" sz="2400">
              <a:solidFill>
                <a:srgbClr val="FFFFFF"/>
              </a:solidFill>
              <a:latin typeface="Calibri"/>
              <a:ea typeface="Calibri"/>
              <a:cs typeface="Calibri"/>
              <a:sym typeface="Calibri"/>
            </a:endParaRPr>
          </a:p>
          <a:p>
            <a:pPr lvl="0" indent="1828800">
              <a:defRPr sz="1800"/>
            </a:pPr>
            <a:r>
              <a:rPr i="1" sz="2400">
                <a:solidFill>
                  <a:srgbClr val="FFFFFF"/>
                </a:solidFill>
                <a:latin typeface="Calibri"/>
                <a:ea typeface="Calibri"/>
                <a:cs typeface="Calibri"/>
                <a:sym typeface="Calibri"/>
              </a:rPr>
              <a:t> Analise Zapadka, Philadelphia College of Osteopathic Medicine, DO MS-2</a:t>
            </a:r>
            <a:endParaRPr i="1" sz="2400">
              <a:solidFill>
                <a:srgbClr val="FFFFFF"/>
              </a:solidFill>
              <a:latin typeface="Calibri"/>
              <a:ea typeface="Calibri"/>
              <a:cs typeface="Calibri"/>
              <a:sym typeface="Calibri"/>
            </a:endParaRPr>
          </a:p>
          <a:p>
            <a:pPr lvl="0" algn="ctr">
              <a:spcBef>
                <a:spcPts val="300"/>
              </a:spcBef>
              <a:defRPr sz="1800"/>
            </a:pPr>
            <a:r>
              <a:rPr b="1" sz="2400">
                <a:solidFill>
                  <a:srgbClr val="FFFFFF"/>
                </a:solidFill>
                <a:latin typeface="Calibri"/>
                <a:ea typeface="Calibri"/>
                <a:cs typeface="Calibri"/>
                <a:sym typeface="Calibri"/>
              </a:rPr>
              <a:t>Academic Preceptors:  </a:t>
            </a:r>
            <a:r>
              <a:rPr i="1" sz="2400">
                <a:solidFill>
                  <a:srgbClr val="FFFFFF"/>
                </a:solidFill>
                <a:latin typeface="Calibri"/>
                <a:ea typeface="Calibri"/>
                <a:cs typeface="Calibri"/>
                <a:sym typeface="Calibri"/>
              </a:rPr>
              <a:t>Robert Dustin, MA, Philadelphia College of Osteopathic Medicine</a:t>
            </a:r>
            <a:endParaRPr i="1" sz="2400">
              <a:solidFill>
                <a:srgbClr val="FFFFFF"/>
              </a:solidFill>
              <a:latin typeface="Calibri"/>
              <a:ea typeface="Calibri"/>
              <a:cs typeface="Calibri"/>
              <a:sym typeface="Calibri"/>
            </a:endParaRPr>
          </a:p>
          <a:p>
            <a:pPr lvl="0" indent="2743200" algn="ctr">
              <a:spcBef>
                <a:spcPts val="300"/>
              </a:spcBef>
              <a:defRPr sz="1800"/>
            </a:pPr>
            <a:r>
              <a:rPr i="1" sz="2400">
                <a:solidFill>
                  <a:srgbClr val="FFFFFF"/>
                </a:solidFill>
                <a:latin typeface="Calibri"/>
                <a:ea typeface="Calibri"/>
                <a:cs typeface="Calibri"/>
                <a:sym typeface="Calibri"/>
              </a:rPr>
              <a:t>Meshonea Fox, BS, Philadelphia College of Osteopathic Medicine</a:t>
            </a:r>
            <a:endParaRPr i="1" sz="2400">
              <a:solidFill>
                <a:srgbClr val="FFFFFF"/>
              </a:solidFill>
              <a:latin typeface="Calibri"/>
              <a:ea typeface="Calibri"/>
              <a:cs typeface="Calibri"/>
              <a:sym typeface="Calibri"/>
            </a:endParaRPr>
          </a:p>
          <a:p>
            <a:pPr lvl="0" algn="ctr">
              <a:spcBef>
                <a:spcPts val="300"/>
              </a:spcBef>
              <a:defRPr sz="1800"/>
            </a:pPr>
            <a:r>
              <a:rPr b="1" sz="2400">
                <a:solidFill>
                  <a:srgbClr val="FFFFFF"/>
                </a:solidFill>
                <a:latin typeface="Calibri"/>
                <a:ea typeface="Calibri"/>
                <a:cs typeface="Calibri"/>
                <a:sym typeface="Calibri"/>
              </a:rPr>
              <a:t>Community Preceptors:</a:t>
            </a:r>
            <a:r>
              <a:rPr sz="2400">
                <a:solidFill>
                  <a:srgbClr val="FFFFFF"/>
                </a:solidFill>
                <a:latin typeface="Calibri"/>
                <a:ea typeface="Calibri"/>
                <a:cs typeface="Calibri"/>
                <a:sym typeface="Calibri"/>
              </a:rPr>
              <a:t>  </a:t>
            </a:r>
            <a:r>
              <a:rPr i="1" sz="2400">
                <a:solidFill>
                  <a:srgbClr val="FFFFFF"/>
                </a:solidFill>
                <a:latin typeface="Calibri"/>
                <a:ea typeface="Calibri"/>
                <a:cs typeface="Calibri"/>
                <a:sym typeface="Calibri"/>
              </a:rPr>
              <a:t>Valda Dawson, DC, PA-C, Gaudenzia</a:t>
            </a:r>
            <a:endParaRPr i="1" sz="2400">
              <a:solidFill>
                <a:srgbClr val="FFFFFF"/>
              </a:solidFill>
              <a:latin typeface="Calibri"/>
              <a:ea typeface="Calibri"/>
              <a:cs typeface="Calibri"/>
              <a:sym typeface="Calibri"/>
            </a:endParaRPr>
          </a:p>
          <a:p>
            <a:pPr lvl="0" algn="ctr">
              <a:spcBef>
                <a:spcPts val="300"/>
              </a:spcBef>
              <a:defRPr sz="1800"/>
            </a:pPr>
            <a:r>
              <a:rPr i="1" sz="2400">
                <a:solidFill>
                  <a:srgbClr val="FFFFFF"/>
                </a:solidFill>
                <a:latin typeface="Calibri"/>
                <a:ea typeface="Calibri"/>
                <a:cs typeface="Calibri"/>
                <a:sym typeface="Calibri"/>
              </a:rPr>
              <a:t>		             					Sharon Herbert, RN, ASN, RN, Gaudenzia</a:t>
            </a:r>
            <a:endParaRPr i="1" sz="2400">
              <a:solidFill>
                <a:srgbClr val="FFFFFF"/>
              </a:solidFill>
              <a:latin typeface="Calibri"/>
              <a:ea typeface="Calibri"/>
              <a:cs typeface="Calibri"/>
              <a:sym typeface="Calibri"/>
            </a:endParaRPr>
          </a:p>
        </p:txBody>
      </p:sp>
      <p:pic>
        <p:nvPicPr>
          <p:cNvPr id="55" name="image2.png"/>
          <p:cNvPicPr/>
          <p:nvPr/>
        </p:nvPicPr>
        <p:blipFill>
          <a:blip r:embed="rId4">
            <a:extLst/>
          </a:blip>
          <a:stretch>
            <a:fillRect/>
          </a:stretch>
        </p:blipFill>
        <p:spPr>
          <a:xfrm>
            <a:off x="5162400" y="5933199"/>
            <a:ext cx="2011565" cy="812576"/>
          </a:xfrm>
          <a:prstGeom prst="rect">
            <a:avLst/>
          </a:prstGeom>
          <a:ln w="12700">
            <a:miter lim="400000"/>
          </a:ln>
        </p:spPr>
      </p:pic>
      <p:pic>
        <p:nvPicPr>
          <p:cNvPr id="56" name="media1.m4a"/>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1234821" y="5944796"/>
            <a:ext cx="1651001" cy="838201"/>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5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5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image4.png"/>
          <p:cNvPicPr/>
          <p:nvPr/>
        </p:nvPicPr>
        <p:blipFill>
          <a:blip r:embed="rId2">
            <a:extLst/>
          </a:blip>
          <a:stretch>
            <a:fillRect/>
          </a:stretch>
        </p:blipFill>
        <p:spPr>
          <a:xfrm>
            <a:off x="-1" y="4045587"/>
            <a:ext cx="12070197" cy="2571253"/>
          </a:xfrm>
          <a:prstGeom prst="rect">
            <a:avLst/>
          </a:prstGeom>
          <a:ln w="12700">
            <a:miter lim="400000"/>
          </a:ln>
        </p:spPr>
      </p:pic>
      <p:grpSp>
        <p:nvGrpSpPr>
          <p:cNvPr id="63" name="Group 63"/>
          <p:cNvGrpSpPr/>
          <p:nvPr/>
        </p:nvGrpSpPr>
        <p:grpSpPr>
          <a:xfrm>
            <a:off x="235927" y="496384"/>
            <a:ext cx="11796584" cy="9739037"/>
            <a:chOff x="0" y="0"/>
            <a:chExt cx="11796583" cy="9739036"/>
          </a:xfrm>
        </p:grpSpPr>
        <p:sp>
          <p:nvSpPr>
            <p:cNvPr id="61" name="Shape 61"/>
            <p:cNvSpPr/>
            <p:nvPr/>
          </p:nvSpPr>
          <p:spPr>
            <a:xfrm>
              <a:off x="0" y="641698"/>
              <a:ext cx="11796584" cy="9097339"/>
            </a:xfrm>
            <a:prstGeom prst="rect">
              <a:avLst/>
            </a:prstGeom>
            <a:noFill/>
            <a:ln w="12700" cap="flat">
              <a:solidFill>
                <a:srgbClr val="2F5496"/>
              </a:solidFill>
              <a:prstDash val="solid"/>
              <a:round/>
            </a:ln>
            <a:effectLst/>
            <a:extLst>
              <a:ext uri="{C572A759-6A51-4108-AA02-DFA0A04FC94B}">
                <ma14:wrappingTextBoxFlag xmlns:ma14="http://schemas.microsoft.com/office/mac/drawingml/2011/main" val="1"/>
              </a:ext>
            </a:extLst>
          </p:spPr>
          <p:txBody>
            <a:bodyPr wrap="square" lIns="182875" tIns="182875" rIns="182875" bIns="182875" numCol="1" anchor="t">
              <a:spAutoFit/>
            </a:bodyPr>
            <a:lstStyle/>
            <a:p>
              <a:pPr lvl="0">
                <a:defRPr sz="1800"/>
              </a:pPr>
              <a:endParaRPr sz="1600"/>
            </a:p>
            <a:p>
              <a:pPr lvl="0">
                <a:defRPr sz="1800"/>
              </a:pPr>
              <a:endParaRPr sz="1600"/>
            </a:p>
            <a:p>
              <a:pPr lvl="0" marL="973817" indent="-942067">
                <a:buClr>
                  <a:srgbClr val="000000"/>
                </a:buClr>
                <a:buSzPts val="3100"/>
                <a:buFont typeface="Arial"/>
                <a:buChar char="●"/>
                <a:defRPr sz="1800"/>
              </a:pPr>
              <a:r>
                <a:rPr sz="3100"/>
                <a:t>Inpatient and outpatient substance use disorder treatment centers</a:t>
              </a:r>
              <a:endParaRPr sz="3100"/>
            </a:p>
            <a:p>
              <a:pPr lvl="0" marL="973817" indent="-942067">
                <a:buClr>
                  <a:srgbClr val="000000"/>
                </a:buClr>
                <a:buSzPts val="3100"/>
                <a:buFont typeface="Arial"/>
                <a:buChar char="●"/>
                <a:defRPr sz="1800"/>
              </a:pPr>
              <a:r>
                <a:rPr b="1" sz="3100"/>
                <a:t>Location</a:t>
              </a:r>
              <a:r>
                <a:rPr sz="3100"/>
                <a:t>: Multiple centers throughout the tri-state area</a:t>
              </a:r>
              <a:endParaRPr sz="3100"/>
            </a:p>
            <a:p>
              <a:pPr lvl="0" marL="973817" indent="-942067">
                <a:buClr>
                  <a:srgbClr val="000000"/>
                </a:buClr>
                <a:buSzPts val="3100"/>
                <a:buFont typeface="Arial"/>
                <a:buChar char="●"/>
                <a:defRPr sz="1800"/>
              </a:pPr>
              <a:r>
                <a:rPr b="1" sz="3100"/>
                <a:t>Clients</a:t>
              </a:r>
              <a:r>
                <a:rPr sz="3100"/>
                <a:t>: Men and Women adults, Pregnant women, Mothers, Homeless individuals</a:t>
              </a:r>
              <a:endParaRPr sz="3100"/>
            </a:p>
            <a:p>
              <a:pPr lvl="0" marL="973817" indent="-942067">
                <a:buClr>
                  <a:srgbClr val="000000"/>
                </a:buClr>
                <a:buSzPts val="3100"/>
                <a:buFont typeface="Arial"/>
                <a:buChar char="●"/>
                <a:defRPr sz="1800"/>
              </a:pPr>
              <a:r>
                <a:rPr b="1" sz="3100"/>
                <a:t>Mission</a:t>
              </a:r>
              <a:r>
                <a:rPr sz="3100"/>
                <a:t>: </a:t>
              </a:r>
              <a:r>
                <a:rPr sz="2400">
                  <a:latin typeface="Roboto"/>
                  <a:ea typeface="Roboto"/>
                  <a:cs typeface="Roboto"/>
                  <a:sym typeface="Roboto"/>
                </a:rPr>
                <a:t>Gaudenzia helps individuals and families affected by drug and alcohol dependency, mental illness, and related conditions to achieve a better quality of life and become accountable individuals.</a:t>
              </a:r>
              <a:endParaRPr sz="2400">
                <a:latin typeface="Roboto"/>
                <a:ea typeface="Roboto"/>
                <a:cs typeface="Roboto"/>
                <a:sym typeface="Roboto"/>
              </a:endParaRPr>
            </a:p>
            <a:p>
              <a:pPr lvl="0" indent="457200">
                <a:lnSpc>
                  <a:spcPct val="115000"/>
                </a:lnSpc>
                <a:defRPr sz="1800"/>
              </a:pPr>
              <a:r>
                <a:rPr sz="2400">
                  <a:latin typeface="Roboto"/>
                  <a:ea typeface="Roboto"/>
                  <a:cs typeface="Roboto"/>
                  <a:sym typeface="Roboto"/>
                </a:rPr>
                <a:t>This is accomplished through a continuum of care leading to long-term recovery guided by a philosophy of mutual concern, personal responsibility, research, and community education.</a:t>
              </a:r>
              <a:endParaRPr sz="3700"/>
            </a:p>
            <a:p>
              <a:pPr lvl="0">
                <a:spcBef>
                  <a:spcPts val="2500"/>
                </a:spcBef>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a:p>
              <a:pPr lvl="0">
                <a:defRPr sz="1800"/>
              </a:pPr>
              <a:endParaRPr sz="1600"/>
            </a:p>
          </p:txBody>
        </p:sp>
        <p:sp>
          <p:nvSpPr>
            <p:cNvPr id="62" name="Shape 62"/>
            <p:cNvSpPr/>
            <p:nvPr/>
          </p:nvSpPr>
          <p:spPr>
            <a:xfrm>
              <a:off x="0" y="0"/>
              <a:ext cx="11796584" cy="597599"/>
            </a:xfrm>
            <a:prstGeom prst="rect">
              <a:avLst/>
            </a:prstGeom>
            <a:solidFill>
              <a:srgbClr val="650360"/>
            </a:solidFill>
            <a:ln w="12700" cap="flat">
              <a:solidFill>
                <a:srgbClr val="31538F"/>
              </a:solidFill>
              <a:prstDash val="solid"/>
              <a:miter lim="8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500">
                  <a:solidFill>
                    <a:srgbClr val="EDEDED"/>
                  </a:solidFill>
                </a:defRPr>
              </a:lvl1pPr>
            </a:lstStyle>
            <a:p>
              <a:pPr lvl="0">
                <a:defRPr b="0" sz="1800">
                  <a:solidFill>
                    <a:srgbClr val="000000"/>
                  </a:solidFill>
                </a:defRPr>
              </a:pPr>
              <a:r>
                <a:rPr b="1" sz="3500">
                  <a:solidFill>
                    <a:srgbClr val="EDEDED"/>
                  </a:solidFill>
                </a:rPr>
                <a:t>Gaudenzia</a:t>
              </a:r>
            </a:p>
          </p:txBody>
        </p:sp>
      </p:grpSp>
      <p:pic>
        <p:nvPicPr>
          <p:cNvPr id="64" name="image5.png"/>
          <p:cNvPicPr/>
          <p:nvPr/>
        </p:nvPicPr>
        <p:blipFill>
          <a:blip r:embed="rId3">
            <a:extLst/>
          </a:blip>
          <a:stretch>
            <a:fillRect/>
          </a:stretch>
        </p:blipFill>
        <p:spPr>
          <a:xfrm>
            <a:off x="0" y="-3"/>
            <a:ext cx="2346301" cy="1712076"/>
          </a:xfrm>
          <a:prstGeom prst="rect">
            <a:avLst/>
          </a:prstGeom>
          <a:ln w="12700">
            <a:miter lim="400000"/>
          </a:ln>
        </p:spPr>
      </p:pic>
      <p:sp>
        <p:nvSpPr>
          <p:cNvPr id="65" name="Shape 65"/>
          <p:cNvSpPr/>
          <p:nvPr/>
        </p:nvSpPr>
        <p:spPr>
          <a:xfrm>
            <a:off x="9016575" y="558149"/>
            <a:ext cx="3015901" cy="42978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700">
                <a:hlinkClick r:id="rId4" invalidUrl="" action="" tgtFrame="" tooltip="" history="1" highlightClick="0" endSnd="0"/>
              </a:defRPr>
            </a:lvl1pPr>
          </a:lstStyle>
          <a:p>
            <a:pPr lvl="0">
              <a:defRPr sz="1800"/>
            </a:pPr>
            <a:r>
              <a:rPr sz="1700">
                <a:hlinkClick r:id="rId4" invalidUrl="" action="" tgtFrame="" tooltip="" history="1" highlightClick="0" endSnd="0"/>
              </a:rPr>
              <a:t>https://www.gaudenzia.org/</a:t>
            </a:r>
          </a:p>
        </p:txBody>
      </p:sp>
      <p:pic>
        <p:nvPicPr>
          <p:cNvPr id="66" name="media2.m4a"/>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1012713" y="6045200"/>
            <a:ext cx="1651001" cy="8382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6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6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 name="image4.png"/>
          <p:cNvPicPr/>
          <p:nvPr/>
        </p:nvPicPr>
        <p:blipFill>
          <a:blip r:embed="rId3">
            <a:extLst/>
          </a:blip>
          <a:srcRect l="0" t="0" r="17171" b="0"/>
          <a:stretch>
            <a:fillRect/>
          </a:stretch>
        </p:blipFill>
        <p:spPr>
          <a:xfrm>
            <a:off x="2034934" y="4178191"/>
            <a:ext cx="9997578" cy="2571253"/>
          </a:xfrm>
          <a:prstGeom prst="rect">
            <a:avLst/>
          </a:prstGeom>
          <a:ln w="12700">
            <a:miter lim="400000"/>
          </a:ln>
        </p:spPr>
      </p:pic>
      <p:grpSp>
        <p:nvGrpSpPr>
          <p:cNvPr id="71" name="Group 71"/>
          <p:cNvGrpSpPr/>
          <p:nvPr/>
        </p:nvGrpSpPr>
        <p:grpSpPr>
          <a:xfrm>
            <a:off x="235927" y="496384"/>
            <a:ext cx="11796584" cy="8658072"/>
            <a:chOff x="0" y="0"/>
            <a:chExt cx="11796583" cy="8658070"/>
          </a:xfrm>
        </p:grpSpPr>
        <p:sp>
          <p:nvSpPr>
            <p:cNvPr id="69" name="Shape 69"/>
            <p:cNvSpPr/>
            <p:nvPr/>
          </p:nvSpPr>
          <p:spPr>
            <a:xfrm>
              <a:off x="0" y="641699"/>
              <a:ext cx="11796584" cy="8016372"/>
            </a:xfrm>
            <a:prstGeom prst="rect">
              <a:avLst/>
            </a:prstGeom>
            <a:noFill/>
            <a:ln w="12700" cap="flat">
              <a:solidFill>
                <a:srgbClr val="2F5496"/>
              </a:solidFill>
              <a:prstDash val="solid"/>
              <a:round/>
            </a:ln>
            <a:effectLst/>
            <a:extLst>
              <a:ext uri="{C572A759-6A51-4108-AA02-DFA0A04FC94B}">
                <ma14:wrappingTextBoxFlag xmlns:ma14="http://schemas.microsoft.com/office/mac/drawingml/2011/main" val="1"/>
              </a:ext>
            </a:extLst>
          </p:spPr>
          <p:txBody>
            <a:bodyPr wrap="square" lIns="182875" tIns="182875" rIns="182875" bIns="182875" numCol="1" anchor="t">
              <a:spAutoFit/>
            </a:bodyPr>
            <a:lstStyle/>
            <a:p>
              <a:pPr lvl="0">
                <a:defRPr sz="1800"/>
              </a:pPr>
            </a:p>
            <a:p>
              <a:pPr lvl="0">
                <a:defRPr sz="1800"/>
              </a:pPr>
            </a:p>
            <a:p>
              <a:pPr lvl="0" marL="729342" indent="-653142">
                <a:buClr>
                  <a:srgbClr val="000000"/>
                </a:buClr>
                <a:buSzPts val="2400"/>
                <a:buFont typeface="Arial"/>
                <a:buChar char="●"/>
                <a:defRPr sz="1800"/>
              </a:pPr>
              <a:r>
                <a:rPr sz="2400"/>
                <a:t>Telehealth lecture series</a:t>
              </a:r>
              <a:endParaRPr sz="2400"/>
            </a:p>
            <a:p>
              <a:pPr lvl="1" marL="1186542" indent="-653142">
                <a:buClr>
                  <a:srgbClr val="000000"/>
                </a:buClr>
                <a:buSzPts val="2400"/>
                <a:buFont typeface="Arial"/>
                <a:buChar char="○"/>
                <a:defRPr sz="1800"/>
              </a:pPr>
              <a:r>
                <a:rPr sz="2400"/>
                <a:t>Week 1: COVID-19</a:t>
              </a:r>
              <a:endParaRPr sz="2400"/>
            </a:p>
            <a:p>
              <a:pPr lvl="1" marL="1186542" indent="-653142">
                <a:buClr>
                  <a:srgbClr val="000000"/>
                </a:buClr>
                <a:buSzPts val="2400"/>
                <a:buFont typeface="Arial"/>
                <a:buChar char="○"/>
                <a:defRPr sz="1800"/>
              </a:pPr>
              <a:r>
                <a:rPr sz="2400"/>
                <a:t>Week 2: Cardiovascular health and smoking cessation</a:t>
              </a:r>
              <a:endParaRPr sz="2400"/>
            </a:p>
            <a:p>
              <a:pPr lvl="1" marL="1186542" indent="-653142">
                <a:buClr>
                  <a:srgbClr val="000000"/>
                </a:buClr>
                <a:buSzPts val="2400"/>
                <a:buFont typeface="Arial"/>
                <a:buChar char="○"/>
                <a:defRPr sz="1800"/>
              </a:pPr>
              <a:r>
                <a:rPr sz="2400"/>
                <a:t>Week 3: Anxiety and Mindfulness</a:t>
              </a:r>
              <a:endParaRPr sz="2400"/>
            </a:p>
            <a:p>
              <a:pPr lvl="0" indent="457200">
                <a:defRPr sz="1800"/>
              </a:pPr>
              <a:endParaRPr sz="2400"/>
            </a:p>
            <a:p>
              <a:pPr lvl="0" marL="729342" indent="-653142">
                <a:buClr>
                  <a:srgbClr val="000000"/>
                </a:buClr>
                <a:buSzPts val="2400"/>
                <a:buFont typeface="Arial"/>
                <a:buChar char="●"/>
                <a:defRPr sz="1800"/>
              </a:pPr>
              <a:r>
                <a:rPr sz="2400"/>
                <a:t>Each lecture included:</a:t>
              </a:r>
              <a:endParaRPr sz="2400"/>
            </a:p>
            <a:p>
              <a:pPr lvl="1" marL="1186542" indent="-653142">
                <a:buClr>
                  <a:srgbClr val="000000"/>
                </a:buClr>
                <a:buSzPts val="2400"/>
                <a:buFont typeface="Arial"/>
                <a:buChar char="○"/>
                <a:defRPr sz="1800"/>
              </a:pPr>
              <a:r>
                <a:rPr sz="2400"/>
                <a:t>A PowerPoint slideshow made by the interns after research was completed</a:t>
              </a:r>
              <a:endParaRPr sz="2400"/>
            </a:p>
            <a:p>
              <a:pPr lvl="1" marL="1186542" indent="-653142">
                <a:buClr>
                  <a:srgbClr val="000000"/>
                </a:buClr>
                <a:buSzPts val="2400"/>
                <a:buFont typeface="Arial"/>
                <a:buChar char="○"/>
                <a:defRPr sz="1800"/>
              </a:pPr>
              <a:r>
                <a:rPr sz="2400"/>
                <a:t>A one-hour presentation of the slideshow to different groups of clients, 3-4 times per week</a:t>
              </a:r>
              <a:endParaRPr sz="2400"/>
            </a:p>
            <a:p>
              <a:pPr lvl="1" marL="1186542" indent="-653142">
                <a:buClr>
                  <a:srgbClr val="000000"/>
                </a:buClr>
                <a:buSzPts val="2400"/>
                <a:buFont typeface="Arial"/>
                <a:buChar char="○"/>
                <a:defRPr sz="1800"/>
              </a:pPr>
              <a:r>
                <a:rPr sz="2400"/>
                <a:t>A question and answer session after the presentation</a:t>
              </a:r>
              <a:endParaRPr sz="2400"/>
            </a:p>
            <a:p>
              <a:pPr lvl="1" marL="1186542" indent="-653142">
                <a:buClr>
                  <a:srgbClr val="000000"/>
                </a:buClr>
                <a:buSzPts val="2400"/>
                <a:buFont typeface="Arial"/>
                <a:buChar char="○"/>
                <a:defRPr sz="1800"/>
              </a:pPr>
              <a:r>
                <a:rPr sz="2400"/>
                <a:t>A reflection on what each of the clients had learned </a:t>
              </a:r>
              <a:endParaRPr sz="2400"/>
            </a:p>
            <a:p>
              <a:pPr lvl="0" indent="457200">
                <a:defRPr sz="1800"/>
              </a:pPr>
            </a:p>
            <a:p>
              <a:pPr lvl="0">
                <a:defRPr sz="1800"/>
              </a:pPr>
            </a:p>
            <a:p>
              <a:pPr lvl="0">
                <a:defRPr sz="1800"/>
              </a:pPr>
            </a:p>
            <a:p>
              <a:pPr lvl="0">
                <a:defRPr sz="1800"/>
              </a:pPr>
            </a:p>
            <a:p>
              <a:pPr lvl="0">
                <a:defRPr sz="1800"/>
              </a:pPr>
            </a:p>
            <a:p>
              <a:pPr lvl="0">
                <a:defRPr sz="1800"/>
              </a:pPr>
            </a:p>
            <a:p>
              <a:pPr lvl="0">
                <a:defRPr sz="1800"/>
              </a:pPr>
            </a:p>
            <a:p>
              <a:pPr lvl="0">
                <a:defRPr sz="1800"/>
              </a:pPr>
            </a:p>
            <a:p>
              <a:pPr lvl="0">
                <a:defRPr sz="1800"/>
              </a:pPr>
            </a:p>
            <a:p>
              <a:pPr lvl="0">
                <a:defRPr sz="1800"/>
              </a:pPr>
            </a:p>
            <a:p>
              <a:pPr lvl="0">
                <a:defRPr sz="1800"/>
              </a:pPr>
            </a:p>
          </p:txBody>
        </p:sp>
        <p:sp>
          <p:nvSpPr>
            <p:cNvPr id="70" name="Shape 70"/>
            <p:cNvSpPr/>
            <p:nvPr/>
          </p:nvSpPr>
          <p:spPr>
            <a:xfrm>
              <a:off x="0" y="0"/>
              <a:ext cx="11796584" cy="597599"/>
            </a:xfrm>
            <a:prstGeom prst="rect">
              <a:avLst/>
            </a:prstGeom>
            <a:solidFill>
              <a:srgbClr val="008A5E"/>
            </a:solidFill>
            <a:ln w="12700" cap="flat">
              <a:solidFill>
                <a:srgbClr val="31538F"/>
              </a:solidFill>
              <a:prstDash val="solid"/>
              <a:miter lim="8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500">
                  <a:solidFill>
                    <a:srgbClr val="EDEDED"/>
                  </a:solidFill>
                </a:defRPr>
              </a:lvl1pPr>
            </a:lstStyle>
            <a:p>
              <a:pPr lvl="0">
                <a:defRPr b="0" sz="1800">
                  <a:solidFill>
                    <a:srgbClr val="000000"/>
                  </a:solidFill>
                </a:defRPr>
              </a:pPr>
              <a:r>
                <a:rPr b="1" sz="3500">
                  <a:solidFill>
                    <a:srgbClr val="EDEDED"/>
                  </a:solidFill>
                </a:rPr>
                <a:t>Project </a:t>
              </a:r>
            </a:p>
          </p:txBody>
        </p:sp>
      </p:grpSp>
      <p:pic>
        <p:nvPicPr>
          <p:cNvPr id="72" name="media3.m4a"/>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1430000" y="6096000"/>
            <a:ext cx="1651000" cy="8382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0" fill="hold"/>
                                        <p:tgtEl>
                                          <p:spTgt spid="7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7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322057" y="320341"/>
            <a:ext cx="11584193" cy="597600"/>
          </a:xfrm>
          <a:prstGeom prst="rect">
            <a:avLst/>
          </a:prstGeom>
          <a:solidFill>
            <a:srgbClr val="333399"/>
          </a:solidFill>
          <a:ln w="12700">
            <a:solidFill>
              <a:srgbClr val="31538F"/>
            </a:solidFill>
            <a:miter/>
          </a:ln>
          <a:extLst>
            <a:ext uri="{C572A759-6A51-4108-AA02-DFA0A04FC94B}">
              <ma14:wrappingTextBoxFlag xmlns:ma14="http://schemas.microsoft.com/office/mac/drawingml/2011/main" val="1"/>
            </a:ext>
          </a:extLst>
        </p:spPr>
        <p:txBody>
          <a:bodyPr lIns="0" tIns="0" rIns="0" bIns="0" anchor="ctr">
            <a:spAutoFit/>
          </a:bodyPr>
          <a:lstStyle>
            <a:lvl1pPr algn="ctr">
              <a:defRPr b="1" sz="3500">
                <a:solidFill>
                  <a:srgbClr val="EDEDED"/>
                </a:solidFill>
              </a:defRPr>
            </a:lvl1pPr>
          </a:lstStyle>
          <a:p>
            <a:pPr lvl="0">
              <a:defRPr b="0" sz="1800">
                <a:solidFill>
                  <a:srgbClr val="000000"/>
                </a:solidFill>
              </a:defRPr>
            </a:pPr>
            <a:r>
              <a:rPr b="1" sz="3500">
                <a:solidFill>
                  <a:srgbClr val="EDEDED"/>
                </a:solidFill>
              </a:rPr>
              <a:t>Project Results</a:t>
            </a:r>
          </a:p>
        </p:txBody>
      </p:sp>
      <p:sp>
        <p:nvSpPr>
          <p:cNvPr id="77" name="Shape 77"/>
          <p:cNvSpPr/>
          <p:nvPr/>
        </p:nvSpPr>
        <p:spPr>
          <a:xfrm>
            <a:off x="322057" y="904971"/>
            <a:ext cx="11584193" cy="5447646"/>
          </a:xfrm>
          <a:prstGeom prst="rect">
            <a:avLst/>
          </a:prstGeom>
          <a:solidFill>
            <a:srgbClr val="FFFFFF"/>
          </a:solidFill>
          <a:ln w="12700">
            <a:solidFill>
              <a:srgbClr val="2F5496"/>
            </a:solidFill>
            <a:round/>
          </a:ln>
        </p:spPr>
        <p:txBody>
          <a:bodyPr lIns="0" tIns="0" rIns="0" bIns="0"/>
          <a:lstStyle/>
          <a:p>
            <a:pPr lvl="0" marL="203200" indent="-203200">
              <a:defRPr sz="2200"/>
            </a:pPr>
          </a:p>
        </p:txBody>
      </p:sp>
      <p:pic>
        <p:nvPicPr>
          <p:cNvPr id="78" name="image4.png"/>
          <p:cNvPicPr/>
          <p:nvPr/>
        </p:nvPicPr>
        <p:blipFill>
          <a:blip r:embed="rId3">
            <a:extLst/>
          </a:blip>
          <a:srcRect l="0" t="0" r="17171" b="0"/>
          <a:stretch>
            <a:fillRect/>
          </a:stretch>
        </p:blipFill>
        <p:spPr>
          <a:xfrm>
            <a:off x="2034934" y="4178191"/>
            <a:ext cx="9997578" cy="2571253"/>
          </a:xfrm>
          <a:prstGeom prst="rect">
            <a:avLst/>
          </a:prstGeom>
          <a:ln w="12700">
            <a:miter lim="400000"/>
          </a:ln>
        </p:spPr>
      </p:pic>
      <p:pic>
        <p:nvPicPr>
          <p:cNvPr id="79" name="image7.png"/>
          <p:cNvPicPr/>
          <p:nvPr/>
        </p:nvPicPr>
        <p:blipFill>
          <a:blip r:embed="rId4">
            <a:extLst/>
          </a:blip>
          <a:srcRect l="0" t="7692" r="3545" b="7954"/>
          <a:stretch>
            <a:fillRect/>
          </a:stretch>
        </p:blipFill>
        <p:spPr>
          <a:xfrm>
            <a:off x="871131" y="928831"/>
            <a:ext cx="5036945" cy="2571251"/>
          </a:xfrm>
          <a:prstGeom prst="rect">
            <a:avLst/>
          </a:prstGeom>
          <a:ln w="12700">
            <a:miter lim="400000"/>
          </a:ln>
        </p:spPr>
      </p:pic>
      <p:pic>
        <p:nvPicPr>
          <p:cNvPr id="80" name="image8.png"/>
          <p:cNvPicPr/>
          <p:nvPr/>
        </p:nvPicPr>
        <p:blipFill>
          <a:blip r:embed="rId5">
            <a:extLst/>
          </a:blip>
          <a:srcRect l="5140" t="11660" r="9037" b="0"/>
          <a:stretch>
            <a:fillRect/>
          </a:stretch>
        </p:blipFill>
        <p:spPr>
          <a:xfrm>
            <a:off x="806899" y="3533225"/>
            <a:ext cx="4637651" cy="2692825"/>
          </a:xfrm>
          <a:prstGeom prst="rect">
            <a:avLst/>
          </a:prstGeom>
          <a:ln w="12700">
            <a:miter lim="400000"/>
          </a:ln>
        </p:spPr>
      </p:pic>
      <p:pic>
        <p:nvPicPr>
          <p:cNvPr id="81" name="image9.png"/>
          <p:cNvPicPr/>
          <p:nvPr/>
        </p:nvPicPr>
        <p:blipFill>
          <a:blip r:embed="rId6">
            <a:extLst/>
          </a:blip>
          <a:srcRect l="0" t="10354" r="0" b="0"/>
          <a:stretch>
            <a:fillRect/>
          </a:stretch>
        </p:blipFill>
        <p:spPr>
          <a:xfrm>
            <a:off x="6341150" y="916056"/>
            <a:ext cx="5101176" cy="2584026"/>
          </a:xfrm>
          <a:prstGeom prst="rect">
            <a:avLst/>
          </a:prstGeom>
          <a:ln w="12700">
            <a:miter lim="400000"/>
          </a:ln>
        </p:spPr>
      </p:pic>
      <p:pic>
        <p:nvPicPr>
          <p:cNvPr id="82" name="image10.png"/>
          <p:cNvPicPr/>
          <p:nvPr/>
        </p:nvPicPr>
        <p:blipFill>
          <a:blip r:embed="rId7">
            <a:extLst/>
          </a:blip>
          <a:srcRect l="2333" t="0" r="4695" b="0"/>
          <a:stretch>
            <a:fillRect/>
          </a:stretch>
        </p:blipFill>
        <p:spPr>
          <a:xfrm>
            <a:off x="6341150" y="3472774"/>
            <a:ext cx="5101176" cy="2813726"/>
          </a:xfrm>
          <a:prstGeom prst="rect">
            <a:avLst/>
          </a:prstGeom>
          <a:ln w="12700">
            <a:miter lim="400000"/>
          </a:ln>
        </p:spPr>
      </p:pic>
      <p:pic>
        <p:nvPicPr>
          <p:cNvPr id="83" name="media4.m4a"/>
          <p:cNvPicPr/>
          <p:nvPr>
            <a:audioFile r:link="rId8"/>
            <p:extLst>
              <p:ext uri="{DAA4B4D4-6D71-4841-9C94-3DE7FCFB9230}">
                <p14:media xmlns:p14="http://schemas.microsoft.com/office/powerpoint/2010/main" r:embed="rId9"/>
              </p:ext>
            </p:extLst>
          </p:nvPr>
        </p:nvPicPr>
        <p:blipFill>
          <a:blip r:embed="rId10">
            <a:extLst/>
          </a:blip>
          <a:stretch>
            <a:fillRect/>
          </a:stretch>
        </p:blipFill>
        <p:spPr>
          <a:xfrm>
            <a:off x="11430000" y="6096000"/>
            <a:ext cx="1651000" cy="8382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0" fill="hold"/>
                                        <p:tgtEl>
                                          <p:spTgt spid="8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8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image4.png"/>
          <p:cNvPicPr/>
          <p:nvPr/>
        </p:nvPicPr>
        <p:blipFill>
          <a:blip r:embed="rId3">
            <a:extLst/>
          </a:blip>
          <a:srcRect l="0" t="0" r="17171" b="0"/>
          <a:stretch>
            <a:fillRect/>
          </a:stretch>
        </p:blipFill>
        <p:spPr>
          <a:xfrm>
            <a:off x="2034934" y="4178191"/>
            <a:ext cx="9997578" cy="2571253"/>
          </a:xfrm>
          <a:prstGeom prst="rect">
            <a:avLst/>
          </a:prstGeom>
          <a:ln w="12700">
            <a:miter lim="400000"/>
          </a:ln>
        </p:spPr>
      </p:pic>
      <p:grpSp>
        <p:nvGrpSpPr>
          <p:cNvPr id="90" name="Group 90"/>
          <p:cNvGrpSpPr/>
          <p:nvPr/>
        </p:nvGrpSpPr>
        <p:grpSpPr>
          <a:xfrm>
            <a:off x="235927" y="496384"/>
            <a:ext cx="11796584" cy="4620303"/>
            <a:chOff x="0" y="0"/>
            <a:chExt cx="11796583" cy="4620301"/>
          </a:xfrm>
        </p:grpSpPr>
        <p:sp>
          <p:nvSpPr>
            <p:cNvPr id="88" name="Shape 88"/>
            <p:cNvSpPr/>
            <p:nvPr/>
          </p:nvSpPr>
          <p:spPr>
            <a:xfrm>
              <a:off x="0" y="641698"/>
              <a:ext cx="11796584" cy="3978604"/>
            </a:xfrm>
            <a:prstGeom prst="rect">
              <a:avLst/>
            </a:prstGeom>
            <a:noFill/>
            <a:ln w="12700" cap="flat">
              <a:solidFill>
                <a:srgbClr val="2F5496"/>
              </a:solidFill>
              <a:prstDash val="solid"/>
              <a:round/>
            </a:ln>
            <a:effectLst/>
            <a:extLst>
              <a:ext uri="{C572A759-6A51-4108-AA02-DFA0A04FC94B}">
                <ma14:wrappingTextBoxFlag xmlns:ma14="http://schemas.microsoft.com/office/mac/drawingml/2011/main" val="1"/>
              </a:ext>
            </a:extLst>
          </p:spPr>
          <p:txBody>
            <a:bodyPr wrap="square" lIns="182875" tIns="182875" rIns="182875" bIns="182875" numCol="1" anchor="t">
              <a:spAutoFit/>
            </a:bodyPr>
            <a:lstStyle/>
            <a:p>
              <a:pPr lvl="0">
                <a:defRPr sz="1800"/>
              </a:pPr>
              <a:endParaRPr sz="1600"/>
            </a:p>
            <a:p>
              <a:pPr lvl="1" marL="1409700" indent="-1301750">
                <a:buClr>
                  <a:srgbClr val="000000"/>
                </a:buClr>
                <a:buSzPts val="3500"/>
                <a:buFont typeface="Arial"/>
                <a:buChar char="•"/>
                <a:defRPr sz="1800"/>
              </a:pPr>
              <a:r>
                <a:rPr sz="3500"/>
                <a:t>As a future physician, I will be a resource for patient education</a:t>
              </a:r>
              <a:endParaRPr sz="3500"/>
            </a:p>
            <a:p>
              <a:pPr lvl="1" marL="1390650" indent="-1270000">
                <a:buClr>
                  <a:srgbClr val="000000"/>
                </a:buClr>
                <a:buSzPts val="3500"/>
                <a:buFont typeface="Arial"/>
                <a:buChar char="•"/>
                <a:defRPr sz="1800"/>
              </a:pPr>
              <a:r>
                <a:rPr sz="3500"/>
                <a:t>Tailor presentation of information to your audience</a:t>
              </a:r>
              <a:endParaRPr sz="3500"/>
            </a:p>
            <a:p>
              <a:pPr lvl="0">
                <a:defRPr sz="1800"/>
              </a:pPr>
              <a:endParaRPr sz="3500"/>
            </a:p>
            <a:p>
              <a:pPr lvl="0">
                <a:defRPr sz="1800"/>
              </a:pPr>
              <a:endParaRPr sz="2200"/>
            </a:p>
            <a:p>
              <a:pPr lvl="0">
                <a:defRPr sz="1800"/>
              </a:pPr>
              <a:endParaRPr sz="2200"/>
            </a:p>
            <a:p>
              <a:pPr lvl="0">
                <a:defRPr sz="1800"/>
              </a:pPr>
              <a:endParaRPr sz="1600"/>
            </a:p>
            <a:p>
              <a:pPr lvl="0">
                <a:defRPr sz="1800"/>
              </a:pPr>
              <a:endParaRPr sz="1600"/>
            </a:p>
          </p:txBody>
        </p:sp>
        <p:sp>
          <p:nvSpPr>
            <p:cNvPr id="89" name="Shape 89"/>
            <p:cNvSpPr/>
            <p:nvPr/>
          </p:nvSpPr>
          <p:spPr>
            <a:xfrm>
              <a:off x="0" y="0"/>
              <a:ext cx="11796584" cy="597599"/>
            </a:xfrm>
            <a:prstGeom prst="rect">
              <a:avLst/>
            </a:prstGeom>
            <a:solidFill>
              <a:srgbClr val="650360"/>
            </a:solidFill>
            <a:ln w="12700" cap="flat">
              <a:solidFill>
                <a:srgbClr val="31538F"/>
              </a:solidFill>
              <a:prstDash val="solid"/>
              <a:miter lim="8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500">
                  <a:solidFill>
                    <a:srgbClr val="EDEDED"/>
                  </a:solidFill>
                </a:defRPr>
              </a:lvl1pPr>
            </a:lstStyle>
            <a:p>
              <a:pPr lvl="0">
                <a:defRPr b="0" sz="1800">
                  <a:solidFill>
                    <a:srgbClr val="000000"/>
                  </a:solidFill>
                </a:defRPr>
              </a:pPr>
              <a:r>
                <a:rPr b="1" sz="3500">
                  <a:solidFill>
                    <a:srgbClr val="EDEDED"/>
                  </a:solidFill>
                </a:rPr>
                <a:t>Reflection</a:t>
              </a:r>
            </a:p>
          </p:txBody>
        </p:sp>
      </p:grpSp>
      <p:pic>
        <p:nvPicPr>
          <p:cNvPr id="91" name="image11.png"/>
          <p:cNvPicPr/>
          <p:nvPr/>
        </p:nvPicPr>
        <p:blipFill>
          <a:blip r:embed="rId4">
            <a:extLst/>
          </a:blip>
          <a:stretch>
            <a:fillRect/>
          </a:stretch>
        </p:blipFill>
        <p:spPr>
          <a:xfrm>
            <a:off x="510424" y="3474875"/>
            <a:ext cx="5020278" cy="2784351"/>
          </a:xfrm>
          <a:prstGeom prst="rect">
            <a:avLst/>
          </a:prstGeom>
          <a:ln w="12700">
            <a:miter lim="400000"/>
          </a:ln>
        </p:spPr>
      </p:pic>
      <p:pic>
        <p:nvPicPr>
          <p:cNvPr id="92" name="image12.png"/>
          <p:cNvPicPr/>
          <p:nvPr/>
        </p:nvPicPr>
        <p:blipFill>
          <a:blip r:embed="rId5">
            <a:extLst/>
          </a:blip>
          <a:stretch>
            <a:fillRect/>
          </a:stretch>
        </p:blipFill>
        <p:spPr>
          <a:xfrm>
            <a:off x="6582625" y="3380899"/>
            <a:ext cx="4250477" cy="3143050"/>
          </a:xfrm>
          <a:prstGeom prst="rect">
            <a:avLst/>
          </a:prstGeom>
          <a:ln w="12700">
            <a:miter lim="400000"/>
          </a:ln>
        </p:spPr>
      </p:pic>
      <p:pic>
        <p:nvPicPr>
          <p:cNvPr id="93" name="media5.m4a"/>
          <p:cNvPicPr/>
          <p:nvPr>
            <a:audioFile r:link="rId6"/>
            <p:extLst>
              <p:ext uri="{DAA4B4D4-6D71-4841-9C94-3DE7FCFB9230}">
                <p14:media xmlns:p14="http://schemas.microsoft.com/office/powerpoint/2010/main" r:embed="rId7"/>
              </p:ext>
            </p:extLst>
          </p:nvPr>
        </p:nvPicPr>
        <p:blipFill>
          <a:blip r:embed="rId8">
            <a:extLst/>
          </a:blip>
          <a:stretch>
            <a:fillRect/>
          </a:stretch>
        </p:blipFill>
        <p:spPr>
          <a:xfrm>
            <a:off x="11170981" y="5852824"/>
            <a:ext cx="1651001" cy="838201"/>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9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9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7" name="image4.png"/>
          <p:cNvPicPr/>
          <p:nvPr/>
        </p:nvPicPr>
        <p:blipFill>
          <a:blip r:embed="rId3">
            <a:extLst/>
          </a:blip>
          <a:srcRect l="0" t="0" r="17171" b="0"/>
          <a:stretch>
            <a:fillRect/>
          </a:stretch>
        </p:blipFill>
        <p:spPr>
          <a:xfrm>
            <a:off x="2034934" y="4178191"/>
            <a:ext cx="9997578" cy="2571253"/>
          </a:xfrm>
          <a:prstGeom prst="rect">
            <a:avLst/>
          </a:prstGeom>
          <a:ln w="12700">
            <a:miter lim="400000"/>
          </a:ln>
        </p:spPr>
      </p:pic>
      <p:grpSp>
        <p:nvGrpSpPr>
          <p:cNvPr id="100" name="Group 100"/>
          <p:cNvGrpSpPr/>
          <p:nvPr/>
        </p:nvGrpSpPr>
        <p:grpSpPr>
          <a:xfrm>
            <a:off x="235927" y="496384"/>
            <a:ext cx="11796584" cy="5443015"/>
            <a:chOff x="0" y="0"/>
            <a:chExt cx="11796583" cy="5443013"/>
          </a:xfrm>
        </p:grpSpPr>
        <p:sp>
          <p:nvSpPr>
            <p:cNvPr id="98" name="Shape 98"/>
            <p:cNvSpPr/>
            <p:nvPr/>
          </p:nvSpPr>
          <p:spPr>
            <a:xfrm>
              <a:off x="0" y="641699"/>
              <a:ext cx="11796584" cy="4801315"/>
            </a:xfrm>
            <a:prstGeom prst="rect">
              <a:avLst/>
            </a:prstGeom>
            <a:noFill/>
            <a:ln w="12700" cap="flat">
              <a:solidFill>
                <a:srgbClr val="2F5496"/>
              </a:solidFill>
              <a:prstDash val="solid"/>
              <a:round/>
            </a:ln>
            <a:effectLst/>
          </p:spPr>
          <p:txBody>
            <a:bodyPr wrap="square" lIns="0" tIns="0" rIns="0" bIns="0" numCol="1" anchor="t">
              <a:noAutofit/>
            </a:bodyPr>
            <a:lstStyle/>
            <a:p>
              <a:pPr lvl="0">
                <a:defRPr sz="1600"/>
              </a:pPr>
            </a:p>
          </p:txBody>
        </p:sp>
        <p:sp>
          <p:nvSpPr>
            <p:cNvPr id="99" name="Shape 99"/>
            <p:cNvSpPr/>
            <p:nvPr/>
          </p:nvSpPr>
          <p:spPr>
            <a:xfrm>
              <a:off x="0" y="0"/>
              <a:ext cx="11796584" cy="597599"/>
            </a:xfrm>
            <a:prstGeom prst="rect">
              <a:avLst/>
            </a:prstGeom>
            <a:solidFill>
              <a:srgbClr val="650360"/>
            </a:solidFill>
            <a:ln w="12700" cap="flat">
              <a:solidFill>
                <a:srgbClr val="31538F"/>
              </a:solidFill>
              <a:prstDash val="solid"/>
              <a:miter lim="8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3500">
                  <a:solidFill>
                    <a:srgbClr val="EDEDED"/>
                  </a:solidFill>
                </a:defRPr>
              </a:lvl1pPr>
            </a:lstStyle>
            <a:p>
              <a:pPr lvl="0">
                <a:defRPr b="0" sz="1800">
                  <a:solidFill>
                    <a:srgbClr val="000000"/>
                  </a:solidFill>
                </a:defRPr>
              </a:pPr>
              <a:r>
                <a:rPr b="1" sz="3500">
                  <a:solidFill>
                    <a:srgbClr val="EDEDED"/>
                  </a:solidFill>
                </a:rPr>
                <a:t>Reflection</a:t>
              </a:r>
            </a:p>
          </p:txBody>
        </p:sp>
      </p:grpSp>
      <p:sp>
        <p:nvSpPr>
          <p:cNvPr id="101" name="Shape 101"/>
          <p:cNvSpPr/>
          <p:nvPr/>
        </p:nvSpPr>
        <p:spPr>
          <a:xfrm>
            <a:off x="2193849" y="1251774"/>
            <a:ext cx="7880702" cy="4996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lvl="0">
              <a:defRPr sz="1800"/>
            </a:pPr>
            <a:endParaRPr sz="1600"/>
          </a:p>
          <a:p>
            <a:pPr lvl="0" marL="720271" indent="-631371">
              <a:buClr>
                <a:srgbClr val="000000"/>
              </a:buClr>
              <a:buSzPts val="2400"/>
              <a:buFont typeface="Arial"/>
              <a:buChar char="●"/>
              <a:defRPr sz="1800"/>
            </a:pPr>
            <a:r>
              <a:rPr sz="2400"/>
              <a:t>Being an effective holistic physician involves much more than just treating the human body, including:</a:t>
            </a:r>
            <a:endParaRPr sz="2400"/>
          </a:p>
          <a:p>
            <a:pPr lvl="1" marL="1177471" indent="-631371">
              <a:buClr>
                <a:srgbClr val="000000"/>
              </a:buClr>
              <a:buSzPts val="2400"/>
              <a:buFont typeface="Arial"/>
              <a:buChar char="○"/>
              <a:defRPr sz="1800"/>
            </a:pPr>
            <a:r>
              <a:rPr sz="2400"/>
              <a:t>knowing relevant information so well that you can communicate it to all patients</a:t>
            </a:r>
            <a:endParaRPr sz="2400"/>
          </a:p>
          <a:p>
            <a:pPr lvl="1" marL="1177471" indent="-631371">
              <a:buClr>
                <a:srgbClr val="000000"/>
              </a:buClr>
              <a:buSzPts val="2400"/>
              <a:buFont typeface="Arial"/>
              <a:buChar char="○"/>
              <a:defRPr sz="1800"/>
            </a:pPr>
            <a:r>
              <a:rPr sz="2400"/>
              <a:t>staying up-to-date on topics that patients may ask you about </a:t>
            </a:r>
            <a:endParaRPr sz="2400"/>
          </a:p>
          <a:p>
            <a:pPr lvl="1" marL="1177471" indent="-631371">
              <a:buClr>
                <a:srgbClr val="000000"/>
              </a:buClr>
              <a:buSzPts val="2400"/>
              <a:buFont typeface="Arial"/>
              <a:buChar char="○"/>
              <a:defRPr sz="1800"/>
            </a:pPr>
            <a:r>
              <a:rPr sz="2400"/>
              <a:t>listening with intent</a:t>
            </a:r>
            <a:endParaRPr sz="2400"/>
          </a:p>
          <a:p>
            <a:pPr lvl="1" marL="1177471" indent="-631371">
              <a:buClr>
                <a:srgbClr val="000000"/>
              </a:buClr>
              <a:buSzPts val="2400"/>
              <a:buFont typeface="Arial"/>
              <a:buChar char="○"/>
              <a:defRPr sz="1800"/>
            </a:pPr>
            <a:r>
              <a:rPr sz="2400"/>
              <a:t>understanding and acknowledging your own limits</a:t>
            </a:r>
            <a:endParaRPr sz="2400"/>
          </a:p>
          <a:p>
            <a:pPr lvl="1" marL="1177471" indent="-631371">
              <a:buClr>
                <a:srgbClr val="000000"/>
              </a:buClr>
              <a:buSzPts val="2400"/>
              <a:buFont typeface="Arial"/>
              <a:buChar char="○"/>
              <a:defRPr sz="1800"/>
            </a:pPr>
            <a:r>
              <a:rPr sz="2400"/>
              <a:t>interprofessional collaboration provides the best outcomes for patients </a:t>
            </a:r>
            <a:endParaRPr sz="2400"/>
          </a:p>
          <a:p>
            <a:pPr lvl="0" indent="457200">
              <a:defRPr sz="1800"/>
            </a:pPr>
            <a:endParaRPr sz="2200"/>
          </a:p>
          <a:p>
            <a:pPr lvl="0">
              <a:defRPr sz="1800"/>
            </a:pPr>
            <a:endParaRPr sz="1600"/>
          </a:p>
          <a:p>
            <a:pPr lvl="0">
              <a:defRPr sz="1800"/>
            </a:pPr>
            <a:endParaRPr sz="1600"/>
          </a:p>
        </p:txBody>
      </p:sp>
      <p:pic>
        <p:nvPicPr>
          <p:cNvPr id="102" name="media6.m4a"/>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1430000" y="6096000"/>
            <a:ext cx="1651000" cy="8382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0" fill="hold"/>
                                        <p:tgtEl>
                                          <p:spTgt spid="10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02"/>
                </p:tgtEl>
              </p:cMediaNode>
            </p:audio>
          </p:childTnLst>
        </p:cTn>
      </p:par>
    </p:tn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472C4"/>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472C4"/>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